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624" r:id="rId3"/>
    <p:sldId id="572" r:id="rId4"/>
    <p:sldId id="573" r:id="rId5"/>
    <p:sldId id="574" r:id="rId6"/>
    <p:sldId id="575" r:id="rId7"/>
    <p:sldId id="469" r:id="rId8"/>
    <p:sldId id="576" r:id="rId9"/>
    <p:sldId id="577" r:id="rId10"/>
    <p:sldId id="578" r:id="rId11"/>
    <p:sldId id="579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51C643-DB87-4DA9-B63C-F2F85899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C516D76-5377-4CF4-935D-26EAE18F9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13A177-C870-4704-9861-EF589360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2D9DE75-FFCD-4C12-A101-1B1ADBCB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C1B2EF-7F8E-4A05-A5F3-489BC7A8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305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DCDD3-4A6A-493B-9495-6C86C794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F632552-8186-41DA-B3F4-4E060DAE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B1AD9A-DE79-400C-AC37-24D85980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E509560-181C-4721-90C7-5E4730F1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944C35-9517-49D7-B16C-AC09A487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35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3BA5C6F-F1DB-4FFA-A4D3-6E73C0671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4A3A4E6-C8B5-49DB-96E1-DFB47BB07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EB20C43-3C7A-4D43-BBD0-27CE0E1F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3DE56B2-6345-4CA8-8772-00F0CEC7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D0FAF3-31F5-4993-ABCD-CAA7347D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406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C4B65DE-2F5F-43D0-8FC2-1AF7C13068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BC1DF50-CAB2-44AD-B7E9-AA900ABFE9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l-SI" altLang="sl-SI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6A46A16-7018-4B41-B6C5-F276B1A160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B9CE969E-6519-4FBD-B1C6-840814E71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FD7E5589-74D3-486A-AC04-87C7CB32FD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6225BB08-D693-4E5B-B43F-9FF2B2D1F2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5F673A28-91F6-4FD5-9E24-9E63FE59DC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72838F29-7C01-432C-8FB5-65F3E989DD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BB7417E-6EC9-4A98-BD7D-12D9FAF330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39647FF2-A6FD-404B-A595-472F73D069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42251178-4ADA-4B6B-BAFB-981AF22962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D19192C2-9864-40FC-914F-99D2473748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229C352-A57D-4C04-96EA-ABB8477489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979A16A6-05A3-43A3-A644-72EB46C2DD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l-SI" altLang="sl-SI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64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F90C03C2-072D-4DA6-8B2B-CDB47B3DD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72CF-A3C9-4727-9C5A-3D6CAAF61108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C60B61F6-2FE2-477B-BF2B-50AB27B3E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7AC168D-50C8-4C79-8011-509E83A75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9DAD-23C3-49C3-A833-A617A219FE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999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AEAE3F-77DC-4B37-99A1-4F86968040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1A5C8D-07D7-4DBA-8F97-742744B549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4A59D-B0F0-4A20-8B9B-526B6494B2C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AF34124-7E5A-4D13-94AE-DB759DC71E7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4FB2E-362A-4729-A1BC-4DA2E4E03A1C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77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74DF0D-C4F2-4945-8D5C-218E3970B5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7A65A0-E156-4AC7-ACB8-1AFECB9457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18682-C9ED-4148-BB34-BDA7F67711C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13E001A-1602-4668-9EEF-C850EC21DA4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2014-6414-4DC7-8271-41EF41478D39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127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A9A5F3-B4A0-4170-912D-49B27008AC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9AFC7F-7C6E-4432-B396-F2A2E6C9CD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A78BC-E4D8-4EA4-A68D-B18D164812E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A893E28-9294-4CAC-B9A6-F0966394493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7E449-3CE8-4235-8282-98DCD6DAB6B4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336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2142EE-BAA0-4D68-B9C9-474F4775B6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71977F5-3232-4517-909E-DD8792E399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DF4F6-1039-42C5-9D77-20023921457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AB8124C-8C71-441A-931E-34B10B1337E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BA0A5-4953-4ADD-9E2A-5DBF528C98E3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4728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983734-FA4F-4089-858C-8B52DFD30E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2B218-51AF-4F6C-BA71-5FEB8F8B5F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9BB84-A9C1-4C97-8BB9-31F85297154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1EA1025-FFD4-488F-8D33-C1056F3A54D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E81B-B1E5-4420-83D9-9AD22C4406E6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199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D028745-C240-48A9-9D78-186973FFAB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8BAFA6C-A530-4A9C-A069-EDD11E2AF8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1846D-F8D6-42B6-81D7-392A4CCF7B7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CA5057C-0B86-46F3-A934-7613B94B4E8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18F87-01D2-4736-835D-63B6345ED0C9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8176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4867F6-B48D-4ED5-892B-4D2FBD6470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1373EB-153B-47B2-AD38-6001DB3F0F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98B6C-59BC-4449-9FC2-BB036D5A107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E355E78-20C2-401E-A4B4-A04368B945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1DCFB-0921-4F21-82BD-341238BF12BA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7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C1468D-2CE2-419A-BFC1-21839BE6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483BBCE-A192-4A55-8AF2-AA9C4A159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CF9D973-AC7E-4240-8368-5AB0D037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36D102-1FFA-4FDB-872F-F8C9CE00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B7E39C-9BDE-4657-951B-D509E93E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3975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C791BC-6277-4702-890B-9952D355C0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FAF76E-E48C-43CF-A672-9C3A90BFE6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54320-1145-4422-8E9B-2A1F0468470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32A6AB6-87A4-4308-B47D-5463A42FED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E4BD6-8F75-4E0E-812B-5CAB97A3D867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0068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F6791F-4FB3-4514-BC3F-56AA3A0B42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091B91-3FAA-4850-A61D-E3851B6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C0668-0437-4525-A0BC-BCE7715F4F0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9F640D5-D179-4C0B-9792-29E6EE3C4B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26C8-31E4-482A-BAE9-8598C797BA83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42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80809E-626F-4B1E-B68A-04F913549B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1358CC-8291-4B6E-A069-A420804EA2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35131-2207-4276-A674-B9E0740E26B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3F3AA34-BFC3-49A7-A795-924AAEDD503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1E6A-FCDA-43A3-93C1-85FC97292834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6609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B1593E-DFA2-4C6B-9D5C-891A7F6CEF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C3160C9-AAA7-40E0-AD77-11F8D06EBC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F5796-943F-4773-8F4A-DCCB62D8330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B5148D9-7A19-4E76-875E-5BA2793F275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0A3F-C8E7-436F-B194-FF748EA51337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11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DB229B-A6CF-48A3-A716-BD367C6FDB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ED8145-A88B-4F98-9845-FDAEDF9B32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CB3BD-1E22-44DA-8C83-DB4E4BD13F4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E7E89D4-BDA9-4430-9691-2B9CFE8C67B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BEB74-777A-4CD4-A421-6A96FDE48A0D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270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41CE450-DAF0-4D45-904B-EC77C39647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B83B3A1-4DA9-4718-B6A3-DF751FE11C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6826A-E282-48DB-86E6-696CC596047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997A45E-E619-4B8B-9A10-7704E9D8190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CA32-0AFF-481F-9580-9AE8EB5A53E7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3100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66A7C4-84DB-44C1-886D-3C79D3DBF6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F3452-3E31-4702-875D-BC4C49F746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F153E-4D5D-4AA1-853C-AD9CBC4703A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0E6F8929-5299-48E5-A4DA-25D1BB0F6CE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3B491-38F9-4237-82B9-16839B95AA52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541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F3EAC3-FFDA-49C1-80A6-4B95231C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255197A-DB1A-4575-A0C3-DAB88CF3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3A595A-5305-4D0E-808E-F734A270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EA9553-7B60-4579-A01F-FFFFDFC4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DDB588-3BE0-4DE7-AB55-79A59DAF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56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6C22A8-8BCE-4BA8-8C16-E8FBDA85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66FDAE-46E9-4294-BCCC-33560E5E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13C145F-3646-414B-B981-0A5E80712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AFCF1F9-A9B5-49BB-AE4B-7BC22509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EDD4170-7212-4844-B2B5-D314CFF3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8099B33-6183-48E7-AC4D-B2B41E12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952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77CED8-4C06-420A-A640-51A2A118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1047E49-832C-44A3-BD7F-D162002B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99393DC-81B6-4DC9-A22F-B0EC0781B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D094A0C-8918-4106-8A01-59540990B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08F01D5-FD46-47C0-826F-49E30B84E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531C94FF-D8F6-4766-A17A-C3E03DBB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ABB3278-36CE-4C7D-B074-FB7ADFFA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81014BA-4443-48D1-A40F-6D52B32D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000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747A79-FDD0-431F-8B5C-8BA95FC9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05EA31C-28E7-4832-BA01-D4B395A3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690E906-147F-4049-95B0-BF39617B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A01D8AB-149A-4937-8B7A-684B7D6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21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35AD25B-A245-4D7D-935E-10D9CBA5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D19E37B-3128-4E1D-963B-85129079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BF04857-715F-4E35-95E0-F30F9C50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349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1FEFE1-9ED0-4813-87AC-BBEF5873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D20188-ED71-474C-A592-9CE6F9C57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11A2E9A-80CA-4920-BE52-AC5A24675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A9DB504-70CB-4548-AA58-66CB987C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BBECBE2-32E2-418E-815A-7E3C1150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F5D72B8-44F6-4DF6-9579-98927132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282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AE30FE-7DCF-4D0D-BEB9-E2D53930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E26C9EB-959C-435A-B265-C8C8005EF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E0637FF-11C0-4B38-A70D-6A8B11073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11EFF00-ED58-4F2A-A27A-3DFD6B5A9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1B1399F-7E80-4D7E-BBC1-1B2015AE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D9B3808-CA87-4AB6-8662-C4FA1989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558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DCB1AE5-800D-4F74-9151-38198718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DFBA724-8772-4606-B656-F0CB9066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71EC4EA-FF26-4D60-845C-098707D76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345E-045F-40AB-82A8-C2C91AD68B29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118AD2-046D-4883-953F-55565038D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A4D3EA0-6737-4766-93B0-0563A497A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ED5E0-2297-449D-AF6B-1B6611C6C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33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B039F64-40AB-4F2B-890A-33C5163CDA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BE55CCA-7B84-46E3-BEBB-BBA4C9B68D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A35DCF39-41FC-4C7B-B145-8BB1E94E3A1E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E68F022F-FB1E-4C54-AEB1-ECE019223FD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92B25B9B-3BB4-4DE3-890C-8EFE3393A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sl-SI" altLang="sl-SI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157AFBAE-573E-417F-8C76-1EE93FA92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FFB6816F-66C1-46AC-A385-0E71AD3E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9B8143AA-0CD9-420F-9311-97D5BC6FB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563B4C98-3B3A-4820-94C0-EC433DDBE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8723C2B1-E157-40C7-889F-E82873200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0654FF54-DCD0-48AF-B1B7-2EA803890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94D957B7-60B4-484B-A0A8-B00D96F77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33DBF7F6-1586-4F78-8476-47D546C85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sl-SI" altLang="sl-SI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298E0AB1-BE28-44EF-9625-0468151F5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D01CCABB-EA93-46DD-8405-04D1AE27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5376" name="Rectangle 16">
            <a:extLst>
              <a:ext uri="{FF2B5EF4-FFF2-40B4-BE49-F238E27FC236}">
                <a16:creationId xmlns:a16="http://schemas.microsoft.com/office/drawing/2014/main" id="{CCC38FA6-EA25-4045-ACF0-41499AE991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E3AE1F-35B0-4F65-8423-1274BCFE967A}" type="datetime1">
              <a:rPr lang="sl-SI"/>
              <a:pPr>
                <a:defRPr/>
              </a:pPr>
              <a:t>7. 02. 2022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7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Označba mesta številke diapozitiva 1">
            <a:extLst>
              <a:ext uri="{FF2B5EF4-FFF2-40B4-BE49-F238E27FC236}">
                <a16:creationId xmlns:a16="http://schemas.microsoft.com/office/drawing/2014/main" id="{4B5129ED-A11C-43BB-B636-6CA58E80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74E144AE-52D5-4565-A526-55D07BFAF524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84B8FEF-36C3-4D19-9311-5B0155B652A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28528" y="3356992"/>
            <a:ext cx="6048672" cy="2149756"/>
          </a:xfrm>
          <a:prstGeom prst="rect">
            <a:avLst/>
          </a:prstGeom>
          <a:blipFill rotWithShape="0">
            <a:blip r:embed="rId2"/>
            <a:stretch>
              <a:fillRect l="-1310" t="-1705" b="-5114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200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34500" name="Pravokotnik 4">
            <a:extLst>
              <a:ext uri="{FF2B5EF4-FFF2-40B4-BE49-F238E27FC236}">
                <a16:creationId xmlns:a16="http://schemas.microsoft.com/office/drawing/2014/main" id="{8EE47EBA-EB07-4DB5-B893-A0EC8A7A4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620713"/>
            <a:ext cx="87852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b="1">
                <a:solidFill>
                  <a:srgbClr val="000000"/>
                </a:solidFill>
              </a:rPr>
              <a:t>Primera:</a:t>
            </a:r>
            <a:endParaRPr lang="sl-SI" altLang="sl-SI" sz="2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>
                <a:solidFill>
                  <a:srgbClr val="000000"/>
                </a:solidFill>
              </a:rPr>
              <a:t>1. Za Ottov krožni proces imamo naslednje podatke: začetni tlak je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i="1">
                <a:solidFill>
                  <a:srgbClr val="000000"/>
                </a:solidFill>
              </a:rPr>
              <a:t>p</a:t>
            </a:r>
            <a:r>
              <a:rPr lang="sl-SI" altLang="sl-SI" sz="2200" i="1" baseline="-25000">
                <a:solidFill>
                  <a:srgbClr val="000000"/>
                </a:solidFill>
              </a:rPr>
              <a:t>1</a:t>
            </a:r>
            <a:r>
              <a:rPr lang="sl-SI" altLang="sl-SI" sz="2200" i="1">
                <a:solidFill>
                  <a:srgbClr val="000000"/>
                </a:solidFill>
              </a:rPr>
              <a:t> = </a:t>
            </a:r>
            <a:r>
              <a:rPr lang="sl-SI" altLang="sl-SI" sz="2200">
                <a:solidFill>
                  <a:srgbClr val="000000"/>
                </a:solidFill>
              </a:rPr>
              <a:t>1 bar, začetna temperatura T</a:t>
            </a:r>
            <a:r>
              <a:rPr lang="sl-SI" altLang="sl-SI" sz="2200" baseline="-25000">
                <a:solidFill>
                  <a:srgbClr val="000000"/>
                </a:solidFill>
              </a:rPr>
              <a:t>1</a:t>
            </a:r>
            <a:r>
              <a:rPr lang="sl-SI" altLang="sl-SI" sz="2200">
                <a:solidFill>
                  <a:srgbClr val="000000"/>
                </a:solidFill>
              </a:rPr>
              <a:t> </a:t>
            </a:r>
            <a:r>
              <a:rPr lang="sl-SI" altLang="sl-SI" sz="2200" i="1">
                <a:solidFill>
                  <a:srgbClr val="000000"/>
                </a:solidFill>
              </a:rPr>
              <a:t>= </a:t>
            </a:r>
            <a:r>
              <a:rPr lang="sl-SI" altLang="sl-SI" sz="2200">
                <a:solidFill>
                  <a:srgbClr val="000000"/>
                </a:solidFill>
              </a:rPr>
              <a:t>20 °C, kompresijsko razmerje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l-GR" altLang="sl-SI" sz="2200" b="1">
                <a:solidFill>
                  <a:srgbClr val="000000"/>
                </a:solidFill>
              </a:rPr>
              <a:t>ε</a:t>
            </a:r>
            <a:r>
              <a:rPr lang="sl-SI" altLang="sl-SI" sz="2200" b="1">
                <a:solidFill>
                  <a:srgbClr val="000000"/>
                </a:solidFill>
              </a:rPr>
              <a:t> </a:t>
            </a:r>
            <a:r>
              <a:rPr lang="sl-SI" altLang="sl-SI" sz="2200">
                <a:solidFill>
                  <a:srgbClr val="000000"/>
                </a:solidFill>
              </a:rPr>
              <a:t>= 7, masa </a:t>
            </a:r>
            <a:r>
              <a:rPr lang="sl-SI" altLang="sl-SI" sz="2200" i="1">
                <a:solidFill>
                  <a:srgbClr val="000000"/>
                </a:solidFill>
              </a:rPr>
              <a:t>m = </a:t>
            </a:r>
            <a:r>
              <a:rPr lang="sl-SI" altLang="sl-SI" sz="2200">
                <a:solidFill>
                  <a:srgbClr val="000000"/>
                </a:solidFill>
              </a:rPr>
              <a:t>1 kg in dovedena toplota </a:t>
            </a:r>
            <a:r>
              <a:rPr lang="sl-SI" altLang="sl-SI" sz="2200" i="1">
                <a:solidFill>
                  <a:srgbClr val="000000"/>
                </a:solidFill>
              </a:rPr>
              <a:t>Q</a:t>
            </a:r>
            <a:r>
              <a:rPr lang="sl-SI" altLang="sl-SI" sz="2200" i="1" baseline="-25000">
                <a:solidFill>
                  <a:srgbClr val="000000"/>
                </a:solidFill>
              </a:rPr>
              <a:t>do</a:t>
            </a:r>
            <a:r>
              <a:rPr lang="sl-SI" altLang="sl-SI" sz="2200" i="1">
                <a:solidFill>
                  <a:srgbClr val="000000"/>
                </a:solidFill>
              </a:rPr>
              <a:t> </a:t>
            </a:r>
            <a:r>
              <a:rPr lang="sl-SI" altLang="sl-SI" sz="2200">
                <a:solidFill>
                  <a:srgbClr val="000000"/>
                </a:solidFill>
              </a:rPr>
              <a:t>= 1,2 MJ. Določi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>
                <a:solidFill>
                  <a:srgbClr val="000000"/>
                </a:solidFill>
              </a:rPr>
              <a:t>vrednosti termodinamičnih veličin v posameznih točkah procesa </a:t>
            </a:r>
            <a:r>
              <a:rPr lang="sl-SI" altLang="sl-SI" sz="2200" i="1">
                <a:solidFill>
                  <a:srgbClr val="000000"/>
                </a:solidFill>
              </a:rPr>
              <a:t>(p,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 i="1">
                <a:solidFill>
                  <a:srgbClr val="000000"/>
                </a:solidFill>
              </a:rPr>
              <a:t>V, T), </a:t>
            </a:r>
            <a:r>
              <a:rPr lang="sl-SI" altLang="sl-SI" sz="2200">
                <a:solidFill>
                  <a:srgbClr val="000000"/>
                </a:solidFill>
              </a:rPr>
              <a:t>odvedeno toploto </a:t>
            </a:r>
            <a:r>
              <a:rPr lang="sl-SI" altLang="sl-SI" sz="2200" i="1">
                <a:solidFill>
                  <a:srgbClr val="000000"/>
                </a:solidFill>
              </a:rPr>
              <a:t>(Q</a:t>
            </a:r>
            <a:r>
              <a:rPr lang="sl-SI" altLang="sl-SI" sz="2200" i="1" baseline="-25000">
                <a:solidFill>
                  <a:srgbClr val="000000"/>
                </a:solidFill>
              </a:rPr>
              <a:t>od</a:t>
            </a:r>
            <a:r>
              <a:rPr lang="sl-SI" altLang="sl-SI" sz="2200" i="1">
                <a:solidFill>
                  <a:srgbClr val="000000"/>
                </a:solidFill>
              </a:rPr>
              <a:t>), </a:t>
            </a:r>
            <a:r>
              <a:rPr lang="sl-SI" altLang="sl-SI" sz="2200">
                <a:solidFill>
                  <a:srgbClr val="000000"/>
                </a:solidFill>
              </a:rPr>
              <a:t>delo </a:t>
            </a:r>
            <a:r>
              <a:rPr lang="sl-SI" altLang="sl-SI" sz="2200" i="1">
                <a:solidFill>
                  <a:srgbClr val="000000"/>
                </a:solidFill>
              </a:rPr>
              <a:t>(W</a:t>
            </a:r>
            <a:r>
              <a:rPr lang="sl-SI" altLang="sl-SI" sz="2200" i="1" baseline="-25000">
                <a:solidFill>
                  <a:srgbClr val="000000"/>
                </a:solidFill>
              </a:rPr>
              <a:t>0</a:t>
            </a:r>
            <a:r>
              <a:rPr lang="sl-SI" altLang="sl-SI" sz="2200" i="1">
                <a:solidFill>
                  <a:srgbClr val="000000"/>
                </a:solidFill>
              </a:rPr>
              <a:t>) </a:t>
            </a:r>
            <a:r>
              <a:rPr lang="sl-SI" altLang="sl-SI" sz="2200">
                <a:solidFill>
                  <a:srgbClr val="000000"/>
                </a:solidFill>
              </a:rPr>
              <a:t>in izkoristek (</a:t>
            </a:r>
            <a:r>
              <a:rPr lang="el-GR" altLang="sl-SI" sz="2200">
                <a:solidFill>
                  <a:srgbClr val="000000"/>
                </a:solidFill>
              </a:rPr>
              <a:t>η</a:t>
            </a:r>
            <a:r>
              <a:rPr lang="sl-SI" altLang="sl-SI" sz="2200">
                <a:solidFill>
                  <a:srgbClr val="000000"/>
                </a:solidFill>
              </a:rPr>
              <a:t>)? Proces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200">
                <a:solidFill>
                  <a:srgbClr val="000000"/>
                </a:solidFill>
              </a:rPr>
              <a:t>skiciraj v delovnem in toplotnem diagramu!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FAEF0119-2427-4F98-A2DA-4D758FC70E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1524000" y="457200"/>
            <a:ext cx="9144000" cy="6248400"/>
          </a:xfrm>
          <a:blipFill rotWithShape="0">
            <a:blip r:embed="rId2"/>
            <a:stretch>
              <a:fillRect l="-867" t="-585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  <p:sp>
        <p:nvSpPr>
          <p:cNvPr id="243715" name="Označba mesta številke diapozitiva 2">
            <a:extLst>
              <a:ext uri="{FF2B5EF4-FFF2-40B4-BE49-F238E27FC236}">
                <a16:creationId xmlns:a16="http://schemas.microsoft.com/office/drawing/2014/main" id="{4DC91AAC-A580-4344-9E83-A4DE857BE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961ADBD1-03E3-4AC0-8A50-55738B20280A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10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D37A11B-159B-47B7-AA26-C12F394CB0A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15480" y="836713"/>
            <a:ext cx="720080" cy="430887"/>
          </a:xfrm>
          <a:prstGeom prst="rect">
            <a:avLst/>
          </a:prstGeom>
          <a:blipFill rotWithShape="0">
            <a:blip r:embed="rId3"/>
            <a:stretch>
              <a:fillRect b="-14085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200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Označba mesta številke diapozitiva 1">
            <a:extLst>
              <a:ext uri="{FF2B5EF4-FFF2-40B4-BE49-F238E27FC236}">
                <a16:creationId xmlns:a16="http://schemas.microsoft.com/office/drawing/2014/main" id="{FE12B96C-0773-4D60-A514-E76B19615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F2DC24FB-6770-4065-BC99-E0C1CBB91DC3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5523" name="Slika 2">
            <a:extLst>
              <a:ext uri="{FF2B5EF4-FFF2-40B4-BE49-F238E27FC236}">
                <a16:creationId xmlns:a16="http://schemas.microsoft.com/office/drawing/2014/main" id="{3D88429B-7272-4634-BE60-3951E8D7A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76251"/>
            <a:ext cx="63373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2625EEC-3E37-428A-91B2-4FFC8C622FAE}"/>
              </a:ext>
            </a:extLst>
          </p:cNvPr>
          <p:cNvGraphicFramePr>
            <a:graphicFrameLocks noGrp="1"/>
          </p:cNvGraphicFramePr>
          <p:nvPr/>
        </p:nvGraphicFramePr>
        <p:xfrm>
          <a:off x="2807296" y="4094489"/>
          <a:ext cx="6336704" cy="21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2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Točka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Tlak [bar]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blipFill rotWithShape="0">
                      <a:blip r:embed="rId3"/>
                      <a:stretch>
                        <a:fillRect l="-200385" t="-4673" r="-101923" b="-24112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Temperatura</a:t>
                      </a:r>
                      <a:r>
                        <a:rPr lang="sl-SI" baseline="0" dirty="0"/>
                        <a:t> [K]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0,84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0,12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635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55,2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0,12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2306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0,84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1054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E8EBB5B6-9654-48AE-B123-43183045AF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1631504" y="457200"/>
            <a:ext cx="8856984" cy="5410200"/>
          </a:xfrm>
          <a:blipFill rotWithShape="0">
            <a:blip r:embed="rId2"/>
            <a:stretch>
              <a:fillRect l="-895" t="-676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  <p:sp>
        <p:nvSpPr>
          <p:cNvPr id="236547" name="Označba mesta številke diapozitiva 2">
            <a:extLst>
              <a:ext uri="{FF2B5EF4-FFF2-40B4-BE49-F238E27FC236}">
                <a16:creationId xmlns:a16="http://schemas.microsoft.com/office/drawing/2014/main" id="{28986745-B6D9-439F-885F-20EA039152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773E3F0C-D4B9-4400-B16D-B9ECE59D0C25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2F702E2-40D8-4FE1-95DE-6D2DD2A5BA0B}"/>
              </a:ext>
            </a:extLst>
          </p:cNvPr>
          <p:cNvSpPr txBox="1"/>
          <p:nvPr/>
        </p:nvSpPr>
        <p:spPr>
          <a:xfrm>
            <a:off x="7032626" y="3644900"/>
            <a:ext cx="358775" cy="431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A8BE4F60-1404-49D8-B0AB-FED6AD09C6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1524000" y="457200"/>
            <a:ext cx="9144000" cy="5924128"/>
          </a:xfrm>
          <a:blipFill rotWithShape="0">
            <a:blip r:embed="rId2"/>
            <a:stretch>
              <a:fillRect l="-867" t="-617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  <p:sp>
        <p:nvSpPr>
          <p:cNvPr id="237571" name="Označba mesta številke diapozitiva 2">
            <a:extLst>
              <a:ext uri="{FF2B5EF4-FFF2-40B4-BE49-F238E27FC236}">
                <a16:creationId xmlns:a16="http://schemas.microsoft.com/office/drawing/2014/main" id="{017523C9-130F-4140-BC05-4F9652478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2401A954-CAE9-47DD-AD64-4A76B9C57A0D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FFD14A9-C1F5-4541-932E-B57D26F7463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47528" y="5085185"/>
            <a:ext cx="720080" cy="430887"/>
          </a:xfrm>
          <a:prstGeom prst="rect">
            <a:avLst/>
          </a:prstGeom>
          <a:blipFill rotWithShape="0">
            <a:blip r:embed="rId3"/>
            <a:stretch>
              <a:fillRect b="-14085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200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4D7E8A9-E0FB-4037-B300-83F1D7218F3D}"/>
              </a:ext>
            </a:extLst>
          </p:cNvPr>
          <p:cNvSpPr txBox="1"/>
          <p:nvPr/>
        </p:nvSpPr>
        <p:spPr>
          <a:xfrm>
            <a:off x="6311901" y="4292600"/>
            <a:ext cx="360363" cy="431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D9A0245-C1B3-4F09-BD77-6B8C80C4154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84032" y="3799547"/>
            <a:ext cx="936104" cy="338554"/>
          </a:xfrm>
          <a:prstGeom prst="rect">
            <a:avLst/>
          </a:prstGeom>
          <a:blipFill>
            <a:blip r:embed="rId4"/>
            <a:stretch>
              <a:fillRect l="-1899" t="-1667" b="-16667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200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6EBBD26F-2ED1-45CE-9A51-BC01188DCA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1524000" y="476672"/>
            <a:ext cx="9144000" cy="5904656"/>
          </a:xfrm>
          <a:blipFill rotWithShape="0">
            <a:blip r:embed="rId2"/>
            <a:stretch>
              <a:fillRect l="-867" t="-619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  <p:sp>
        <p:nvSpPr>
          <p:cNvPr id="238595" name="Označba mesta številke diapozitiva 2">
            <a:extLst>
              <a:ext uri="{FF2B5EF4-FFF2-40B4-BE49-F238E27FC236}">
                <a16:creationId xmlns:a16="http://schemas.microsoft.com/office/drawing/2014/main" id="{F11A40B5-948D-4D17-818E-D272983B0E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43A2E00D-24D8-4C38-884D-E36E67710378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5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3">
            <a:extLst>
              <a:ext uri="{FF2B5EF4-FFF2-40B4-BE49-F238E27FC236}">
                <a16:creationId xmlns:a16="http://schemas.microsoft.com/office/drawing/2014/main" id="{48DFD9D3-6503-4114-93DF-D50976042A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C3B08E67-A09E-4708-962C-6C4194373850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6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8115" name="Rectangle 25">
            <a:extLst>
              <a:ext uri="{FF2B5EF4-FFF2-40B4-BE49-F238E27FC236}">
                <a16:creationId xmlns:a16="http://schemas.microsoft.com/office/drawing/2014/main" id="{649CAFC1-C555-47F9-A68A-E2E295A18DB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75521" y="350015"/>
            <a:ext cx="8640763" cy="6863417"/>
          </a:xfrm>
          <a:prstGeom prst="rect">
            <a:avLst/>
          </a:prstGeom>
          <a:blipFill rotWithShape="0">
            <a:blip r:embed="rId2"/>
            <a:stretch>
              <a:fillRect l="-917" t="-178" r="-1410"/>
            </a:stretch>
          </a:blipFill>
          <a:ln>
            <a:noFill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200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Označba mesta številke diapozitiva 1">
            <a:extLst>
              <a:ext uri="{FF2B5EF4-FFF2-40B4-BE49-F238E27FC236}">
                <a16:creationId xmlns:a16="http://schemas.microsoft.com/office/drawing/2014/main" id="{84FB2929-8DFD-4A8B-82DE-D7F57C706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F7385AA8-7F3F-4F3D-9087-C3446675E719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7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40643" name="Slika 2">
            <a:extLst>
              <a:ext uri="{FF2B5EF4-FFF2-40B4-BE49-F238E27FC236}">
                <a16:creationId xmlns:a16="http://schemas.microsoft.com/office/drawing/2014/main" id="{DA564A48-D15D-419F-96E0-0A4B307D3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620714"/>
            <a:ext cx="6592887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69D67F7-0F74-4304-BA35-DD972B3ED458}"/>
              </a:ext>
            </a:extLst>
          </p:cNvPr>
          <p:cNvGraphicFramePr>
            <a:graphicFrameLocks noGrp="1"/>
          </p:cNvGraphicFramePr>
          <p:nvPr/>
        </p:nvGraphicFramePr>
        <p:xfrm>
          <a:off x="2807296" y="4094489"/>
          <a:ext cx="6336704" cy="21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2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Točka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Tlak [bar]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blipFill rotWithShape="0">
                      <a:blip r:embed="rId3"/>
                      <a:stretch>
                        <a:fillRect l="-200385" t="-4673" r="-101923" b="-24112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Temperatura</a:t>
                      </a:r>
                      <a:r>
                        <a:rPr lang="sl-SI" baseline="0" dirty="0"/>
                        <a:t> [K]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0,003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0,0005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533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0,0005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FF0000"/>
                          </a:solidFill>
                        </a:rPr>
                        <a:t>2473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0,003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1443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46CF318F-213F-4273-BE52-69F1F7374C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1524000" y="457200"/>
            <a:ext cx="9144000" cy="6248400"/>
          </a:xfrm>
          <a:blipFill rotWithShape="0">
            <a:blip r:embed="rId2"/>
            <a:stretch>
              <a:fillRect l="-867" t="-585"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</a:rPr>
              <a:t> </a:t>
            </a:r>
          </a:p>
        </p:txBody>
      </p:sp>
      <p:sp>
        <p:nvSpPr>
          <p:cNvPr id="241667" name="Označba mesta številke diapozitiva 2">
            <a:extLst>
              <a:ext uri="{FF2B5EF4-FFF2-40B4-BE49-F238E27FC236}">
                <a16:creationId xmlns:a16="http://schemas.microsoft.com/office/drawing/2014/main" id="{4292DB1D-20B2-4B94-98FF-C8661A4A3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479D2C84-3AAD-44B5-A3B4-538F52A4795E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8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19ABEACA-9E8F-44E1-A7CF-85B1A39B27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1524000" y="457200"/>
            <a:ext cx="9144000" cy="6248400"/>
          </a:xfrm>
          <a:blipFill rotWithShape="0">
            <a:blip r:embed="rId2"/>
            <a:stretch>
              <a:fillRect l="-867" t="-585"/>
            </a:stretch>
          </a:blipFill>
        </p:spPr>
        <p:txBody>
          <a:bodyPr/>
          <a:lstStyle/>
          <a:p>
            <a:pPr>
              <a:defRPr/>
            </a:pPr>
            <a:r>
              <a:rPr lang="sl-SI" dirty="0">
                <a:noFill/>
              </a:rPr>
              <a:t> </a:t>
            </a:r>
          </a:p>
        </p:txBody>
      </p:sp>
      <p:sp>
        <p:nvSpPr>
          <p:cNvPr id="242691" name="Označba mesta številke diapozitiva 2">
            <a:extLst>
              <a:ext uri="{FF2B5EF4-FFF2-40B4-BE49-F238E27FC236}">
                <a16:creationId xmlns:a16="http://schemas.microsoft.com/office/drawing/2014/main" id="{FDB44089-8E15-4812-A828-C7FE3342D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EFB0237-E786-4BC9-B07C-E4B3D392814F}" type="slidenum">
              <a:rPr lang="sl-SI" altLang="sl-SI" sz="1200">
                <a:solidFill>
                  <a:srgbClr val="000000"/>
                </a:solidFill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9</a:t>
            </a:fld>
            <a:endParaRPr lang="sl-SI" altLang="sl-SI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FB26AA9-F515-40CB-A1C7-E49B3C215E72}"/>
              </a:ext>
            </a:extLst>
          </p:cNvPr>
          <p:cNvSpPr txBox="1"/>
          <p:nvPr/>
        </p:nvSpPr>
        <p:spPr>
          <a:xfrm>
            <a:off x="1992313" y="1484313"/>
            <a:ext cx="17272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47,9 bar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30AE129-BAC0-42C0-9721-8082F3F22AC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23792" y="980729"/>
            <a:ext cx="468560" cy="430887"/>
          </a:xfrm>
          <a:prstGeom prst="rect">
            <a:avLst/>
          </a:prstGeom>
          <a:blipFill rotWithShape="0">
            <a:blip r:embed="rId3"/>
            <a:stretch>
              <a:fillRect l="-1299" b="-11268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200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3C3450B-48E6-4979-86ED-1673A51DB9F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59896" y="1212345"/>
            <a:ext cx="576064" cy="430887"/>
          </a:xfrm>
          <a:prstGeom prst="rect">
            <a:avLst/>
          </a:prstGeom>
          <a:blipFill rotWithShape="0">
            <a:blip r:embed="rId4"/>
            <a:stretch>
              <a:fillRect b="-2817"/>
            </a:stretch>
          </a:blip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200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C33A683-8653-4CC1-8A97-9CF997F5EFE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71955" y="1212345"/>
            <a:ext cx="1727200" cy="430887"/>
          </a:xfrm>
          <a:prstGeom prst="rect">
            <a:avLst/>
          </a:prstGeom>
          <a:blipFill rotWithShape="0">
            <a:blip r:embed="rId5"/>
            <a:stretch>
              <a:fillRect l="-4211" t="-6849" b="-26027"/>
            </a:stretch>
          </a:blipFill>
          <a:ln>
            <a:solidFill>
              <a:schemeClr val="accent3"/>
            </a:solidFill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200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BC6DE7-4F57-429B-9282-A55FAC7F7B2B}"/>
              </a:ext>
            </a:extLst>
          </p:cNvPr>
          <p:cNvSpPr txBox="1"/>
          <p:nvPr/>
        </p:nvSpPr>
        <p:spPr>
          <a:xfrm>
            <a:off x="4883150" y="3621088"/>
            <a:ext cx="852488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· 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ka">
  <a:themeElements>
    <a:clrScheme name="Pika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ka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Širokozaslonsko</PresentationFormat>
  <Paragraphs>71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Officeova tema</vt:lpstr>
      <vt:lpstr>Pika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Vouk, Gaja</dc:creator>
  <cp:lastModifiedBy>Vouk, Gaja</cp:lastModifiedBy>
  <cp:revision>8</cp:revision>
  <dcterms:created xsi:type="dcterms:W3CDTF">2022-01-05T19:52:01Z</dcterms:created>
  <dcterms:modified xsi:type="dcterms:W3CDTF">2022-02-07T17:21:17Z</dcterms:modified>
</cp:coreProperties>
</file>