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>
        <p:scale>
          <a:sx n="100" d="100"/>
          <a:sy n="100" d="100"/>
        </p:scale>
        <p:origin x="10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C03A6-557E-6242-9304-6B3290B7404C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FFB0B-D009-0A45-81D8-A9FA832F518D}">
      <dgm:prSet phldrT="[Text]"/>
      <dgm:spPr/>
      <dgm:t>
        <a:bodyPr/>
        <a:lstStyle/>
        <a:p>
          <a:r>
            <a:rPr lang="sl-SI" noProof="0" dirty="0"/>
            <a:t>Energija</a:t>
          </a:r>
        </a:p>
      </dgm:t>
    </dgm:pt>
    <dgm:pt modelId="{4E8C9AA5-3111-3C42-87A3-7AA2A76EBAD7}" type="parTrans" cxnId="{1B00B11F-E184-3F42-B59B-978F363274BB}">
      <dgm:prSet/>
      <dgm:spPr/>
      <dgm:t>
        <a:bodyPr/>
        <a:lstStyle/>
        <a:p>
          <a:endParaRPr lang="sl-SI" noProof="0" dirty="0"/>
        </a:p>
      </dgm:t>
    </dgm:pt>
    <dgm:pt modelId="{5773B707-42DE-BE48-9203-456EF9280E83}" type="sibTrans" cxnId="{1B00B11F-E184-3F42-B59B-978F363274BB}">
      <dgm:prSet/>
      <dgm:spPr/>
      <dgm:t>
        <a:bodyPr/>
        <a:lstStyle/>
        <a:p>
          <a:endParaRPr lang="sl-SI" noProof="0" dirty="0"/>
        </a:p>
      </dgm:t>
    </dgm:pt>
    <dgm:pt modelId="{C267F05A-4A6A-D74F-9CDF-C1263BA28229}">
      <dgm:prSet phldrT="[Text]"/>
      <dgm:spPr/>
      <dgm:t>
        <a:bodyPr/>
        <a:lstStyle/>
        <a:p>
          <a:r>
            <a:rPr lang="sl-SI" noProof="0" dirty="0"/>
            <a:t>Svetloba</a:t>
          </a:r>
        </a:p>
      </dgm:t>
    </dgm:pt>
    <dgm:pt modelId="{E4731E4D-9742-744C-9B07-37922BE5810D}" type="parTrans" cxnId="{73FECB99-A483-C243-AEAB-EFE17D309F48}">
      <dgm:prSet/>
      <dgm:spPr/>
      <dgm:t>
        <a:bodyPr/>
        <a:lstStyle/>
        <a:p>
          <a:endParaRPr lang="sl-SI" noProof="0" dirty="0"/>
        </a:p>
      </dgm:t>
    </dgm:pt>
    <dgm:pt modelId="{4CFFCCC4-6234-BD44-82C9-41F2B3ED8585}" type="sibTrans" cxnId="{73FECB99-A483-C243-AEAB-EFE17D309F48}">
      <dgm:prSet/>
      <dgm:spPr/>
      <dgm:t>
        <a:bodyPr/>
        <a:lstStyle/>
        <a:p>
          <a:endParaRPr lang="sl-SI" noProof="0" dirty="0"/>
        </a:p>
      </dgm:t>
    </dgm:pt>
    <dgm:pt modelId="{904297F7-DBD6-3945-9B1F-C656CAF6917C}">
      <dgm:prSet phldrT="[Text]"/>
      <dgm:spPr/>
      <dgm:t>
        <a:bodyPr/>
        <a:lstStyle/>
        <a:p>
          <a:r>
            <a:rPr lang="sl-SI" noProof="0" dirty="0"/>
            <a:t>Toplota</a:t>
          </a:r>
        </a:p>
      </dgm:t>
    </dgm:pt>
    <dgm:pt modelId="{F59E4E16-42F9-B647-848A-100EA73B7BF3}" type="parTrans" cxnId="{C6974475-304B-FA4F-84CE-84E828DA13BE}">
      <dgm:prSet/>
      <dgm:spPr/>
      <dgm:t>
        <a:bodyPr/>
        <a:lstStyle/>
        <a:p>
          <a:endParaRPr lang="sl-SI" noProof="0" dirty="0"/>
        </a:p>
      </dgm:t>
    </dgm:pt>
    <dgm:pt modelId="{18C5E1D3-3C80-9144-A051-D03EBBC970E6}" type="sibTrans" cxnId="{C6974475-304B-FA4F-84CE-84E828DA13BE}">
      <dgm:prSet/>
      <dgm:spPr/>
      <dgm:t>
        <a:bodyPr/>
        <a:lstStyle/>
        <a:p>
          <a:endParaRPr lang="sl-SI" noProof="0" dirty="0"/>
        </a:p>
      </dgm:t>
    </dgm:pt>
    <dgm:pt modelId="{18A8A4E2-12CA-4740-AD77-D9AB5F94A253}">
      <dgm:prSet phldrT="[Text]"/>
      <dgm:spPr/>
      <dgm:t>
        <a:bodyPr/>
        <a:lstStyle/>
        <a:p>
          <a:r>
            <a:rPr lang="sl-SI" noProof="0" dirty="0"/>
            <a:t>Električna energija</a:t>
          </a:r>
        </a:p>
      </dgm:t>
    </dgm:pt>
    <dgm:pt modelId="{3F0D6770-C572-6542-93BE-0532E70A665D}" type="parTrans" cxnId="{F478294B-2DEB-E64E-8B96-ED5F414A8DF7}">
      <dgm:prSet/>
      <dgm:spPr/>
      <dgm:t>
        <a:bodyPr/>
        <a:lstStyle/>
        <a:p>
          <a:endParaRPr lang="sl-SI" noProof="0" dirty="0"/>
        </a:p>
      </dgm:t>
    </dgm:pt>
    <dgm:pt modelId="{624D676A-99AC-8942-AAB9-631B1D148C05}" type="sibTrans" cxnId="{F478294B-2DEB-E64E-8B96-ED5F414A8DF7}">
      <dgm:prSet/>
      <dgm:spPr/>
      <dgm:t>
        <a:bodyPr/>
        <a:lstStyle/>
        <a:p>
          <a:endParaRPr lang="sl-SI" noProof="0" dirty="0"/>
        </a:p>
      </dgm:t>
    </dgm:pt>
    <dgm:pt modelId="{E388D05F-C088-F74E-969F-2DCEF61086D2}">
      <dgm:prSet phldrT="[Text]"/>
      <dgm:spPr/>
      <dgm:t>
        <a:bodyPr/>
        <a:lstStyle/>
        <a:p>
          <a:r>
            <a:rPr lang="sl-SI" noProof="0" dirty="0"/>
            <a:t>Potencialna energija</a:t>
          </a:r>
        </a:p>
      </dgm:t>
    </dgm:pt>
    <dgm:pt modelId="{32D55D7F-EAB8-0B4F-B81D-7B398421D8D6}" type="parTrans" cxnId="{C4184C7E-7BAD-4142-B7EB-C0E54DAC7DF8}">
      <dgm:prSet/>
      <dgm:spPr/>
      <dgm:t>
        <a:bodyPr/>
        <a:lstStyle/>
        <a:p>
          <a:endParaRPr lang="sl-SI" noProof="0" dirty="0"/>
        </a:p>
      </dgm:t>
    </dgm:pt>
    <dgm:pt modelId="{AF0F00FF-B30E-D449-83C8-8C54A8FB797F}" type="sibTrans" cxnId="{C4184C7E-7BAD-4142-B7EB-C0E54DAC7DF8}">
      <dgm:prSet/>
      <dgm:spPr/>
      <dgm:t>
        <a:bodyPr/>
        <a:lstStyle/>
        <a:p>
          <a:endParaRPr lang="sl-SI" noProof="0" dirty="0"/>
        </a:p>
      </dgm:t>
    </dgm:pt>
    <dgm:pt modelId="{5F78468C-6F61-6F4C-BB3C-E386E0AF9C34}">
      <dgm:prSet phldrT="[Text]"/>
      <dgm:spPr/>
      <dgm:t>
        <a:bodyPr/>
        <a:lstStyle/>
        <a:p>
          <a:r>
            <a:rPr lang="sl-SI" noProof="0" dirty="0"/>
            <a:t>Kinetična energija</a:t>
          </a:r>
        </a:p>
      </dgm:t>
    </dgm:pt>
    <dgm:pt modelId="{AD3BBC16-6B5B-4B48-A255-032A4AA51DB4}" type="parTrans" cxnId="{219C10F4-6E18-D849-8271-6F589E5778B8}">
      <dgm:prSet/>
      <dgm:spPr/>
      <dgm:t>
        <a:bodyPr/>
        <a:lstStyle/>
        <a:p>
          <a:endParaRPr lang="sl-SI" noProof="0" dirty="0"/>
        </a:p>
      </dgm:t>
    </dgm:pt>
    <dgm:pt modelId="{49874821-4C7B-1C4A-A7D1-D4E38CA936A4}" type="sibTrans" cxnId="{219C10F4-6E18-D849-8271-6F589E5778B8}">
      <dgm:prSet/>
      <dgm:spPr/>
      <dgm:t>
        <a:bodyPr/>
        <a:lstStyle/>
        <a:p>
          <a:endParaRPr lang="sl-SI" noProof="0" dirty="0"/>
        </a:p>
      </dgm:t>
    </dgm:pt>
    <dgm:pt modelId="{32AB9231-9C50-4340-A6DC-62492348B6CC}" type="pres">
      <dgm:prSet presAssocID="{3AAC03A6-557E-6242-9304-6B3290B740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A09CCE-2F0B-6D40-9DE6-02D3FBF3B111}" type="pres">
      <dgm:prSet presAssocID="{947FFB0B-D009-0A45-81D8-A9FA832F518D}" presName="centerShape" presStyleLbl="node0" presStyleIdx="0" presStyleCnt="1"/>
      <dgm:spPr/>
    </dgm:pt>
    <dgm:pt modelId="{693E2B6F-5655-0345-9884-DE04A53A76F5}" type="pres">
      <dgm:prSet presAssocID="{E4731E4D-9742-744C-9B07-37922BE5810D}" presName="Name9" presStyleLbl="parChTrans1D2" presStyleIdx="0" presStyleCnt="5"/>
      <dgm:spPr/>
    </dgm:pt>
    <dgm:pt modelId="{A8745A06-40AD-8348-9EA2-44DE75834674}" type="pres">
      <dgm:prSet presAssocID="{E4731E4D-9742-744C-9B07-37922BE5810D}" presName="connTx" presStyleLbl="parChTrans1D2" presStyleIdx="0" presStyleCnt="5"/>
      <dgm:spPr/>
    </dgm:pt>
    <dgm:pt modelId="{C7E1FC72-75A7-0945-A828-8FA794FF2CB0}" type="pres">
      <dgm:prSet presAssocID="{C267F05A-4A6A-D74F-9CDF-C1263BA28229}" presName="node" presStyleLbl="node1" presStyleIdx="0" presStyleCnt="5">
        <dgm:presLayoutVars>
          <dgm:bulletEnabled val="1"/>
        </dgm:presLayoutVars>
      </dgm:prSet>
      <dgm:spPr/>
    </dgm:pt>
    <dgm:pt modelId="{9C982E0D-EBF3-2E43-B995-540FC68DA460}" type="pres">
      <dgm:prSet presAssocID="{F59E4E16-42F9-B647-848A-100EA73B7BF3}" presName="Name9" presStyleLbl="parChTrans1D2" presStyleIdx="1" presStyleCnt="5"/>
      <dgm:spPr/>
    </dgm:pt>
    <dgm:pt modelId="{24C3E6C7-5F6F-3544-B99C-3E1F3B3BA227}" type="pres">
      <dgm:prSet presAssocID="{F59E4E16-42F9-B647-848A-100EA73B7BF3}" presName="connTx" presStyleLbl="parChTrans1D2" presStyleIdx="1" presStyleCnt="5"/>
      <dgm:spPr/>
    </dgm:pt>
    <dgm:pt modelId="{53E97BEE-228E-8F4B-B331-5A159A6894A8}" type="pres">
      <dgm:prSet presAssocID="{904297F7-DBD6-3945-9B1F-C656CAF6917C}" presName="node" presStyleLbl="node1" presStyleIdx="1" presStyleCnt="5">
        <dgm:presLayoutVars>
          <dgm:bulletEnabled val="1"/>
        </dgm:presLayoutVars>
      </dgm:prSet>
      <dgm:spPr/>
    </dgm:pt>
    <dgm:pt modelId="{414047F9-2A48-D840-9659-B7D8C02D6915}" type="pres">
      <dgm:prSet presAssocID="{3F0D6770-C572-6542-93BE-0532E70A665D}" presName="Name9" presStyleLbl="parChTrans1D2" presStyleIdx="2" presStyleCnt="5"/>
      <dgm:spPr/>
    </dgm:pt>
    <dgm:pt modelId="{B5D35638-288C-1E4C-A61C-BC3D8A463A5F}" type="pres">
      <dgm:prSet presAssocID="{3F0D6770-C572-6542-93BE-0532E70A665D}" presName="connTx" presStyleLbl="parChTrans1D2" presStyleIdx="2" presStyleCnt="5"/>
      <dgm:spPr/>
    </dgm:pt>
    <dgm:pt modelId="{6E5BE8A1-1292-5F45-860B-3ACF4576FF36}" type="pres">
      <dgm:prSet presAssocID="{18A8A4E2-12CA-4740-AD77-D9AB5F94A253}" presName="node" presStyleLbl="node1" presStyleIdx="2" presStyleCnt="5">
        <dgm:presLayoutVars>
          <dgm:bulletEnabled val="1"/>
        </dgm:presLayoutVars>
      </dgm:prSet>
      <dgm:spPr/>
    </dgm:pt>
    <dgm:pt modelId="{46D996AE-06A3-1E43-85F1-AF1B4146329A}" type="pres">
      <dgm:prSet presAssocID="{32D55D7F-EAB8-0B4F-B81D-7B398421D8D6}" presName="Name9" presStyleLbl="parChTrans1D2" presStyleIdx="3" presStyleCnt="5"/>
      <dgm:spPr/>
    </dgm:pt>
    <dgm:pt modelId="{C660A204-D4A1-0D4C-B9F4-C27FBF833D29}" type="pres">
      <dgm:prSet presAssocID="{32D55D7F-EAB8-0B4F-B81D-7B398421D8D6}" presName="connTx" presStyleLbl="parChTrans1D2" presStyleIdx="3" presStyleCnt="5"/>
      <dgm:spPr/>
    </dgm:pt>
    <dgm:pt modelId="{2EDF8D47-753E-5D41-84D3-76A1E66903BC}" type="pres">
      <dgm:prSet presAssocID="{E388D05F-C088-F74E-969F-2DCEF61086D2}" presName="node" presStyleLbl="node1" presStyleIdx="3" presStyleCnt="5">
        <dgm:presLayoutVars>
          <dgm:bulletEnabled val="1"/>
        </dgm:presLayoutVars>
      </dgm:prSet>
      <dgm:spPr/>
    </dgm:pt>
    <dgm:pt modelId="{F87805A8-B697-4648-8DE5-5D4EB8603017}" type="pres">
      <dgm:prSet presAssocID="{AD3BBC16-6B5B-4B48-A255-032A4AA51DB4}" presName="Name9" presStyleLbl="parChTrans1D2" presStyleIdx="4" presStyleCnt="5"/>
      <dgm:spPr/>
    </dgm:pt>
    <dgm:pt modelId="{A3280E18-4A82-D24E-A98E-A8AAE6B5232E}" type="pres">
      <dgm:prSet presAssocID="{AD3BBC16-6B5B-4B48-A255-032A4AA51DB4}" presName="connTx" presStyleLbl="parChTrans1D2" presStyleIdx="4" presStyleCnt="5"/>
      <dgm:spPr/>
    </dgm:pt>
    <dgm:pt modelId="{5A086E5E-7F4E-5847-9A3D-9A11CD806829}" type="pres">
      <dgm:prSet presAssocID="{5F78468C-6F61-6F4C-BB3C-E386E0AF9C34}" presName="node" presStyleLbl="node1" presStyleIdx="4" presStyleCnt="5">
        <dgm:presLayoutVars>
          <dgm:bulletEnabled val="1"/>
        </dgm:presLayoutVars>
      </dgm:prSet>
      <dgm:spPr/>
    </dgm:pt>
  </dgm:ptLst>
  <dgm:cxnLst>
    <dgm:cxn modelId="{1B00B11F-E184-3F42-B59B-978F363274BB}" srcId="{3AAC03A6-557E-6242-9304-6B3290B7404C}" destId="{947FFB0B-D009-0A45-81D8-A9FA832F518D}" srcOrd="0" destOrd="0" parTransId="{4E8C9AA5-3111-3C42-87A3-7AA2A76EBAD7}" sibTransId="{5773B707-42DE-BE48-9203-456EF9280E83}"/>
    <dgm:cxn modelId="{E8E83D21-E92D-7C43-B92E-B049E9B8FBE1}" type="presOf" srcId="{F59E4E16-42F9-B647-848A-100EA73B7BF3}" destId="{9C982E0D-EBF3-2E43-B995-540FC68DA460}" srcOrd="0" destOrd="0" presId="urn:microsoft.com/office/officeart/2005/8/layout/radial1"/>
    <dgm:cxn modelId="{0E4DB531-DC48-C947-9C6C-4DF554182B94}" type="presOf" srcId="{32D55D7F-EAB8-0B4F-B81D-7B398421D8D6}" destId="{46D996AE-06A3-1E43-85F1-AF1B4146329A}" srcOrd="0" destOrd="0" presId="urn:microsoft.com/office/officeart/2005/8/layout/radial1"/>
    <dgm:cxn modelId="{676CC637-80DE-624A-A77D-4E3BF9AECF9C}" type="presOf" srcId="{F59E4E16-42F9-B647-848A-100EA73B7BF3}" destId="{24C3E6C7-5F6F-3544-B99C-3E1F3B3BA227}" srcOrd="1" destOrd="0" presId="urn:microsoft.com/office/officeart/2005/8/layout/radial1"/>
    <dgm:cxn modelId="{F478294B-2DEB-E64E-8B96-ED5F414A8DF7}" srcId="{947FFB0B-D009-0A45-81D8-A9FA832F518D}" destId="{18A8A4E2-12CA-4740-AD77-D9AB5F94A253}" srcOrd="2" destOrd="0" parTransId="{3F0D6770-C572-6542-93BE-0532E70A665D}" sibTransId="{624D676A-99AC-8942-AAB9-631B1D148C05}"/>
    <dgm:cxn modelId="{53655960-A66A-9044-B381-F29AE5A55933}" type="presOf" srcId="{904297F7-DBD6-3945-9B1F-C656CAF6917C}" destId="{53E97BEE-228E-8F4B-B331-5A159A6894A8}" srcOrd="0" destOrd="0" presId="urn:microsoft.com/office/officeart/2005/8/layout/radial1"/>
    <dgm:cxn modelId="{86C19C6E-B7CF-B84E-B541-5FAA68EE23F3}" type="presOf" srcId="{3F0D6770-C572-6542-93BE-0532E70A665D}" destId="{414047F9-2A48-D840-9659-B7D8C02D6915}" srcOrd="0" destOrd="0" presId="urn:microsoft.com/office/officeart/2005/8/layout/radial1"/>
    <dgm:cxn modelId="{C6974475-304B-FA4F-84CE-84E828DA13BE}" srcId="{947FFB0B-D009-0A45-81D8-A9FA832F518D}" destId="{904297F7-DBD6-3945-9B1F-C656CAF6917C}" srcOrd="1" destOrd="0" parTransId="{F59E4E16-42F9-B647-848A-100EA73B7BF3}" sibTransId="{18C5E1D3-3C80-9144-A051-D03EBBC970E6}"/>
    <dgm:cxn modelId="{C4184C7E-7BAD-4142-B7EB-C0E54DAC7DF8}" srcId="{947FFB0B-D009-0A45-81D8-A9FA832F518D}" destId="{E388D05F-C088-F74E-969F-2DCEF61086D2}" srcOrd="3" destOrd="0" parTransId="{32D55D7F-EAB8-0B4F-B81D-7B398421D8D6}" sibTransId="{AF0F00FF-B30E-D449-83C8-8C54A8FB797F}"/>
    <dgm:cxn modelId="{00357F83-00F5-BD48-BA01-D668D6AA72BC}" type="presOf" srcId="{32D55D7F-EAB8-0B4F-B81D-7B398421D8D6}" destId="{C660A204-D4A1-0D4C-B9F4-C27FBF833D29}" srcOrd="1" destOrd="0" presId="urn:microsoft.com/office/officeart/2005/8/layout/radial1"/>
    <dgm:cxn modelId="{A5FD1992-2851-7A4C-A9F9-79437B40D9DC}" type="presOf" srcId="{5F78468C-6F61-6F4C-BB3C-E386E0AF9C34}" destId="{5A086E5E-7F4E-5847-9A3D-9A11CD806829}" srcOrd="0" destOrd="0" presId="urn:microsoft.com/office/officeart/2005/8/layout/radial1"/>
    <dgm:cxn modelId="{73FECB99-A483-C243-AEAB-EFE17D309F48}" srcId="{947FFB0B-D009-0A45-81D8-A9FA832F518D}" destId="{C267F05A-4A6A-D74F-9CDF-C1263BA28229}" srcOrd="0" destOrd="0" parTransId="{E4731E4D-9742-744C-9B07-37922BE5810D}" sibTransId="{4CFFCCC4-6234-BD44-82C9-41F2B3ED8585}"/>
    <dgm:cxn modelId="{A711C79C-9D24-6A4C-9BCF-608CDE89BD13}" type="presOf" srcId="{AD3BBC16-6B5B-4B48-A255-032A4AA51DB4}" destId="{F87805A8-B697-4648-8DE5-5D4EB8603017}" srcOrd="0" destOrd="0" presId="urn:microsoft.com/office/officeart/2005/8/layout/radial1"/>
    <dgm:cxn modelId="{BF156EAD-F21A-B344-A12E-6E5E04DC0114}" type="presOf" srcId="{E4731E4D-9742-744C-9B07-37922BE5810D}" destId="{A8745A06-40AD-8348-9EA2-44DE75834674}" srcOrd="1" destOrd="0" presId="urn:microsoft.com/office/officeart/2005/8/layout/radial1"/>
    <dgm:cxn modelId="{028A99B2-DBE4-CF4C-830F-0DAC7EAB474C}" type="presOf" srcId="{947FFB0B-D009-0A45-81D8-A9FA832F518D}" destId="{7DA09CCE-2F0B-6D40-9DE6-02D3FBF3B111}" srcOrd="0" destOrd="0" presId="urn:microsoft.com/office/officeart/2005/8/layout/radial1"/>
    <dgm:cxn modelId="{4037B6B8-758B-B04F-8548-CE1A49865CB1}" type="presOf" srcId="{E388D05F-C088-F74E-969F-2DCEF61086D2}" destId="{2EDF8D47-753E-5D41-84D3-76A1E66903BC}" srcOrd="0" destOrd="0" presId="urn:microsoft.com/office/officeart/2005/8/layout/radial1"/>
    <dgm:cxn modelId="{6E875CBF-15CA-524A-B148-CD0F87659692}" type="presOf" srcId="{C267F05A-4A6A-D74F-9CDF-C1263BA28229}" destId="{C7E1FC72-75A7-0945-A828-8FA794FF2CB0}" srcOrd="0" destOrd="0" presId="urn:microsoft.com/office/officeart/2005/8/layout/radial1"/>
    <dgm:cxn modelId="{0794E0BF-47AA-0842-BFD9-C13CA0EC501C}" type="presOf" srcId="{3AAC03A6-557E-6242-9304-6B3290B7404C}" destId="{32AB9231-9C50-4340-A6DC-62492348B6CC}" srcOrd="0" destOrd="0" presId="urn:microsoft.com/office/officeart/2005/8/layout/radial1"/>
    <dgm:cxn modelId="{449965D2-CC13-FF48-8FA8-ACF70BF9F651}" type="presOf" srcId="{AD3BBC16-6B5B-4B48-A255-032A4AA51DB4}" destId="{A3280E18-4A82-D24E-A98E-A8AAE6B5232E}" srcOrd="1" destOrd="0" presId="urn:microsoft.com/office/officeart/2005/8/layout/radial1"/>
    <dgm:cxn modelId="{A9D6C7E9-3535-9D4D-B202-8C36D79C3C69}" type="presOf" srcId="{3F0D6770-C572-6542-93BE-0532E70A665D}" destId="{B5D35638-288C-1E4C-A61C-BC3D8A463A5F}" srcOrd="1" destOrd="0" presId="urn:microsoft.com/office/officeart/2005/8/layout/radial1"/>
    <dgm:cxn modelId="{BFB888EB-8E62-F948-A337-769BD0DCDB26}" type="presOf" srcId="{E4731E4D-9742-744C-9B07-37922BE5810D}" destId="{693E2B6F-5655-0345-9884-DE04A53A76F5}" srcOrd="0" destOrd="0" presId="urn:microsoft.com/office/officeart/2005/8/layout/radial1"/>
    <dgm:cxn modelId="{219C10F4-6E18-D849-8271-6F589E5778B8}" srcId="{947FFB0B-D009-0A45-81D8-A9FA832F518D}" destId="{5F78468C-6F61-6F4C-BB3C-E386E0AF9C34}" srcOrd="4" destOrd="0" parTransId="{AD3BBC16-6B5B-4B48-A255-032A4AA51DB4}" sibTransId="{49874821-4C7B-1C4A-A7D1-D4E38CA936A4}"/>
    <dgm:cxn modelId="{C7BE3BF6-05C9-E646-A1F4-CE5A621A07C3}" type="presOf" srcId="{18A8A4E2-12CA-4740-AD77-D9AB5F94A253}" destId="{6E5BE8A1-1292-5F45-860B-3ACF4576FF36}" srcOrd="0" destOrd="0" presId="urn:microsoft.com/office/officeart/2005/8/layout/radial1"/>
    <dgm:cxn modelId="{CC7585C6-7CC3-8A4A-AE1B-A7A3332A316B}" type="presParOf" srcId="{32AB9231-9C50-4340-A6DC-62492348B6CC}" destId="{7DA09CCE-2F0B-6D40-9DE6-02D3FBF3B111}" srcOrd="0" destOrd="0" presId="urn:microsoft.com/office/officeart/2005/8/layout/radial1"/>
    <dgm:cxn modelId="{84A3D11B-5F31-4844-8695-65C308390DBE}" type="presParOf" srcId="{32AB9231-9C50-4340-A6DC-62492348B6CC}" destId="{693E2B6F-5655-0345-9884-DE04A53A76F5}" srcOrd="1" destOrd="0" presId="urn:microsoft.com/office/officeart/2005/8/layout/radial1"/>
    <dgm:cxn modelId="{0DC1448F-CC70-DA40-84CF-818A7F27053A}" type="presParOf" srcId="{693E2B6F-5655-0345-9884-DE04A53A76F5}" destId="{A8745A06-40AD-8348-9EA2-44DE75834674}" srcOrd="0" destOrd="0" presId="urn:microsoft.com/office/officeart/2005/8/layout/radial1"/>
    <dgm:cxn modelId="{770E8C03-7B88-864E-A943-E683B757F9C9}" type="presParOf" srcId="{32AB9231-9C50-4340-A6DC-62492348B6CC}" destId="{C7E1FC72-75A7-0945-A828-8FA794FF2CB0}" srcOrd="2" destOrd="0" presId="urn:microsoft.com/office/officeart/2005/8/layout/radial1"/>
    <dgm:cxn modelId="{3BF27A5C-9CBE-2C40-9AF6-D324A52025BB}" type="presParOf" srcId="{32AB9231-9C50-4340-A6DC-62492348B6CC}" destId="{9C982E0D-EBF3-2E43-B995-540FC68DA460}" srcOrd="3" destOrd="0" presId="urn:microsoft.com/office/officeart/2005/8/layout/radial1"/>
    <dgm:cxn modelId="{DA5192FF-1EF8-9A49-A239-08A6C1016DD7}" type="presParOf" srcId="{9C982E0D-EBF3-2E43-B995-540FC68DA460}" destId="{24C3E6C7-5F6F-3544-B99C-3E1F3B3BA227}" srcOrd="0" destOrd="0" presId="urn:microsoft.com/office/officeart/2005/8/layout/radial1"/>
    <dgm:cxn modelId="{A01678AE-CA6A-1948-B100-D4CF8D231EA0}" type="presParOf" srcId="{32AB9231-9C50-4340-A6DC-62492348B6CC}" destId="{53E97BEE-228E-8F4B-B331-5A159A6894A8}" srcOrd="4" destOrd="0" presId="urn:microsoft.com/office/officeart/2005/8/layout/radial1"/>
    <dgm:cxn modelId="{6870686B-5C03-0F49-B7F8-7F43EEBDB636}" type="presParOf" srcId="{32AB9231-9C50-4340-A6DC-62492348B6CC}" destId="{414047F9-2A48-D840-9659-B7D8C02D6915}" srcOrd="5" destOrd="0" presId="urn:microsoft.com/office/officeart/2005/8/layout/radial1"/>
    <dgm:cxn modelId="{F2AD0C04-DBB8-D448-8447-3997A2284C13}" type="presParOf" srcId="{414047F9-2A48-D840-9659-B7D8C02D6915}" destId="{B5D35638-288C-1E4C-A61C-BC3D8A463A5F}" srcOrd="0" destOrd="0" presId="urn:microsoft.com/office/officeart/2005/8/layout/radial1"/>
    <dgm:cxn modelId="{43D098AB-59F7-7A49-9AB5-34C0C81EF793}" type="presParOf" srcId="{32AB9231-9C50-4340-A6DC-62492348B6CC}" destId="{6E5BE8A1-1292-5F45-860B-3ACF4576FF36}" srcOrd="6" destOrd="0" presId="urn:microsoft.com/office/officeart/2005/8/layout/radial1"/>
    <dgm:cxn modelId="{2F4498EA-AB81-6942-8418-BEA71EDAFFBA}" type="presParOf" srcId="{32AB9231-9C50-4340-A6DC-62492348B6CC}" destId="{46D996AE-06A3-1E43-85F1-AF1B4146329A}" srcOrd="7" destOrd="0" presId="urn:microsoft.com/office/officeart/2005/8/layout/radial1"/>
    <dgm:cxn modelId="{EA028C08-6CD4-2048-8CB4-BA3863AD5B39}" type="presParOf" srcId="{46D996AE-06A3-1E43-85F1-AF1B4146329A}" destId="{C660A204-D4A1-0D4C-B9F4-C27FBF833D29}" srcOrd="0" destOrd="0" presId="urn:microsoft.com/office/officeart/2005/8/layout/radial1"/>
    <dgm:cxn modelId="{6484315F-D09F-8E49-BD26-B1FD5EE5DCE8}" type="presParOf" srcId="{32AB9231-9C50-4340-A6DC-62492348B6CC}" destId="{2EDF8D47-753E-5D41-84D3-76A1E66903BC}" srcOrd="8" destOrd="0" presId="urn:microsoft.com/office/officeart/2005/8/layout/radial1"/>
    <dgm:cxn modelId="{C0A97073-CA18-5C45-A076-DD113CFFA2F0}" type="presParOf" srcId="{32AB9231-9C50-4340-A6DC-62492348B6CC}" destId="{F87805A8-B697-4648-8DE5-5D4EB8603017}" srcOrd="9" destOrd="0" presId="urn:microsoft.com/office/officeart/2005/8/layout/radial1"/>
    <dgm:cxn modelId="{749BA545-590C-D348-A5F4-25D3C1937636}" type="presParOf" srcId="{F87805A8-B697-4648-8DE5-5D4EB8603017}" destId="{A3280E18-4A82-D24E-A98E-A8AAE6B5232E}" srcOrd="0" destOrd="0" presId="urn:microsoft.com/office/officeart/2005/8/layout/radial1"/>
    <dgm:cxn modelId="{A897B6C9-2650-F147-95FC-B5C5D2B4D7C2}" type="presParOf" srcId="{32AB9231-9C50-4340-A6DC-62492348B6CC}" destId="{5A086E5E-7F4E-5847-9A3D-9A11CD8068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09CCE-2F0B-6D40-9DE6-02D3FBF3B111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noProof="0" dirty="0"/>
            <a:t>Energija</a:t>
          </a:r>
        </a:p>
      </dsp:txBody>
      <dsp:txXfrm>
        <a:off x="3497373" y="2341985"/>
        <a:ext cx="1133253" cy="1133253"/>
      </dsp:txXfrm>
    </dsp:sp>
    <dsp:sp modelId="{693E2B6F-5655-0345-9884-DE04A53A76F5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noProof="0" dirty="0"/>
        </a:p>
      </dsp:txBody>
      <dsp:txXfrm>
        <a:off x="4051894" y="1853067"/>
        <a:ext cx="24210" cy="24210"/>
      </dsp:txXfrm>
    </dsp:sp>
    <dsp:sp modelId="{C7E1FC72-75A7-0945-A828-8FA794FF2CB0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Svetloba</a:t>
          </a:r>
        </a:p>
      </dsp:txBody>
      <dsp:txXfrm>
        <a:off x="3497373" y="255106"/>
        <a:ext cx="1133253" cy="1133253"/>
      </dsp:txXfrm>
    </dsp:sp>
    <dsp:sp modelId="{9C982E0D-EBF3-2E43-B995-540FC68DA460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noProof="0" dirty="0"/>
        </a:p>
      </dsp:txBody>
      <dsp:txXfrm>
        <a:off x="5044264" y="2574066"/>
        <a:ext cx="24210" cy="24210"/>
      </dsp:txXfrm>
    </dsp:sp>
    <dsp:sp modelId="{53E97BEE-228E-8F4B-B331-5A159A6894A8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Toplota</a:t>
          </a:r>
        </a:p>
      </dsp:txBody>
      <dsp:txXfrm>
        <a:off x="5482113" y="1697104"/>
        <a:ext cx="1133253" cy="1133253"/>
      </dsp:txXfrm>
    </dsp:sp>
    <dsp:sp modelId="{414047F9-2A48-D840-9659-B7D8C02D6915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noProof="0" dirty="0"/>
        </a:p>
      </dsp:txBody>
      <dsp:txXfrm>
        <a:off x="4665213" y="3740667"/>
        <a:ext cx="24210" cy="24210"/>
      </dsp:txXfrm>
    </dsp:sp>
    <dsp:sp modelId="{6E5BE8A1-1292-5F45-860B-3ACF4576FF36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Električna energija</a:t>
          </a:r>
        </a:p>
      </dsp:txBody>
      <dsp:txXfrm>
        <a:off x="4724010" y="4030307"/>
        <a:ext cx="1133253" cy="1133253"/>
      </dsp:txXfrm>
    </dsp:sp>
    <dsp:sp modelId="{46D996AE-06A3-1E43-85F1-AF1B4146329A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noProof="0" dirty="0"/>
        </a:p>
      </dsp:txBody>
      <dsp:txXfrm rot="10800000">
        <a:off x="3438575" y="3740667"/>
        <a:ext cx="24210" cy="24210"/>
      </dsp:txXfrm>
    </dsp:sp>
    <dsp:sp modelId="{2EDF8D47-753E-5D41-84D3-76A1E66903BC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Potencialna energija</a:t>
          </a:r>
        </a:p>
      </dsp:txBody>
      <dsp:txXfrm>
        <a:off x="2270735" y="4030307"/>
        <a:ext cx="1133253" cy="1133253"/>
      </dsp:txXfrm>
    </dsp:sp>
    <dsp:sp modelId="{F87805A8-B697-4648-8DE5-5D4EB8603017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noProof="0" dirty="0"/>
        </a:p>
      </dsp:txBody>
      <dsp:txXfrm rot="10800000">
        <a:off x="3059524" y="2574066"/>
        <a:ext cx="24210" cy="24210"/>
      </dsp:txXfrm>
    </dsp:sp>
    <dsp:sp modelId="{5A086E5E-7F4E-5847-9A3D-9A11CD806829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Kinetična energija</a:t>
          </a:r>
        </a:p>
      </dsp:txBody>
      <dsp:txXfrm>
        <a:off x="1512632" y="1697104"/>
        <a:ext cx="1133253" cy="113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7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F7FC7F7-A88D-DD47-B81E-20656567F65A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21BC112-2777-4A44-BF8E-A4BCCF22A8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653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tiff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tif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D0A8302-05E2-46E9-8702-F5622761B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B4331-1E2D-134D-B25F-9396E8CB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233209"/>
            <a:ext cx="5164834" cy="26857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95A9DDB-4A31-4005-968F-E5D5CC3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BC6DC-1FCE-3440-A2B5-27D7CC034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6849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4400" dirty="0">
                <a:solidFill>
                  <a:srgbClr val="FFFFFF"/>
                </a:solidFill>
              </a:rPr>
              <a:t>Energijske spremembe pri kemijskih reakcijah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85B52-9E67-2D4D-B493-7F891F4DD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934" y="4200420"/>
            <a:ext cx="4115917" cy="103833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Kemija</a:t>
            </a:r>
            <a:r>
              <a:rPr lang="en-US" dirty="0">
                <a:solidFill>
                  <a:schemeClr val="bg2"/>
                </a:solidFill>
              </a:rPr>
              <a:t>, 1.letnik</a:t>
            </a:r>
          </a:p>
        </p:txBody>
      </p:sp>
    </p:spTree>
    <p:extLst>
      <p:ext uri="{BB962C8B-B14F-4D97-AF65-F5344CB8AC3E}">
        <p14:creationId xmlns:p14="http://schemas.microsoft.com/office/powerpoint/2010/main" val="406130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08AF-5EE0-644F-9116-901B0C32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Standardna</a:t>
            </a:r>
            <a:r>
              <a:rPr lang="en-US" dirty="0"/>
              <a:t> </a:t>
            </a:r>
            <a:r>
              <a:rPr lang="en-US" dirty="0" err="1"/>
              <a:t>reakcijska</a:t>
            </a:r>
            <a:r>
              <a:rPr lang="en-US" dirty="0"/>
              <a:t> </a:t>
            </a:r>
            <a:r>
              <a:rPr lang="en-US" dirty="0" err="1"/>
              <a:t>entalpija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28E13A-D095-A743-9B9E-6A640ED3E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3678303"/>
              </a:xfrm>
            </p:spPr>
            <p:txBody>
              <a:bodyPr anchor="t"/>
              <a:lstStyle/>
              <a:p>
                <a:pPr algn="just"/>
                <a:r>
                  <a:rPr lang="en-US" sz="2400" dirty="0"/>
                  <a:t>Količino </a:t>
                </a:r>
                <a:r>
                  <a:rPr lang="en-US" sz="2400" dirty="0" err="1"/>
                  <a:t>energije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ki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pri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nekem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procesu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sprosti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porabi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izražamo</a:t>
                </a:r>
                <a:r>
                  <a:rPr lang="en-US" sz="2400" dirty="0"/>
                  <a:t> s </a:t>
                </a:r>
                <a:r>
                  <a:rPr lang="en-US" sz="2400" dirty="0" err="1"/>
                  <a:t>spremembno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entalpije</a:t>
                </a:r>
                <a:r>
                  <a:rPr lang="en-US" sz="2400" dirty="0"/>
                  <a:t>.</a:t>
                </a:r>
              </a:p>
              <a:p>
                <a:pPr algn="just"/>
                <a:r>
                  <a:rPr lang="en-US" sz="2400" dirty="0"/>
                  <a:t>STANDARDNA REAKCIJSKA ENTALPIJA </a:t>
                </a:r>
                <a:r>
                  <a:rPr lang="en-US" sz="2400" dirty="0" err="1"/>
                  <a:t>predstavlja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količino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energije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ki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sprosti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porabi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kemijski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reakciji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tlaku</a:t>
                </a:r>
                <a:r>
                  <a:rPr lang="en-US" sz="2400" dirty="0"/>
                  <a:t> 100 kPa</a:t>
                </a:r>
              </a:p>
              <a:p>
                <a:pPr marL="0" indent="0" algn="ctr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𝑘𝐽</m:t>
                        </m:r>
                      </m:e>
                    </m:d>
                  </m:oMath>
                </a14:m>
                <a:r>
                  <a:rPr lang="sl-SI" dirty="0"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sl-SI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28E13A-D095-A743-9B9E-6A640ED3E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3678303"/>
              </a:xfrm>
              <a:blipFill>
                <a:blip r:embed="rId2"/>
                <a:stretch>
                  <a:fillRect l="-460" t="-1034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7A995F-3142-B546-BA2D-554C8233E395}"/>
              </a:ext>
            </a:extLst>
          </p:cNvPr>
          <p:cNvCxnSpPr>
            <a:cxnSpLocks/>
          </p:cNvCxnSpPr>
          <p:nvPr/>
        </p:nvCxnSpPr>
        <p:spPr>
          <a:xfrm flipH="1">
            <a:off x="4945909" y="4719141"/>
            <a:ext cx="408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61D12E-137D-894C-87C2-CF394F02C13A}"/>
              </a:ext>
            </a:extLst>
          </p:cNvPr>
          <p:cNvCxnSpPr/>
          <p:nvPr/>
        </p:nvCxnSpPr>
        <p:spPr>
          <a:xfrm flipV="1">
            <a:off x="6093417" y="4324064"/>
            <a:ext cx="202019" cy="19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BA7FF5-9246-2949-8149-7AC9AE3301B3}"/>
              </a:ext>
            </a:extLst>
          </p:cNvPr>
          <p:cNvCxnSpPr/>
          <p:nvPr/>
        </p:nvCxnSpPr>
        <p:spPr>
          <a:xfrm>
            <a:off x="5987092" y="4926626"/>
            <a:ext cx="308344" cy="21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4DB148-0327-A447-97E7-942E427C8355}"/>
              </a:ext>
            </a:extLst>
          </p:cNvPr>
          <p:cNvCxnSpPr/>
          <p:nvPr/>
        </p:nvCxnSpPr>
        <p:spPr>
          <a:xfrm flipH="1">
            <a:off x="5586144" y="4919196"/>
            <a:ext cx="109870" cy="329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023D1F-4C2C-4941-B840-39792649DC9D}"/>
              </a:ext>
            </a:extLst>
          </p:cNvPr>
          <p:cNvSpPr txBox="1"/>
          <p:nvPr/>
        </p:nvSpPr>
        <p:spPr>
          <a:xfrm>
            <a:off x="6295436" y="4019647"/>
            <a:ext cx="152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standardna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9FFFC-C705-044B-8701-F19543F3FB84}"/>
              </a:ext>
            </a:extLst>
          </p:cNvPr>
          <p:cNvSpPr txBox="1"/>
          <p:nvPr/>
        </p:nvSpPr>
        <p:spPr>
          <a:xfrm>
            <a:off x="6222420" y="5075007"/>
            <a:ext cx="13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reakcijska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E1B3A-2A30-1B48-913A-967400CABC6B}"/>
              </a:ext>
            </a:extLst>
          </p:cNvPr>
          <p:cNvSpPr txBox="1"/>
          <p:nvPr/>
        </p:nvSpPr>
        <p:spPr>
          <a:xfrm>
            <a:off x="3559311" y="4472010"/>
            <a:ext cx="138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sprememba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EC4B72-9028-804E-96C2-300CDEF99E76}"/>
              </a:ext>
            </a:extLst>
          </p:cNvPr>
          <p:cNvSpPr txBox="1"/>
          <p:nvPr/>
        </p:nvSpPr>
        <p:spPr>
          <a:xfrm>
            <a:off x="4945909" y="5231928"/>
            <a:ext cx="104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entalpija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00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E8AB-7922-9947-80FB-025F4EE4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2C16-0F3F-E148-84B3-CD9FEFAF4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3429001"/>
                <a:ext cx="11029615" cy="877186"/>
              </a:xfrm>
            </p:spPr>
            <p:txBody>
              <a:bodyPr anchor="t">
                <a:normAutofit/>
              </a:bodyPr>
              <a:lstStyle/>
              <a:p>
                <a:pPr algn="just"/>
                <a:r>
                  <a:rPr lang="en-US" sz="2400" dirty="0" err="1"/>
                  <a:t>Vrednost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se </a:t>
                </a:r>
                <a:r>
                  <a:rPr lang="en-US" sz="2400" dirty="0" err="1"/>
                  <a:t>nanaša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zapisano</a:t>
                </a:r>
                <a:r>
                  <a:rPr lang="en-US" sz="2400" dirty="0"/>
                  <a:t> in </a:t>
                </a:r>
                <a:r>
                  <a:rPr lang="en-US" sz="2400" dirty="0" err="1"/>
                  <a:t>urejeno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enačbo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konkretne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kemijske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reakcije</a:t>
                </a:r>
                <a:r>
                  <a:rPr lang="en-US" sz="2400" dirty="0"/>
                  <a:t> z </a:t>
                </a:r>
                <a:r>
                  <a:rPr lang="en-US" sz="2400" dirty="0" err="1"/>
                  <a:t>navedenimi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agregatnimi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stanji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2C16-0F3F-E148-84B3-CD9FEFAF4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3429001"/>
                <a:ext cx="11029615" cy="877186"/>
              </a:xfrm>
              <a:blipFill>
                <a:blip r:embed="rId2"/>
                <a:stretch>
                  <a:fillRect l="-460" t="-4286" r="-80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41FA48-0D60-2840-B21F-5E0EC4D3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06" y="2050061"/>
            <a:ext cx="6743700" cy="105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E3878-1BA0-7D44-9FFB-52AEFC62A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660" y="4631027"/>
            <a:ext cx="7982393" cy="8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7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9D48-7F78-3C4C-8FD2-06385031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 err="1"/>
              <a:t>Standardna</a:t>
            </a:r>
            <a:r>
              <a:rPr lang="en-US" dirty="0"/>
              <a:t> </a:t>
            </a:r>
            <a:r>
              <a:rPr lang="en-US" dirty="0" err="1"/>
              <a:t>tvorbena</a:t>
            </a:r>
            <a:r>
              <a:rPr lang="en-US" dirty="0"/>
              <a:t> </a:t>
            </a:r>
            <a:r>
              <a:rPr lang="en-US" dirty="0" err="1"/>
              <a:t>entalpija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CCD68-169B-401E-9352-6930D4A6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42761-3DC9-B841-8311-FA710373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61" y="4066693"/>
            <a:ext cx="3515866" cy="1815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17C85-6832-FE47-9AA0-106B94BD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545" y="2180496"/>
            <a:ext cx="7250261" cy="4045683"/>
          </a:xfrm>
        </p:spPr>
        <p:txBody>
          <a:bodyPr anchor="t">
            <a:noAutofit/>
          </a:bodyPr>
          <a:lstStyle/>
          <a:p>
            <a:pPr algn="just"/>
            <a:r>
              <a:rPr lang="en-US" sz="2200" dirty="0"/>
              <a:t>Da bi </a:t>
            </a:r>
            <a:r>
              <a:rPr lang="en-US" sz="2200" dirty="0" err="1"/>
              <a:t>lahko</a:t>
            </a:r>
            <a:r>
              <a:rPr lang="en-US" sz="2200" dirty="0"/>
              <a:t> </a:t>
            </a:r>
            <a:r>
              <a:rPr lang="en-US" sz="2200" dirty="0" err="1"/>
              <a:t>izračunali</a:t>
            </a:r>
            <a:r>
              <a:rPr lang="en-US" sz="2200" dirty="0"/>
              <a:t> </a:t>
            </a:r>
            <a:r>
              <a:rPr lang="en-US" sz="2200" dirty="0" err="1"/>
              <a:t>standardne</a:t>
            </a:r>
            <a:r>
              <a:rPr lang="en-US" sz="2200" dirty="0"/>
              <a:t> </a:t>
            </a:r>
            <a:r>
              <a:rPr lang="en-US" sz="2200" dirty="0" err="1"/>
              <a:t>reakcijske</a:t>
            </a:r>
            <a:r>
              <a:rPr lang="en-US" sz="2200" dirty="0"/>
              <a:t> </a:t>
            </a:r>
            <a:r>
              <a:rPr lang="en-US" sz="2200" dirty="0" err="1"/>
              <a:t>entalpije</a:t>
            </a:r>
            <a:r>
              <a:rPr lang="en-US" sz="2200" dirty="0"/>
              <a:t> za </a:t>
            </a:r>
            <a:r>
              <a:rPr lang="en-US" sz="2200" dirty="0" err="1"/>
              <a:t>poljubne</a:t>
            </a:r>
            <a:r>
              <a:rPr lang="en-US" sz="2200" dirty="0"/>
              <a:t> </a:t>
            </a:r>
            <a:r>
              <a:rPr lang="en-US" sz="2200" dirty="0" err="1"/>
              <a:t>reakcije</a:t>
            </a:r>
            <a:r>
              <a:rPr lang="en-US" sz="2200" dirty="0"/>
              <a:t>, </a:t>
            </a:r>
            <a:r>
              <a:rPr lang="en-US" sz="2200" dirty="0" err="1"/>
              <a:t>potrebujemo</a:t>
            </a:r>
            <a:r>
              <a:rPr lang="en-US" sz="2200" dirty="0"/>
              <a:t> </a:t>
            </a:r>
            <a:r>
              <a:rPr lang="en-US" sz="2200" dirty="0" err="1"/>
              <a:t>entalpijo</a:t>
            </a:r>
            <a:r>
              <a:rPr lang="en-US" sz="2200" dirty="0"/>
              <a:t> </a:t>
            </a:r>
            <a:r>
              <a:rPr lang="en-US" sz="2200" dirty="0" err="1"/>
              <a:t>reaktantov</a:t>
            </a:r>
            <a:r>
              <a:rPr lang="en-US" sz="2200" dirty="0"/>
              <a:t> in </a:t>
            </a:r>
            <a:r>
              <a:rPr lang="en-US" sz="2200" dirty="0" err="1"/>
              <a:t>produktov</a:t>
            </a:r>
            <a:r>
              <a:rPr lang="en-US" sz="2200" dirty="0"/>
              <a:t>, to je </a:t>
            </a:r>
            <a:r>
              <a:rPr lang="en-US" sz="2200" dirty="0" err="1"/>
              <a:t>entalpija</a:t>
            </a:r>
            <a:r>
              <a:rPr lang="en-US" sz="2200" dirty="0"/>
              <a:t> </a:t>
            </a:r>
            <a:r>
              <a:rPr lang="en-US" sz="2200" dirty="0" err="1"/>
              <a:t>snovi</a:t>
            </a:r>
            <a:r>
              <a:rPr lang="en-US" sz="2200" dirty="0"/>
              <a:t>.  To </a:t>
            </a:r>
            <a:r>
              <a:rPr lang="en-US" sz="2200" dirty="0" err="1"/>
              <a:t>entalpijo</a:t>
            </a:r>
            <a:r>
              <a:rPr lang="en-US" sz="2200" dirty="0"/>
              <a:t> </a:t>
            </a:r>
            <a:r>
              <a:rPr lang="en-US" sz="2200" dirty="0" err="1"/>
              <a:t>imenujemo</a:t>
            </a:r>
            <a:r>
              <a:rPr lang="en-US" sz="2200" dirty="0"/>
              <a:t> </a:t>
            </a:r>
            <a:r>
              <a:rPr lang="en-US" sz="2200" dirty="0" err="1"/>
              <a:t>standardna</a:t>
            </a:r>
            <a:r>
              <a:rPr lang="en-US" sz="2200" dirty="0"/>
              <a:t> </a:t>
            </a:r>
            <a:r>
              <a:rPr lang="en-US" sz="2200" dirty="0" err="1"/>
              <a:t>tvorbena</a:t>
            </a:r>
            <a:r>
              <a:rPr lang="en-US" sz="2200" dirty="0"/>
              <a:t> </a:t>
            </a:r>
            <a:r>
              <a:rPr lang="en-US" sz="2200" dirty="0" err="1"/>
              <a:t>entalpija</a:t>
            </a:r>
            <a:r>
              <a:rPr lang="en-US" sz="2200" dirty="0"/>
              <a:t>.</a:t>
            </a:r>
          </a:p>
          <a:p>
            <a:pPr algn="just"/>
            <a:r>
              <a:rPr lang="en-US" sz="2200" dirty="0"/>
              <a:t>STANDARDNA TVORBENA ENTALPIJA </a:t>
            </a:r>
            <a:r>
              <a:rPr lang="en-US" sz="2200" dirty="0" err="1"/>
              <a:t>predstavlja</a:t>
            </a:r>
            <a:r>
              <a:rPr lang="en-US" sz="2200" dirty="0"/>
              <a:t> </a:t>
            </a:r>
            <a:r>
              <a:rPr lang="en-US" sz="2200" dirty="0" err="1"/>
              <a:t>količino</a:t>
            </a:r>
            <a:r>
              <a:rPr lang="en-US" sz="2200" dirty="0"/>
              <a:t> </a:t>
            </a:r>
            <a:r>
              <a:rPr lang="en-US" sz="2200" dirty="0" err="1"/>
              <a:t>energije</a:t>
            </a:r>
            <a:r>
              <a:rPr lang="en-US" sz="2200" dirty="0"/>
              <a:t>, </a:t>
            </a:r>
            <a:r>
              <a:rPr lang="en-US" sz="2200" dirty="0" err="1"/>
              <a:t>ki</a:t>
            </a:r>
            <a:r>
              <a:rPr lang="en-US" sz="2200" dirty="0"/>
              <a:t> se </a:t>
            </a:r>
            <a:r>
              <a:rPr lang="en-US" sz="2200" dirty="0" err="1"/>
              <a:t>sprosti</a:t>
            </a:r>
            <a:r>
              <a:rPr lang="en-US" sz="2200" dirty="0"/>
              <a:t>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porabi</a:t>
            </a:r>
            <a:r>
              <a:rPr lang="en-US" sz="2200" dirty="0"/>
              <a:t> </a:t>
            </a: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nastanku</a:t>
            </a:r>
            <a:r>
              <a:rPr lang="en-US" sz="2200" dirty="0"/>
              <a:t> </a:t>
            </a:r>
            <a:r>
              <a:rPr lang="en-US" sz="2200" dirty="0" err="1"/>
              <a:t>enega</a:t>
            </a:r>
            <a:r>
              <a:rPr lang="en-US" sz="2200" dirty="0"/>
              <a:t> </a:t>
            </a:r>
            <a:r>
              <a:rPr lang="en-US" sz="2200" dirty="0" err="1"/>
              <a:t>mola</a:t>
            </a:r>
            <a:r>
              <a:rPr lang="en-US" sz="2200" dirty="0"/>
              <a:t> </a:t>
            </a:r>
            <a:r>
              <a:rPr lang="en-US" sz="2200" dirty="0" err="1"/>
              <a:t>spojine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elementov</a:t>
            </a:r>
            <a:r>
              <a:rPr lang="en-US" sz="2200" dirty="0"/>
              <a:t> v </a:t>
            </a:r>
            <a:r>
              <a:rPr lang="en-US" sz="2200" dirty="0" err="1"/>
              <a:t>njihovih</a:t>
            </a:r>
            <a:r>
              <a:rPr lang="en-US" sz="2200" dirty="0"/>
              <a:t> </a:t>
            </a:r>
            <a:r>
              <a:rPr lang="en-US" sz="2200" dirty="0" err="1"/>
              <a:t>standardih</a:t>
            </a:r>
            <a:r>
              <a:rPr lang="en-US" sz="2200" dirty="0"/>
              <a:t> </a:t>
            </a:r>
            <a:r>
              <a:rPr lang="en-US" sz="2200" dirty="0" err="1"/>
              <a:t>stanjih</a:t>
            </a:r>
            <a:r>
              <a:rPr lang="en-US" sz="2200" dirty="0"/>
              <a:t> </a:t>
            </a: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tlaku</a:t>
            </a:r>
            <a:r>
              <a:rPr lang="en-US" sz="2200" dirty="0"/>
              <a:t> 100 kPa.</a:t>
            </a:r>
          </a:p>
          <a:p>
            <a:pPr algn="just"/>
            <a:r>
              <a:rPr lang="en-US" sz="2200" dirty="0" err="1"/>
              <a:t>Standardne</a:t>
            </a:r>
            <a:r>
              <a:rPr lang="en-US" sz="2200" dirty="0"/>
              <a:t> </a:t>
            </a:r>
            <a:r>
              <a:rPr lang="en-US" sz="2200" dirty="0" err="1"/>
              <a:t>tvorbene</a:t>
            </a:r>
            <a:r>
              <a:rPr lang="en-US" sz="2200" dirty="0"/>
              <a:t> </a:t>
            </a:r>
            <a:r>
              <a:rPr lang="en-US" sz="2200" dirty="0" err="1"/>
              <a:t>entalpije</a:t>
            </a:r>
            <a:r>
              <a:rPr lang="en-US" sz="2200" dirty="0"/>
              <a:t> </a:t>
            </a:r>
            <a:r>
              <a:rPr lang="en-US" sz="2200" dirty="0" err="1"/>
              <a:t>vseh</a:t>
            </a:r>
            <a:r>
              <a:rPr lang="en-US" sz="2200" dirty="0"/>
              <a:t> </a:t>
            </a:r>
            <a:r>
              <a:rPr lang="en-US" sz="2200" dirty="0" err="1"/>
              <a:t>elementov</a:t>
            </a:r>
            <a:r>
              <a:rPr lang="en-US" sz="2200" dirty="0"/>
              <a:t> v </a:t>
            </a:r>
            <a:r>
              <a:rPr lang="en-US" sz="2200" dirty="0" err="1"/>
              <a:t>njihovih</a:t>
            </a:r>
            <a:r>
              <a:rPr lang="en-US" sz="2200" dirty="0"/>
              <a:t> </a:t>
            </a:r>
            <a:r>
              <a:rPr lang="en-US" sz="2200" dirty="0" err="1"/>
              <a:t>standardnih</a:t>
            </a:r>
            <a:r>
              <a:rPr lang="en-US" sz="2200" dirty="0"/>
              <a:t> </a:t>
            </a:r>
            <a:r>
              <a:rPr lang="en-US" sz="2200" dirty="0" err="1"/>
              <a:t>stanjih</a:t>
            </a:r>
            <a:r>
              <a:rPr lang="en-US" sz="2200" dirty="0"/>
              <a:t> </a:t>
            </a:r>
            <a:r>
              <a:rPr lang="en-US" sz="2200" dirty="0" err="1"/>
              <a:t>imajo</a:t>
            </a:r>
            <a:r>
              <a:rPr lang="en-US" sz="2200" dirty="0"/>
              <a:t> po </a:t>
            </a:r>
            <a:r>
              <a:rPr lang="en-US" sz="2200" dirty="0" err="1"/>
              <a:t>dogovoru</a:t>
            </a:r>
            <a:r>
              <a:rPr lang="en-US" sz="2200" dirty="0"/>
              <a:t> </a:t>
            </a:r>
            <a:r>
              <a:rPr lang="en-US" sz="2200" dirty="0" err="1"/>
              <a:t>vrednost</a:t>
            </a:r>
            <a:r>
              <a:rPr lang="en-US" sz="2200" dirty="0"/>
              <a:t> 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DA44F6-5C35-0743-ABFC-0B759F42A431}"/>
                  </a:ext>
                </a:extLst>
              </p:cNvPr>
              <p:cNvSpPr/>
              <p:nvPr/>
            </p:nvSpPr>
            <p:spPr>
              <a:xfrm>
                <a:off x="1086225" y="2481625"/>
                <a:ext cx="2208490" cy="473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𝑡𝑣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sl-SI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e>
                      </m:d>
                    </m:oMath>
                  </m:oMathPara>
                </a14:m>
                <a:endParaRPr lang="sl-SI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DA44F6-5C35-0743-ABFC-0B759F42A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25" y="2481625"/>
                <a:ext cx="2208490" cy="473528"/>
              </a:xfrm>
              <a:prstGeom prst="rect">
                <a:avLst/>
              </a:prstGeom>
              <a:blipFill>
                <a:blip r:embed="rId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33C227-DD85-1F42-97FA-95B84CFACBA4}"/>
              </a:ext>
            </a:extLst>
          </p:cNvPr>
          <p:cNvCxnSpPr/>
          <p:nvPr/>
        </p:nvCxnSpPr>
        <p:spPr>
          <a:xfrm>
            <a:off x="1744363" y="2979265"/>
            <a:ext cx="308344" cy="21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2FA263-DD15-A24D-BD4B-DCFD9A15C26B}"/>
              </a:ext>
            </a:extLst>
          </p:cNvPr>
          <p:cNvSpPr txBox="1"/>
          <p:nvPr/>
        </p:nvSpPr>
        <p:spPr>
          <a:xfrm>
            <a:off x="2052707" y="3068693"/>
            <a:ext cx="13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tvorbena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12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A093-D69C-6344-B839-F7BE8E0E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Izračun</a:t>
            </a:r>
            <a:r>
              <a:rPr lang="en-US" dirty="0"/>
              <a:t>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reakcijske</a:t>
            </a:r>
            <a:r>
              <a:rPr lang="en-US" dirty="0"/>
              <a:t> </a:t>
            </a:r>
            <a:r>
              <a:rPr lang="en-US" dirty="0" err="1"/>
              <a:t>entalpije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BAB5D-85DF-FD45-B751-4ABEF3EEE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7"/>
                <a:ext cx="11029615" cy="1774816"/>
              </a:xfrm>
            </p:spPr>
            <p:txBody>
              <a:bodyPr anchor="t"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je </a:t>
                </a:r>
                <a:r>
                  <a:rPr lang="en-US" sz="2400" dirty="0" err="1"/>
                  <a:t>razlika</a:t>
                </a:r>
                <a:r>
                  <a:rPr lang="en-US" sz="2400" dirty="0"/>
                  <a:t> med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𝑡𝑣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produktov</a:t>
                </a:r>
                <a:r>
                  <a:rPr lang="en-US" sz="2400" dirty="0"/>
                  <a:t> in </a:t>
                </a:r>
                <a:r>
                  <a:rPr lang="en-US" sz="2400" dirty="0" err="1"/>
                  <a:t>reaktantov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kemijski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reakciji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Pri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moramo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upoštevati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njihove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stehiometrične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oziroma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množine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posameznih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snovi</a:t>
                </a:r>
                <a:r>
                  <a:rPr lang="en-US" sz="2400" dirty="0"/>
                  <a:t> v </a:t>
                </a:r>
                <a:r>
                  <a:rPr lang="en-US" sz="2400" dirty="0" err="1"/>
                  <a:t>reakciji</a:t>
                </a:r>
                <a:r>
                  <a:rPr lang="en-US" sz="2400" dirty="0"/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BAB5D-85DF-FD45-B751-4ABEF3EEE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7"/>
                <a:ext cx="11029615" cy="1774816"/>
              </a:xfrm>
              <a:blipFill>
                <a:blip r:embed="rId2"/>
                <a:stretch>
                  <a:fillRect l="-460" t="-214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217BC8-F147-7F4F-AD7F-23838D320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961" y="3774559"/>
            <a:ext cx="6790077" cy="8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43829-B197-4046-A98E-DC479C578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454398"/>
              </p:ext>
            </p:extLst>
          </p:nvPr>
        </p:nvGraphicFramePr>
        <p:xfrm>
          <a:off x="2070794" y="12207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725ABE5-9D6F-8F47-9496-B325512E0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4062" y="1110050"/>
            <a:ext cx="1876647" cy="131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AFCFC4-48B7-374E-8B74-6B8B98642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0959" y="3047451"/>
            <a:ext cx="2201620" cy="14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BAF8F-8A39-0649-9EBD-8ED116FB7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931" y="1799213"/>
            <a:ext cx="2102550" cy="213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16460-D83B-F442-9245-5E9DBEB6E3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6752"/>
          <a:stretch/>
        </p:blipFill>
        <p:spPr>
          <a:xfrm>
            <a:off x="1526862" y="4315282"/>
            <a:ext cx="1859664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14146-41B7-1C41-90D7-2B20ED9692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2386" y="5071976"/>
            <a:ext cx="2668476" cy="166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30A965-9E49-E143-AC0A-BCBD00AAA303}"/>
              </a:ext>
            </a:extLst>
          </p:cNvPr>
          <p:cNvSpPr txBox="1"/>
          <p:nvPr/>
        </p:nvSpPr>
        <p:spPr>
          <a:xfrm>
            <a:off x="470797" y="805216"/>
            <a:ext cx="42591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Energija</a:t>
            </a:r>
            <a:r>
              <a:rPr lang="en-US" sz="2400" dirty="0"/>
              <a:t>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sposobnost</a:t>
            </a:r>
            <a:r>
              <a:rPr lang="en-US" sz="2400" dirty="0"/>
              <a:t> </a:t>
            </a:r>
            <a:r>
              <a:rPr lang="en-US" sz="2400" dirty="0" err="1"/>
              <a:t>teles</a:t>
            </a:r>
            <a:r>
              <a:rPr lang="en-US" sz="2400" dirty="0"/>
              <a:t>, da </a:t>
            </a:r>
            <a:r>
              <a:rPr lang="en-US" sz="2400" dirty="0" err="1"/>
              <a:t>opravljajo</a:t>
            </a:r>
            <a:r>
              <a:rPr lang="en-US" sz="2400" dirty="0"/>
              <a:t> </a:t>
            </a:r>
            <a:r>
              <a:rPr lang="en-US" sz="2400" dirty="0" err="1"/>
              <a:t>neko</a:t>
            </a:r>
            <a:r>
              <a:rPr lang="en-US" sz="2400" dirty="0"/>
              <a:t> </a:t>
            </a:r>
            <a:r>
              <a:rPr lang="en-US" sz="2400" dirty="0" err="1"/>
              <a:t>delo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68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8B24-B9E2-6646-BED9-E623789E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709" y="725969"/>
            <a:ext cx="5514807" cy="988332"/>
          </a:xfrm>
        </p:spPr>
        <p:txBody>
          <a:bodyPr>
            <a:normAutofit/>
          </a:bodyPr>
          <a:lstStyle/>
          <a:p>
            <a:r>
              <a:rPr lang="sl-SI" sz="3600" dirty="0"/>
              <a:t>Kemijski procesi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5F7AB-1EE8-D74B-9777-1B64118B43AE}"/>
              </a:ext>
            </a:extLst>
          </p:cNvPr>
          <p:cNvSpPr txBox="1">
            <a:spLocks/>
          </p:cNvSpPr>
          <p:nvPr/>
        </p:nvSpPr>
        <p:spPr>
          <a:xfrm>
            <a:off x="673352" y="725797"/>
            <a:ext cx="5514807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600" dirty="0"/>
              <a:t>Fizikalni procesi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28BF0-99EC-9242-B9D4-FD27E309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1" y="2006600"/>
            <a:ext cx="2374657" cy="1507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5530D-8BFB-1C4C-9192-F5AFA52C6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31" y="3744073"/>
            <a:ext cx="2497198" cy="1870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458090-D376-E44B-9C13-4915EF1EBBED}"/>
              </a:ext>
            </a:extLst>
          </p:cNvPr>
          <p:cNvSpPr txBox="1"/>
          <p:nvPr/>
        </p:nvSpPr>
        <p:spPr>
          <a:xfrm>
            <a:off x="422331" y="5888045"/>
            <a:ext cx="26908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/>
              <a:t>Redčenje soka z vodo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D00995-312F-6147-B8AE-519DB5D8C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165" y="4035716"/>
            <a:ext cx="1672679" cy="2221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EBB142-F3EA-6548-B4DC-C8B04810C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144" y="2053637"/>
            <a:ext cx="2036544" cy="1743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371F27-EA8E-E947-8B1D-163F76B15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9163" y="2053637"/>
            <a:ext cx="2323353" cy="2323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9EFAB7-DE12-2B44-A2D9-BFF3BBC0E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387" y="4384157"/>
            <a:ext cx="3184282" cy="1537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C4150B-50E3-B845-B790-DA2A93E50B3E}"/>
              </a:ext>
            </a:extLst>
          </p:cNvPr>
          <p:cNvSpPr txBox="1"/>
          <p:nvPr/>
        </p:nvSpPr>
        <p:spPr>
          <a:xfrm>
            <a:off x="8945665" y="6072711"/>
            <a:ext cx="27868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/>
              <a:t>Sprememba barve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7CB688-D613-914E-8018-39455FCFC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727" y="2078811"/>
            <a:ext cx="3364436" cy="16928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16AAD-C8AD-A44C-BB28-DCFCE466C2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687" y="4625647"/>
            <a:ext cx="1690687" cy="17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4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1DCF9C-58B5-0441-9EC8-04CA5AC5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0AE4F-A5BC-BF40-8FFA-BC3460DA3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FIZIKALNI PROCESI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Snov</a:t>
            </a:r>
            <a:r>
              <a:rPr lang="en-US" sz="2400" dirty="0">
                <a:solidFill>
                  <a:schemeClr val="tx1"/>
                </a:solidFill>
              </a:rPr>
              <a:t> se ne </a:t>
            </a:r>
            <a:r>
              <a:rPr lang="en-US" sz="2400" dirty="0" err="1">
                <a:solidFill>
                  <a:schemeClr val="tx1"/>
                </a:solidFill>
              </a:rPr>
              <a:t>spremeni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ampak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njena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oblika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snov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lahko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vrnemo</a:t>
            </a:r>
            <a:r>
              <a:rPr lang="en-US" sz="2400" dirty="0">
                <a:solidFill>
                  <a:schemeClr val="tx1"/>
                </a:solidFill>
              </a:rPr>
              <a:t> v </a:t>
            </a:r>
            <a:r>
              <a:rPr lang="en-US" sz="2400" dirty="0" err="1">
                <a:solidFill>
                  <a:schemeClr val="tx1"/>
                </a:solidFill>
              </a:rPr>
              <a:t>prvotno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stanje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KEMIJSKI PROCESI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Snov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spremeni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nastane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snov</a:t>
            </a:r>
            <a:r>
              <a:rPr lang="en-US" sz="2400" dirty="0">
                <a:solidFill>
                  <a:schemeClr val="tx1"/>
                </a:solidFill>
              </a:rPr>
              <a:t> z </a:t>
            </a:r>
            <a:r>
              <a:rPr lang="en-US" sz="2400" dirty="0" err="1">
                <a:solidFill>
                  <a:schemeClr val="tx1"/>
                </a:solidFill>
              </a:rPr>
              <a:t>drugačnimi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lastnostmi</a:t>
            </a:r>
            <a:r>
              <a:rPr lang="en-US" sz="2400" dirty="0">
                <a:solidFill>
                  <a:schemeClr val="tx1"/>
                </a:solidFill>
              </a:rPr>
              <a:t> → </a:t>
            </a:r>
            <a:r>
              <a:rPr lang="en-US" sz="2400" i="1" dirty="0" err="1">
                <a:solidFill>
                  <a:schemeClr val="tx1"/>
                </a:solidFill>
              </a:rPr>
              <a:t>kemijska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reakcija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5CD17-B00A-BE41-A817-87C47DF6712A}"/>
              </a:ext>
            </a:extLst>
          </p:cNvPr>
          <p:cNvSpPr txBox="1"/>
          <p:nvPr/>
        </p:nvSpPr>
        <p:spPr>
          <a:xfrm>
            <a:off x="7687340" y="3429000"/>
            <a:ext cx="392346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Energija</a:t>
            </a:r>
            <a:r>
              <a:rPr lang="en-US" sz="2400" dirty="0"/>
              <a:t> se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procesih</a:t>
            </a:r>
            <a:r>
              <a:rPr lang="en-US" sz="2400" dirty="0"/>
              <a:t>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en-US" sz="2400" dirty="0" err="1"/>
              <a:t>sprošča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porablja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83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5700-C387-034D-86C0-F72AFB0C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Energijske</a:t>
            </a:r>
            <a:r>
              <a:rPr lang="en-US" dirty="0"/>
              <a:t> </a:t>
            </a:r>
            <a:r>
              <a:rPr lang="en-US" dirty="0" err="1"/>
              <a:t>spremembe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A679-B7C9-8946-9708-E73D02BA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356839"/>
            <a:ext cx="11029615" cy="2171551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eksotermnih</a:t>
            </a:r>
            <a:r>
              <a:rPr lang="en-US" sz="2400" dirty="0"/>
              <a:t> </a:t>
            </a:r>
            <a:r>
              <a:rPr lang="en-US" sz="2400" dirty="0" err="1"/>
              <a:t>reakcijah</a:t>
            </a:r>
            <a:r>
              <a:rPr lang="en-US" sz="2400" dirty="0"/>
              <a:t> se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zviša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endotermnih</a:t>
            </a:r>
            <a:r>
              <a:rPr lang="en-US" sz="2400" dirty="0"/>
              <a:t> </a:t>
            </a:r>
            <a:r>
              <a:rPr lang="en-US" sz="2400" dirty="0" err="1"/>
              <a:t>reakcijah</a:t>
            </a:r>
            <a:r>
              <a:rPr lang="en-US" sz="2400" dirty="0"/>
              <a:t> se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zniža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nobeni</a:t>
            </a:r>
            <a:r>
              <a:rPr lang="en-US" sz="2400" dirty="0"/>
              <a:t> </a:t>
            </a:r>
            <a:r>
              <a:rPr lang="en-US" sz="2400" dirty="0" err="1"/>
              <a:t>reakciji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tako</a:t>
            </a:r>
            <a:r>
              <a:rPr lang="en-US" sz="2400" dirty="0"/>
              <a:t>, da bi se </a:t>
            </a:r>
            <a:r>
              <a:rPr lang="en-US" sz="2400" dirty="0" err="1"/>
              <a:t>energija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sprostila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porabila</a:t>
            </a:r>
            <a:r>
              <a:rPr lang="en-US" sz="2400" dirty="0"/>
              <a:t>. </a:t>
            </a:r>
            <a:r>
              <a:rPr lang="en-US" sz="2400" dirty="0" err="1"/>
              <a:t>Če</a:t>
            </a:r>
            <a:r>
              <a:rPr lang="en-US" sz="2400" dirty="0"/>
              <a:t> se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reakciji</a:t>
            </a:r>
            <a:r>
              <a:rPr lang="en-US" sz="2400" dirty="0"/>
              <a:t> </a:t>
            </a:r>
            <a:r>
              <a:rPr lang="en-US" sz="2400" dirty="0" err="1"/>
              <a:t>več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</a:t>
            </a:r>
            <a:r>
              <a:rPr lang="en-US" sz="2400" dirty="0" err="1"/>
              <a:t>porabi</a:t>
            </a:r>
            <a:r>
              <a:rPr lang="en-US" sz="2400" dirty="0"/>
              <a:t> </a:t>
            </a:r>
            <a:r>
              <a:rPr lang="en-US" sz="2400" dirty="0" err="1"/>
              <a:t>kot</a:t>
            </a:r>
            <a:r>
              <a:rPr lang="en-US" sz="2400" dirty="0"/>
              <a:t> </a:t>
            </a:r>
            <a:r>
              <a:rPr lang="en-US" sz="2400" dirty="0" err="1"/>
              <a:t>sprosti</a:t>
            </a:r>
            <a:r>
              <a:rPr lang="en-US" sz="2400" dirty="0"/>
              <a:t> </a:t>
            </a:r>
            <a:r>
              <a:rPr lang="en-US" sz="2400" dirty="0" err="1"/>
              <a:t>govorimo</a:t>
            </a:r>
            <a:r>
              <a:rPr lang="en-US" sz="2400" dirty="0"/>
              <a:t> o </a:t>
            </a:r>
            <a:r>
              <a:rPr lang="en-US" sz="2400" dirty="0" err="1"/>
              <a:t>endotermni</a:t>
            </a:r>
            <a:r>
              <a:rPr lang="en-US" sz="2400" dirty="0"/>
              <a:t> </a:t>
            </a:r>
            <a:r>
              <a:rPr lang="en-US" sz="2400" dirty="0" err="1"/>
              <a:t>reakciji</a:t>
            </a:r>
            <a:r>
              <a:rPr lang="en-US" sz="2400" dirty="0"/>
              <a:t>. </a:t>
            </a:r>
            <a:r>
              <a:rPr lang="en-US" sz="2400" dirty="0" err="1"/>
              <a:t>Če</a:t>
            </a:r>
            <a:r>
              <a:rPr lang="en-US" sz="2400" dirty="0"/>
              <a:t> se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reakciji</a:t>
            </a:r>
            <a:r>
              <a:rPr lang="en-US" sz="2400" dirty="0"/>
              <a:t> </a:t>
            </a:r>
            <a:r>
              <a:rPr lang="en-US" sz="2400" dirty="0" err="1"/>
              <a:t>več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</a:t>
            </a:r>
            <a:r>
              <a:rPr lang="en-US" sz="2400" dirty="0" err="1"/>
              <a:t>sprosti</a:t>
            </a:r>
            <a:r>
              <a:rPr lang="en-US" sz="2400" dirty="0"/>
              <a:t> </a:t>
            </a:r>
            <a:r>
              <a:rPr lang="en-US" sz="2400" dirty="0" err="1"/>
              <a:t>kot</a:t>
            </a:r>
            <a:r>
              <a:rPr lang="en-US" sz="2400" dirty="0"/>
              <a:t> </a:t>
            </a:r>
            <a:r>
              <a:rPr lang="en-US" sz="2400" dirty="0" err="1"/>
              <a:t>porabi</a:t>
            </a:r>
            <a:r>
              <a:rPr lang="en-US" sz="2400" dirty="0"/>
              <a:t> </a:t>
            </a:r>
            <a:r>
              <a:rPr lang="en-US" sz="2400" dirty="0" err="1"/>
              <a:t>govorimo</a:t>
            </a:r>
            <a:r>
              <a:rPr lang="en-US" sz="2400" dirty="0"/>
              <a:t> o </a:t>
            </a:r>
            <a:r>
              <a:rPr lang="en-US" sz="2400" dirty="0" err="1"/>
              <a:t>eksotermni</a:t>
            </a:r>
            <a:r>
              <a:rPr lang="en-US" sz="2400" dirty="0"/>
              <a:t> </a:t>
            </a:r>
            <a:r>
              <a:rPr lang="en-US" sz="2400" dirty="0" err="1"/>
              <a:t>reakciji</a:t>
            </a:r>
            <a:r>
              <a:rPr lang="en-US" sz="2400" dirty="0"/>
              <a:t>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36F3B8-5A6E-3A49-B043-D3D869338853}"/>
              </a:ext>
            </a:extLst>
          </p:cNvPr>
          <p:cNvSpPr/>
          <p:nvPr/>
        </p:nvSpPr>
        <p:spPr>
          <a:xfrm>
            <a:off x="5000845" y="2190307"/>
            <a:ext cx="2190307" cy="6485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5A5EE7-45AB-CB4E-AA6B-5059862E8E79}"/>
              </a:ext>
            </a:extLst>
          </p:cNvPr>
          <p:cNvCxnSpPr>
            <a:cxnSpLocks/>
          </p:cNvCxnSpPr>
          <p:nvPr/>
        </p:nvCxnSpPr>
        <p:spPr>
          <a:xfrm flipV="1">
            <a:off x="4253023" y="2637928"/>
            <a:ext cx="816489" cy="725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120312-0ED1-034C-8813-23DF8FEA304A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122490" y="2581457"/>
            <a:ext cx="887819" cy="78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8292F9-BC86-AF4D-B41A-91D9EE734E8D}"/>
              </a:ext>
            </a:extLst>
          </p:cNvPr>
          <p:cNvSpPr txBox="1"/>
          <p:nvPr/>
        </p:nvSpPr>
        <p:spPr>
          <a:xfrm>
            <a:off x="2641081" y="2702274"/>
            <a:ext cx="202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Energija</a:t>
            </a:r>
            <a:r>
              <a:rPr lang="en-US" dirty="0"/>
              <a:t> se </a:t>
            </a:r>
            <a:r>
              <a:rPr lang="en-US" dirty="0" err="1"/>
              <a:t>porablja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4289C-B3F9-F840-B4A9-18C545201541}"/>
              </a:ext>
            </a:extLst>
          </p:cNvPr>
          <p:cNvSpPr txBox="1"/>
          <p:nvPr/>
        </p:nvSpPr>
        <p:spPr>
          <a:xfrm>
            <a:off x="3284576" y="3370522"/>
            <a:ext cx="18234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ENDOTERMNA REAKCIJA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8C8F7B-FBC9-CF4A-A1E5-6E3E90AC9244}"/>
              </a:ext>
            </a:extLst>
          </p:cNvPr>
          <p:cNvSpPr txBox="1"/>
          <p:nvPr/>
        </p:nvSpPr>
        <p:spPr>
          <a:xfrm>
            <a:off x="7566399" y="2654227"/>
            <a:ext cx="217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Energija</a:t>
            </a:r>
            <a:r>
              <a:rPr lang="en-US" dirty="0"/>
              <a:t> se </a:t>
            </a:r>
            <a:r>
              <a:rPr lang="en-US" dirty="0" err="1"/>
              <a:t>sprošča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93C35-11E0-7949-82E3-6643F996D9EC}"/>
              </a:ext>
            </a:extLst>
          </p:cNvPr>
          <p:cNvSpPr txBox="1"/>
          <p:nvPr/>
        </p:nvSpPr>
        <p:spPr>
          <a:xfrm>
            <a:off x="7147742" y="3370522"/>
            <a:ext cx="172513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EKSOTERMNA REAKCIJA</a:t>
            </a:r>
          </a:p>
        </p:txBody>
      </p:sp>
    </p:spTree>
    <p:extLst>
      <p:ext uri="{BB962C8B-B14F-4D97-AF65-F5344CB8AC3E}">
        <p14:creationId xmlns:p14="http://schemas.microsoft.com/office/powerpoint/2010/main" val="195912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738A-A03C-6148-A900-A91FB253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7">
                <a:extLst>
                  <a:ext uri="{FF2B5EF4-FFF2-40B4-BE49-F238E27FC236}">
                    <a16:creationId xmlns:a16="http://schemas.microsoft.com/office/drawing/2014/main" id="{80682D86-A85F-A94A-8C25-8BF6C39EC3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09271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EKSOTERMNA REAKCIJA</a:t>
                </a:r>
              </a:p>
              <a:p>
                <a:pPr algn="just"/>
                <a:r>
                  <a:rPr lang="en-US" sz="2400" dirty="0" err="1">
                    <a:solidFill>
                      <a:schemeClr val="tx1"/>
                    </a:solidFill>
                  </a:rPr>
                  <a:t>Gorenje</a:t>
                </a:r>
                <a:r>
                  <a:rPr lang="en-US" sz="2400" dirty="0">
                    <a:solidFill>
                      <a:schemeClr val="tx1"/>
                    </a:solidFill>
                  </a:rPr>
                  <a:t> je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eksotremna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reakcija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kjer</a:t>
                </a:r>
                <a:r>
                  <a:rPr lang="en-US" sz="2400" dirty="0">
                    <a:solidFill>
                      <a:schemeClr val="tx1"/>
                    </a:solidFill>
                  </a:rPr>
                  <a:t> se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energija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sprošča</a:t>
                </a:r>
                <a:r>
                  <a:rPr lang="en-US" sz="2400" dirty="0">
                    <a:solidFill>
                      <a:schemeClr val="tx1"/>
                    </a:solidFill>
                  </a:rPr>
                  <a:t> v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obliki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toplote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svetlobe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→8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1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ENDOTERMNA REAKCIJA</a:t>
                </a:r>
              </a:p>
              <a:p>
                <a:pPr algn="just"/>
                <a:r>
                  <a:rPr lang="en-US" sz="2400" dirty="0" err="1">
                    <a:solidFill>
                      <a:schemeClr val="tx1"/>
                    </a:solidFill>
                  </a:rPr>
                  <a:t>Pri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procesu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fotosinteze</a:t>
                </a:r>
                <a:r>
                  <a:rPr lang="en-US" sz="2400" dirty="0">
                    <a:solidFill>
                      <a:schemeClr val="tx1"/>
                    </a:solidFill>
                  </a:rPr>
                  <a:t> se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energija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porablja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Rastline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potrebujejo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svetlobo</a:t>
                </a:r>
                <a:r>
                  <a:rPr lang="en-US" sz="2400" dirty="0">
                    <a:solidFill>
                      <a:schemeClr val="tx1"/>
                    </a:solidFill>
                  </a:rPr>
                  <a:t>, da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iz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ogljikovega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dioksida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vode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nastaneta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glukoza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kisik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7">
                <a:extLst>
                  <a:ext uri="{FF2B5EF4-FFF2-40B4-BE49-F238E27FC236}">
                    <a16:creationId xmlns:a16="http://schemas.microsoft.com/office/drawing/2014/main" id="{80682D86-A85F-A94A-8C25-8BF6C39EC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092713"/>
              </a:xfrm>
              <a:blipFill>
                <a:blip r:embed="rId2"/>
                <a:stretch>
                  <a:fillRect l="-1151" t="-1548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8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162E326-66E5-48A2-9450-BAD2B0D6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B87D5-86FF-4792-8DCD-1A899BA8B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FE9DB-FA16-2E4F-BE19-75F8BEF4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 err="1"/>
              <a:t>Prekinitev</a:t>
            </a:r>
            <a:r>
              <a:rPr lang="en-US" dirty="0"/>
              <a:t> in </a:t>
            </a:r>
            <a:r>
              <a:rPr lang="en-US" dirty="0" err="1"/>
              <a:t>nastanek</a:t>
            </a:r>
            <a:r>
              <a:rPr lang="en-US" dirty="0"/>
              <a:t> </a:t>
            </a:r>
            <a:r>
              <a:rPr lang="en-US" dirty="0" err="1"/>
              <a:t>vezi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F797D-6563-4620-A9F1-ACD5F253A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17597C-7677-43CD-83E0-1FE7F1C9B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2B5A5-A49D-4D46-82D2-3F091280F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17A7-7A71-D544-B8E2-BB306613C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8" y="723899"/>
            <a:ext cx="7387779" cy="3678303"/>
          </a:xfrm>
        </p:spPr>
        <p:txBody>
          <a:bodyPr>
            <a:normAutofit/>
          </a:bodyPr>
          <a:lstStyle/>
          <a:p>
            <a:pPr algn="just"/>
            <a:r>
              <a:rPr lang="sl-SI" sz="2400" dirty="0"/>
              <a:t>Da lahko poteče reakcija med dvema spojinama (reaktantoma), se morajo najprej v teh spojinah vezi prekiniti. </a:t>
            </a:r>
          </a:p>
          <a:p>
            <a:pPr algn="just"/>
            <a:r>
              <a:rPr lang="sl-SI" sz="2400" dirty="0"/>
              <a:t>Prekinitev vezi je endotermen pojav, pri tem nastanejo nestabilni delci, ki se hitro povežejo ali razpadejo v nove spojine (produkte). Proces nastanka vezi je eksotermen pojav.   </a:t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C4451-EBA5-5B42-9BD7-0863CDB6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870" y="4722242"/>
            <a:ext cx="7183597" cy="14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413463-0452-F04F-A359-0D1140524D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Energijski DIAGRAM              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413463-0452-F04F-A359-0D1140524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1" b="-177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E71FC-3229-D243-BD44-C376C53C0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149" y="2291725"/>
            <a:ext cx="5087075" cy="536005"/>
          </a:xfrm>
        </p:spPr>
        <p:txBody>
          <a:bodyPr/>
          <a:lstStyle/>
          <a:p>
            <a:r>
              <a:rPr lang="sl-SI" dirty="0"/>
              <a:t>Eksotermna reakcija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D6073-70DD-0D4B-8EE3-C3EE4EB78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493" y="2268972"/>
            <a:ext cx="5087073" cy="553373"/>
          </a:xfrm>
        </p:spPr>
        <p:txBody>
          <a:bodyPr/>
          <a:lstStyle/>
          <a:p>
            <a:r>
              <a:rPr lang="sl-SI" dirty="0"/>
              <a:t>Endotermna reakcija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3F4F17-BC02-374C-B13B-1252C051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9" y="2783793"/>
            <a:ext cx="5575300" cy="3975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65B00-F4D6-184E-8A30-2A3C5519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266" y="2764743"/>
            <a:ext cx="5537200" cy="401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5E201-6C5F-A04C-BD92-B74F2AFE905B}"/>
              </a:ext>
            </a:extLst>
          </p:cNvPr>
          <p:cNvSpPr txBox="1"/>
          <p:nvPr/>
        </p:nvSpPr>
        <p:spPr>
          <a:xfrm>
            <a:off x="1545603" y="1960175"/>
            <a:ext cx="91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Energijski</a:t>
            </a:r>
            <a:r>
              <a:rPr lang="en-US" sz="2400" dirty="0"/>
              <a:t> diagram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pokaže</a:t>
            </a:r>
            <a:r>
              <a:rPr lang="en-US" sz="2400" dirty="0"/>
              <a:t> </a:t>
            </a:r>
            <a:r>
              <a:rPr lang="en-US" sz="2400" dirty="0" err="1"/>
              <a:t>potek</a:t>
            </a:r>
            <a:r>
              <a:rPr lang="en-US" sz="2400" dirty="0"/>
              <a:t> </a:t>
            </a:r>
            <a:r>
              <a:rPr lang="en-US" sz="2400" dirty="0" err="1"/>
              <a:t>reakcije</a:t>
            </a:r>
            <a:r>
              <a:rPr lang="en-US" sz="2400" dirty="0"/>
              <a:t> in </a:t>
            </a:r>
            <a:r>
              <a:rPr lang="en-US" sz="2400" dirty="0" err="1"/>
              <a:t>energijska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</a:t>
            </a:r>
            <a:r>
              <a:rPr lang="en-US" sz="2400" dirty="0" err="1"/>
              <a:t>snovi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71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CA240D-D4F2-2D42-9989-BFDBC6FE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 err="1"/>
              <a:t>Aktivacijska</a:t>
            </a:r>
            <a:r>
              <a:rPr lang="en-US" dirty="0"/>
              <a:t> </a:t>
            </a:r>
            <a:r>
              <a:rPr lang="en-US" dirty="0" err="1"/>
              <a:t>energija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CCD68-169B-401E-9352-6930D4A6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map&#10;&#10;Description automatically generated">
            <a:extLst>
              <a:ext uri="{FF2B5EF4-FFF2-40B4-BE49-F238E27FC236}">
                <a16:creationId xmlns:a16="http://schemas.microsoft.com/office/drawing/2014/main" id="{6EAE0802-893A-6F42-B46A-FAF392DA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015856"/>
            <a:ext cx="3305175" cy="233961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E899E6-F488-FC48-8214-609CF1763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545" y="2180496"/>
            <a:ext cx="7250261" cy="4045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E</a:t>
            </a:r>
            <a:r>
              <a:rPr lang="en-US" sz="2400" baseline="-25000" dirty="0" err="1"/>
              <a:t>a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aktivacijska</a:t>
            </a:r>
            <a:r>
              <a:rPr lang="en-US" sz="2400" dirty="0"/>
              <a:t> </a:t>
            </a:r>
            <a:r>
              <a:rPr lang="en-US" sz="2400" dirty="0" err="1"/>
              <a:t>energija</a:t>
            </a:r>
            <a:endParaRPr lang="en-US" sz="2400" dirty="0"/>
          </a:p>
          <a:p>
            <a:pPr algn="just"/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prekinitvi</a:t>
            </a:r>
            <a:r>
              <a:rPr lang="en-US" sz="2400" dirty="0"/>
              <a:t> </a:t>
            </a:r>
            <a:r>
              <a:rPr lang="en-US" sz="2400" dirty="0" err="1"/>
              <a:t>vezi</a:t>
            </a:r>
            <a:r>
              <a:rPr lang="en-US" sz="2400" dirty="0"/>
              <a:t> </a:t>
            </a:r>
            <a:r>
              <a:rPr lang="en-US" sz="2400" dirty="0" err="1"/>
              <a:t>reaktantov</a:t>
            </a:r>
            <a:r>
              <a:rPr lang="en-US" sz="2400" dirty="0"/>
              <a:t> </a:t>
            </a:r>
            <a:r>
              <a:rPr lang="en-US" sz="2400" dirty="0" err="1"/>
              <a:t>nastanejo</a:t>
            </a:r>
            <a:r>
              <a:rPr lang="en-US" sz="2400" dirty="0"/>
              <a:t> </a:t>
            </a:r>
            <a:r>
              <a:rPr lang="en-US" sz="2400" dirty="0" err="1"/>
              <a:t>nestabilni</a:t>
            </a:r>
            <a:r>
              <a:rPr lang="en-US" sz="2400" dirty="0"/>
              <a:t> </a:t>
            </a:r>
            <a:r>
              <a:rPr lang="en-US" sz="2400" dirty="0" err="1"/>
              <a:t>delci</a:t>
            </a:r>
            <a:r>
              <a:rPr lang="en-US" sz="2400" dirty="0"/>
              <a:t> </a:t>
            </a:r>
            <a:r>
              <a:rPr lang="en-US" sz="2400" dirty="0" err="1"/>
              <a:t>t.i.</a:t>
            </a:r>
            <a:r>
              <a:rPr lang="en-US" sz="2400" dirty="0"/>
              <a:t>  </a:t>
            </a:r>
            <a:r>
              <a:rPr lang="en-US" sz="2400" i="1" dirty="0"/>
              <a:t>AKTIVACIJSKI KOMPLEKS</a:t>
            </a:r>
            <a:r>
              <a:rPr lang="en-US" sz="2400" dirty="0"/>
              <a:t>.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delci</a:t>
            </a:r>
            <a:r>
              <a:rPr lang="en-US" sz="2400" dirty="0"/>
              <a:t> se </a:t>
            </a:r>
            <a:r>
              <a:rPr lang="en-US" sz="2400" dirty="0" err="1"/>
              <a:t>nahajo</a:t>
            </a:r>
            <a:r>
              <a:rPr lang="en-US" sz="2400" dirty="0"/>
              <a:t> v </a:t>
            </a:r>
            <a:r>
              <a:rPr lang="en-US" sz="2400" i="1" dirty="0"/>
              <a:t>AKTIVACIJSKEM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i="1" dirty="0"/>
              <a:t>PREHODNEM STANJU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največjo</a:t>
            </a:r>
            <a:r>
              <a:rPr lang="en-US" sz="2400" dirty="0"/>
              <a:t> </a:t>
            </a:r>
            <a:r>
              <a:rPr lang="en-US" sz="2400" dirty="0" err="1"/>
              <a:t>možno</a:t>
            </a:r>
            <a:r>
              <a:rPr lang="en-US" sz="2400" dirty="0"/>
              <a:t> </a:t>
            </a:r>
            <a:r>
              <a:rPr lang="en-US" sz="2400" dirty="0" err="1"/>
              <a:t>energijo</a:t>
            </a:r>
            <a:r>
              <a:rPr lang="en-US" sz="2400" dirty="0"/>
              <a:t> (</a:t>
            </a:r>
            <a:r>
              <a:rPr lang="en-US" sz="2400" dirty="0" err="1"/>
              <a:t>vrh</a:t>
            </a:r>
            <a:r>
              <a:rPr lang="en-US" sz="2400" dirty="0"/>
              <a:t> </a:t>
            </a:r>
            <a:r>
              <a:rPr lang="en-US" sz="2400" dirty="0" err="1"/>
              <a:t>krivulje</a:t>
            </a:r>
            <a:r>
              <a:rPr lang="en-US" sz="2400" dirty="0"/>
              <a:t>).</a:t>
            </a:r>
          </a:p>
          <a:p>
            <a:pPr algn="just"/>
            <a:r>
              <a:rPr lang="en-US" sz="2400" i="1" dirty="0"/>
              <a:t>AKTIVACIJSKA ENERGIJA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minimalno</a:t>
            </a:r>
            <a:r>
              <a:rPr lang="en-US" sz="2400" dirty="0"/>
              <a:t> </a:t>
            </a:r>
            <a:r>
              <a:rPr lang="en-US" sz="2400" dirty="0" err="1"/>
              <a:t>energijo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jo </a:t>
            </a:r>
            <a:r>
              <a:rPr lang="en-US" sz="2400" dirty="0" err="1"/>
              <a:t>morajo</a:t>
            </a:r>
            <a:r>
              <a:rPr lang="en-US" sz="2400" dirty="0"/>
              <a:t> </a:t>
            </a:r>
            <a:r>
              <a:rPr lang="en-US" sz="2400" dirty="0" err="1"/>
              <a:t>imeti</a:t>
            </a:r>
            <a:r>
              <a:rPr lang="en-US" sz="2400" dirty="0"/>
              <a:t> </a:t>
            </a:r>
            <a:r>
              <a:rPr lang="en-US" sz="2400" dirty="0" err="1"/>
              <a:t>reaktanti</a:t>
            </a:r>
            <a:r>
              <a:rPr lang="en-US" sz="2400" dirty="0"/>
              <a:t>, da </a:t>
            </a:r>
            <a:r>
              <a:rPr lang="en-US" sz="2400" dirty="0" err="1"/>
              <a:t>dosežejo</a:t>
            </a:r>
            <a:r>
              <a:rPr lang="en-US" sz="2400" dirty="0"/>
              <a:t> </a:t>
            </a:r>
            <a:r>
              <a:rPr lang="en-US" sz="2400" dirty="0" err="1"/>
              <a:t>aktivacijsko</a:t>
            </a:r>
            <a:r>
              <a:rPr lang="en-US" sz="2400" dirty="0"/>
              <a:t> </a:t>
            </a:r>
            <a:r>
              <a:rPr lang="en-US" sz="2400" dirty="0" err="1"/>
              <a:t>stanje</a:t>
            </a:r>
            <a:r>
              <a:rPr lang="en-US" sz="2400" dirty="0"/>
              <a:t> in </a:t>
            </a:r>
            <a:r>
              <a:rPr lang="en-US" sz="2400" dirty="0" err="1"/>
              <a:t>nato</a:t>
            </a:r>
            <a:r>
              <a:rPr lang="en-US" sz="2400" dirty="0"/>
              <a:t> </a:t>
            </a:r>
            <a:r>
              <a:rPr lang="en-US" sz="2400" dirty="0" err="1"/>
              <a:t>zreagirajo</a:t>
            </a:r>
            <a:r>
              <a:rPr lang="en-US" sz="2400" dirty="0"/>
              <a:t> v </a:t>
            </a:r>
            <a:r>
              <a:rPr lang="en-US" sz="2400" dirty="0" err="1"/>
              <a:t>produkte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892036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546</Words>
  <Application>Microsoft Macintosh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Cambria Math</vt:lpstr>
      <vt:lpstr>Gill Sans MT</vt:lpstr>
      <vt:lpstr>Wingdings 2</vt:lpstr>
      <vt:lpstr>Dividend</vt:lpstr>
      <vt:lpstr>Energijske spremembe pri kemijskih reakcijah </vt:lpstr>
      <vt:lpstr>PowerPoint Presentation</vt:lpstr>
      <vt:lpstr>Kemijski procesi</vt:lpstr>
      <vt:lpstr>PowerPoint Presentation</vt:lpstr>
      <vt:lpstr>Energijske spremembe</vt:lpstr>
      <vt:lpstr>PowerPoint Presentation</vt:lpstr>
      <vt:lpstr>Prekinitev in nastanek vezi</vt:lpstr>
      <vt:lpstr>Energijski DIAGRAM                 A+B →C+D</vt:lpstr>
      <vt:lpstr>Aktivacijska energija</vt:lpstr>
      <vt:lpstr>Standardna reakcijska entalpija</vt:lpstr>
      <vt:lpstr>PowerPoint Presentation</vt:lpstr>
      <vt:lpstr>Standardna tvorbena entalpija</vt:lpstr>
      <vt:lpstr>Izračun standardne reakcijske entalpije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Energijske spremembe pri kemijskih reakcijah </dc:title>
  <dc:creator>Rebeca Robič</dc:creator>
  <cp:lastModifiedBy>Rebeca Robič</cp:lastModifiedBy>
  <cp:revision>5</cp:revision>
  <dcterms:created xsi:type="dcterms:W3CDTF">2019-06-08T16:24:55Z</dcterms:created>
  <dcterms:modified xsi:type="dcterms:W3CDTF">2019-06-09T08:38:35Z</dcterms:modified>
</cp:coreProperties>
</file>