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handoutMasterIdLst>
    <p:handoutMasterId r:id="rId42"/>
  </p:handoutMasterIdLst>
  <p:sldIdLst>
    <p:sldId id="256" r:id="rId2"/>
    <p:sldId id="291" r:id="rId3"/>
    <p:sldId id="263" r:id="rId4"/>
    <p:sldId id="294" r:id="rId5"/>
    <p:sldId id="313" r:id="rId6"/>
    <p:sldId id="297" r:id="rId7"/>
    <p:sldId id="299" r:id="rId8"/>
    <p:sldId id="330" r:id="rId9"/>
    <p:sldId id="331" r:id="rId10"/>
    <p:sldId id="332" r:id="rId11"/>
    <p:sldId id="268" r:id="rId12"/>
    <p:sldId id="323" r:id="rId13"/>
    <p:sldId id="326" r:id="rId14"/>
    <p:sldId id="327" r:id="rId15"/>
    <p:sldId id="328" r:id="rId16"/>
    <p:sldId id="329" r:id="rId17"/>
    <p:sldId id="300" r:id="rId18"/>
    <p:sldId id="321" r:id="rId19"/>
    <p:sldId id="269" r:id="rId20"/>
    <p:sldId id="271" r:id="rId21"/>
    <p:sldId id="272" r:id="rId22"/>
    <p:sldId id="273" r:id="rId23"/>
    <p:sldId id="280" r:id="rId24"/>
    <p:sldId id="274" r:id="rId25"/>
    <p:sldId id="276" r:id="rId26"/>
    <p:sldId id="278" r:id="rId27"/>
    <p:sldId id="275" r:id="rId28"/>
    <p:sldId id="281" r:id="rId29"/>
    <p:sldId id="302" r:id="rId30"/>
    <p:sldId id="314" r:id="rId31"/>
    <p:sldId id="304" r:id="rId32"/>
    <p:sldId id="306" r:id="rId33"/>
    <p:sldId id="320" r:id="rId34"/>
    <p:sldId id="307" r:id="rId35"/>
    <p:sldId id="308" r:id="rId36"/>
    <p:sldId id="310" r:id="rId37"/>
    <p:sldId id="311" r:id="rId38"/>
    <p:sldId id="333" r:id="rId39"/>
    <p:sldId id="287" r:id="rId4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660"/>
  </p:normalViewPr>
  <p:slideViewPr>
    <p:cSldViewPr>
      <p:cViewPr>
        <p:scale>
          <a:sx n="109" d="100"/>
          <a:sy n="109" d="100"/>
        </p:scale>
        <p:origin x="-8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73F10-BE16-4A83-AB0E-044D56F51CE0}" type="datetimeFigureOut">
              <a:rPr lang="sl-SI" smtClean="0"/>
              <a:pPr/>
              <a:t>5.2.2021</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40942B-547A-4E75-AB0B-DDC0A99E81D4}" type="slidenum">
              <a:rPr lang="sl-SI" smtClean="0"/>
              <a:pPr/>
              <a:t>‹#›</a:t>
            </a:fld>
            <a:endParaRPr lang="sl-SI"/>
          </a:p>
        </p:txBody>
      </p:sp>
    </p:spTree>
    <p:extLst>
      <p:ext uri="{BB962C8B-B14F-4D97-AF65-F5344CB8AC3E}">
        <p14:creationId xmlns:p14="http://schemas.microsoft.com/office/powerpoint/2010/main" val="344321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7D6CD-5B73-4055-9056-34BC1AF07C3A}" type="datetimeFigureOut">
              <a:rPr lang="sl-SI" smtClean="0"/>
              <a:pPr/>
              <a:t>5.2.2021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D7EC-4AE9-43F8-A9D9-5CC5FEC54C04}" type="slidenum">
              <a:rPr lang="sl-SI" smtClean="0"/>
              <a:pPr/>
              <a:t>‹#›</a:t>
            </a:fld>
            <a:endParaRPr lang="sl-SI"/>
          </a:p>
        </p:txBody>
      </p:sp>
    </p:spTree>
    <p:extLst>
      <p:ext uri="{BB962C8B-B14F-4D97-AF65-F5344CB8AC3E}">
        <p14:creationId xmlns:p14="http://schemas.microsoft.com/office/powerpoint/2010/main" val="7713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C133D7EC-4AE9-43F8-A9D9-5CC5FEC54C04}" type="slidenum">
              <a:rPr lang="sl-SI" smtClean="0"/>
              <a:pPr/>
              <a:t>20</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38</a:t>
            </a:fld>
            <a:endParaRPr lang="en-US"/>
          </a:p>
        </p:txBody>
      </p:sp>
    </p:spTree>
    <p:extLst>
      <p:ext uri="{BB962C8B-B14F-4D97-AF65-F5344CB8AC3E}">
        <p14:creationId xmlns:p14="http://schemas.microsoft.com/office/powerpoint/2010/main" val="318630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EA70B771-5B94-4043-973F-9BEDD4D82252}" type="datetimeFigureOut">
              <a:rPr lang="sl-SI" smtClean="0"/>
              <a:pPr/>
              <a:t>5.2.2021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40EF6F-71D3-4195-B586-4232773383AA}" type="slidenum">
              <a:rPr lang="sl-SI" smtClean="0"/>
              <a:pPr/>
              <a:t>‹#›</a:t>
            </a:fld>
            <a:endParaRPr lang="sl-SI"/>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l-SI"/>
              <a:t>Uredite slog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EA70B771-5B94-4043-973F-9BEDD4D82252}" type="datetimeFigureOut">
              <a:rPr lang="sl-SI" smtClean="0"/>
              <a:pPr/>
              <a:t>5.2.2021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l-SI"/>
              <a:t>Uredite slog naslova matrice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A70B771-5B94-4043-973F-9BEDD4D82252}" type="datetimeFigureOut">
              <a:rPr lang="sl-SI" smtClean="0"/>
              <a:pPr/>
              <a:t>5.2.2021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18737" y="319457"/>
            <a:ext cx="204364" cy="544969"/>
          </a:xfrm>
          <a:prstGeom prst="rect">
            <a:avLst/>
          </a:prstGeom>
        </p:spPr>
      </p:pic>
      <p:sp>
        <p:nvSpPr>
          <p:cNvPr id="6" name="Title 1"/>
          <p:cNvSpPr>
            <a:spLocks noGrp="1"/>
          </p:cNvSpPr>
          <p:nvPr>
            <p:ph type="title" hasCustomPrompt="1"/>
          </p:nvPr>
        </p:nvSpPr>
        <p:spPr>
          <a:xfrm>
            <a:off x="594360" y="1963406"/>
            <a:ext cx="7886700" cy="389293"/>
          </a:xfrm>
          <a:prstGeom prst="rect">
            <a:avLst/>
          </a:prstGeom>
        </p:spPr>
        <p:txBody>
          <a:bodyP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594360" y="2773680"/>
            <a:ext cx="7223522" cy="2606041"/>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charset="0"/>
              <a:buChar char="•"/>
              <a:tabLst/>
              <a:defRPr sz="1700">
                <a:solidFill>
                  <a:schemeClr val="tx1">
                    <a:lumMod val="65000"/>
                    <a:lumOff val="35000"/>
                  </a:schemeClr>
                </a:solidFill>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p:txBody>
      </p:sp>
      <p:sp>
        <p:nvSpPr>
          <p:cNvPr id="14" name="Text Placeholder 13"/>
          <p:cNvSpPr>
            <a:spLocks noGrp="1"/>
          </p:cNvSpPr>
          <p:nvPr>
            <p:ph type="body" sz="quarter" idx="13" hasCustomPrompt="1"/>
          </p:nvPr>
        </p:nvSpPr>
        <p:spPr>
          <a:xfrm>
            <a:off x="594122" y="546100"/>
            <a:ext cx="18288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205065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70B771-5B94-4043-973F-9BEDD4D82252}" type="datetimeFigureOut">
              <a:rPr lang="sl-SI" smtClean="0"/>
              <a:pPr/>
              <a:t>5.2.2021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40EF6F-71D3-4195-B586-4232773383AA}" type="slidenum">
              <a:rPr lang="sl-SI" smtClean="0"/>
              <a:pPr/>
              <a:t>‹#›</a:t>
            </a:fld>
            <a:endParaRPr lang="sl-SI"/>
          </a:p>
        </p:txBody>
      </p:sp>
      <p:sp>
        <p:nvSpPr>
          <p:cNvPr id="8" name="Title 7"/>
          <p:cNvSpPr>
            <a:spLocks noGrp="1"/>
          </p:cNvSpPr>
          <p:nvPr>
            <p:ph type="title"/>
          </p:nvPr>
        </p:nvSpPr>
        <p:spPr/>
        <p:txBody>
          <a:bodyPr/>
          <a:lstStyle/>
          <a:p>
            <a:r>
              <a:rPr lang="sl-SI"/>
              <a:t>Uredite slog naslova matrice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l-SI"/>
              <a:t>Uredite slog naslova matrice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A70B771-5B94-4043-973F-9BEDD4D82252}" type="datetimeFigureOut">
              <a:rPr lang="sl-SI" smtClean="0"/>
              <a:pPr/>
              <a:t>5.2.2021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70B771-5B94-4043-973F-9BEDD4D82252}" type="datetimeFigureOut">
              <a:rPr lang="sl-SI" smtClean="0"/>
              <a:pPr/>
              <a:t>5.2.2021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D40EF6F-71D3-4195-B586-4232773383AA}" type="slidenum">
              <a:rPr lang="sl-SI" smtClean="0"/>
              <a:pPr/>
              <a:t>‹#›</a:t>
            </a:fld>
            <a:endParaRPr lang="sl-SI"/>
          </a:p>
        </p:txBody>
      </p:sp>
      <p:sp>
        <p:nvSpPr>
          <p:cNvPr id="8" name="Title 7"/>
          <p:cNvSpPr>
            <a:spLocks noGrp="1"/>
          </p:cNvSpPr>
          <p:nvPr>
            <p:ph type="title"/>
          </p:nvPr>
        </p:nvSpPr>
        <p:spPr/>
        <p:txBody>
          <a:bodyPr/>
          <a:lstStyle/>
          <a:p>
            <a:r>
              <a:rPr lang="sl-SI"/>
              <a:t>Uredite slog naslova matrice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l-SI"/>
              <a:t>Uredite sloge besedila matrice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A70B771-5B94-4043-973F-9BEDD4D82252}" type="datetimeFigureOut">
              <a:rPr lang="sl-SI" smtClean="0"/>
              <a:pPr/>
              <a:t>5.2.2021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D40EF6F-71D3-4195-B586-4232773383AA}" type="slidenum">
              <a:rPr lang="sl-SI" smtClean="0"/>
              <a:pPr/>
              <a:t>‹#›</a:t>
            </a:fld>
            <a:endParaRPr lang="sl-SI"/>
          </a:p>
        </p:txBody>
      </p:sp>
      <p:sp>
        <p:nvSpPr>
          <p:cNvPr id="10" name="Title 9"/>
          <p:cNvSpPr>
            <a:spLocks noGrp="1"/>
          </p:cNvSpPr>
          <p:nvPr>
            <p:ph type="title"/>
          </p:nvPr>
        </p:nvSpPr>
        <p:spPr/>
        <p:txBody>
          <a:bodyPr/>
          <a:lstStyle/>
          <a:p>
            <a:r>
              <a:rPr lang="sl-SI"/>
              <a:t>Uredite slog naslova matrice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EA70B771-5B94-4043-973F-9BEDD4D82252}" type="datetimeFigureOut">
              <a:rPr lang="sl-SI" smtClean="0"/>
              <a:pPr/>
              <a:t>5.2.2021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0B771-5B94-4043-973F-9BEDD4D82252}" type="datetimeFigureOut">
              <a:rPr lang="sl-SI" smtClean="0"/>
              <a:pPr/>
              <a:t>5.2.2021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l-SI"/>
              <a:t>Uredite slog naslova matrice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A70B771-5B94-4043-973F-9BEDD4D82252}" type="datetimeFigureOut">
              <a:rPr lang="sl-SI" smtClean="0"/>
              <a:pPr/>
              <a:t>5.2.2021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D40EF6F-71D3-4195-B586-4232773383AA}"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A70B771-5B94-4043-973F-9BEDD4D82252}" type="datetimeFigureOut">
              <a:rPr lang="sl-SI" smtClean="0"/>
              <a:pPr/>
              <a:t>5.2.2021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D40EF6F-71D3-4195-B586-4232773383AA}" type="slidenum">
              <a:rPr lang="sl-SI" smtClean="0"/>
              <a:pPr/>
              <a:t>‹#›</a:t>
            </a:fld>
            <a:endParaRPr lang="sl-SI"/>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l-SI"/>
              <a:t>Uredite slog naslova matrice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fgClr>
          <a:bgClr>
            <a:schemeClr val="accent1">
              <a:lumMod val="75000"/>
            </a:schemeClr>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l-SI"/>
              <a:t>Uredite slog naslova matrice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A70B771-5B94-4043-973F-9BEDD4D82252}" type="datetimeFigureOut">
              <a:rPr lang="sl-SI" smtClean="0"/>
              <a:pPr/>
              <a:t>5.2.2021</a:t>
            </a:fld>
            <a:endParaRPr lang="sl-SI"/>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l-SI"/>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D40EF6F-71D3-4195-B586-4232773383AA}"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mddsz.gov.si/Aktualn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475656" y="3933056"/>
            <a:ext cx="5637010" cy="882119"/>
          </a:xfrm>
        </p:spPr>
        <p:txBody>
          <a:bodyPr/>
          <a:lstStyle/>
          <a:p>
            <a:pPr algn="ctr"/>
            <a:r>
              <a:rPr lang="sl-SI" sz="4400" b="1" dirty="0"/>
              <a:t>2021/2022</a:t>
            </a:r>
          </a:p>
        </p:txBody>
      </p:sp>
      <p:sp>
        <p:nvSpPr>
          <p:cNvPr id="2" name="Naslov 1"/>
          <p:cNvSpPr>
            <a:spLocks noGrp="1"/>
          </p:cNvSpPr>
          <p:nvPr>
            <p:ph type="ctrTitle"/>
          </p:nvPr>
        </p:nvSpPr>
        <p:spPr>
          <a:xfrm>
            <a:off x="899592" y="1628800"/>
            <a:ext cx="7175351" cy="1793167"/>
          </a:xfrm>
        </p:spPr>
        <p:txBody>
          <a:bodyPr/>
          <a:lstStyle/>
          <a:p>
            <a:r>
              <a:rPr lang="sl-SI" dirty="0"/>
              <a:t>VSEBINA RAZPISA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lstStyle/>
          <a:p>
            <a:r>
              <a:rPr lang="sl-SI" b="1" dirty="0">
                <a:solidFill>
                  <a:srgbClr val="FF0000"/>
                </a:solidFill>
              </a:rPr>
              <a:t/>
            </a:r>
            <a:br>
              <a:rPr lang="sl-SI" b="1" dirty="0">
                <a:solidFill>
                  <a:srgbClr val="FF0000"/>
                </a:solidFill>
              </a:rPr>
            </a:br>
            <a:r>
              <a:rPr lang="sl-SI" b="1" dirty="0">
                <a:solidFill>
                  <a:srgbClr val="FF0000"/>
                </a:solidFill>
              </a:rPr>
              <a:t/>
            </a:r>
            <a:br>
              <a:rPr lang="sl-SI" b="1" dirty="0">
                <a:solidFill>
                  <a:srgbClr val="FF0000"/>
                </a:solidFill>
              </a:rPr>
            </a:br>
            <a:r>
              <a:rPr lang="sl-SI" sz="2600" b="1" dirty="0">
                <a:solidFill>
                  <a:srgbClr val="FF0000"/>
                </a:solidFill>
              </a:rPr>
              <a:t>VAJENIŠKA IZVEDBA NEKATERIH PROGRAMOV – nova programa</a:t>
            </a:r>
            <a:endParaRPr lang="en-GB" sz="2600" dirty="0"/>
          </a:p>
        </p:txBody>
      </p:sp>
      <p:pic>
        <p:nvPicPr>
          <p:cNvPr id="3" name="Picture 3" descr="background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4" name="Picture 4" descr="MIZS_slovenščin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2376264" cy="396044"/>
          </a:xfrm>
          <a:prstGeom prst="rect">
            <a:avLst/>
          </a:prstGeom>
        </p:spPr>
      </p:pic>
      <p:sp>
        <p:nvSpPr>
          <p:cNvPr id="6" name="Pravokotnik 5"/>
          <p:cNvSpPr/>
          <p:nvPr/>
        </p:nvSpPr>
        <p:spPr>
          <a:xfrm>
            <a:off x="755576" y="2204864"/>
            <a:ext cx="7488832" cy="3016210"/>
          </a:xfrm>
          <a:prstGeom prst="rect">
            <a:avLst/>
          </a:prstGeom>
        </p:spPr>
        <p:txBody>
          <a:bodyPr wrap="square">
            <a:spAutoFit/>
          </a:bodyPr>
          <a:lstStyle/>
          <a:p>
            <a:pPr marL="342900" indent="-342900">
              <a:buFontTx/>
              <a:buChar char="-"/>
            </a:pPr>
            <a:r>
              <a:rPr lang="sl-SI" sz="1900" b="1" dirty="0">
                <a:solidFill>
                  <a:srgbClr val="FF0000"/>
                </a:solidFill>
              </a:rPr>
              <a:t>AVTOSERVISER</a:t>
            </a:r>
            <a:r>
              <a:rPr lang="sl-SI" sz="1900" b="1" dirty="0"/>
              <a:t>: </a:t>
            </a:r>
            <a:r>
              <a:rPr lang="sl-SI" sz="1900" dirty="0"/>
              <a:t>ŠC Novo mesto, ŠC Škofja Loka, ŠC Ptuj, SIC Ljubljana - Srednja poklicna in strokovna šola Bežigrad, </a:t>
            </a:r>
          </a:p>
          <a:p>
            <a:endParaRPr lang="sl-SI" sz="1900" dirty="0"/>
          </a:p>
          <a:p>
            <a:pPr marL="342900" indent="-342900">
              <a:buFontTx/>
              <a:buChar char="-"/>
            </a:pPr>
            <a:r>
              <a:rPr lang="sl-SI" sz="1900" b="1" dirty="0">
                <a:solidFill>
                  <a:srgbClr val="FF0000"/>
                </a:solidFill>
              </a:rPr>
              <a:t>AVTOKAROSERIST:</a:t>
            </a:r>
            <a:r>
              <a:rPr lang="sl-SI" sz="1900" b="1" dirty="0"/>
              <a:t> </a:t>
            </a:r>
            <a:r>
              <a:rPr lang="sl-SI" sz="1900" dirty="0"/>
              <a:t>ŠC Novo mesto, ŠC Škofja Loka, ŠC Ptuj, SIC Ljubljana - Srednja poklicna in strokovna šola Bežigrad.</a:t>
            </a:r>
          </a:p>
          <a:p>
            <a:pPr marL="342900" indent="-342900">
              <a:buFontTx/>
              <a:buChar char="-"/>
            </a:pPr>
            <a:endParaRPr lang="sl-SI" sz="1900" dirty="0"/>
          </a:p>
          <a:p>
            <a:endParaRPr lang="sl-SI" sz="1900" dirty="0"/>
          </a:p>
          <a:p>
            <a:r>
              <a:rPr lang="sl-SI" sz="1900" dirty="0"/>
              <a:t>V šolskem letu </a:t>
            </a:r>
            <a:r>
              <a:rPr lang="sl-SI" sz="1900" b="1" dirty="0"/>
              <a:t>2020/2021 </a:t>
            </a:r>
            <a:r>
              <a:rPr lang="sl-SI" sz="1900" b="1" dirty="0">
                <a:solidFill>
                  <a:srgbClr val="FF0000"/>
                </a:solidFill>
              </a:rPr>
              <a:t>skupaj 300 vajencev </a:t>
            </a:r>
            <a:r>
              <a:rPr lang="sl-SI" sz="1900" i="1" dirty="0"/>
              <a:t>(83 v 1. letniku, 117 v 2. letniku in 100 v 3. letniku).</a:t>
            </a:r>
          </a:p>
          <a:p>
            <a:pPr marL="800100" lvl="1" indent="-342900">
              <a:buFontTx/>
              <a:buChar char="-"/>
            </a:pPr>
            <a:endParaRPr lang="sl-SI" sz="1900" dirty="0"/>
          </a:p>
        </p:txBody>
      </p:sp>
    </p:spTree>
    <p:extLst>
      <p:ext uri="{BB962C8B-B14F-4D97-AF65-F5344CB8AC3E}">
        <p14:creationId xmlns:p14="http://schemas.microsoft.com/office/powerpoint/2010/main" val="389375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INFORMATIVNI DAN</a:t>
            </a:r>
          </a:p>
        </p:txBody>
      </p:sp>
      <p:sp>
        <p:nvSpPr>
          <p:cNvPr id="3" name="Ograda vsebine 2"/>
          <p:cNvSpPr>
            <a:spLocks noGrp="1"/>
          </p:cNvSpPr>
          <p:nvPr>
            <p:ph sz="quarter" idx="13"/>
          </p:nvPr>
        </p:nvSpPr>
        <p:spPr>
          <a:xfrm>
            <a:off x="1143000" y="731520"/>
            <a:ext cx="6400800" cy="3705592"/>
          </a:xfrm>
        </p:spPr>
        <p:txBody>
          <a:bodyPr>
            <a:normAutofit/>
          </a:bodyPr>
          <a:lstStyle/>
          <a:p>
            <a:r>
              <a:rPr lang="sl-SI" b="1" dirty="0"/>
              <a:t>V petek, 12. februarja, ob 9. in 15. uri;</a:t>
            </a:r>
          </a:p>
          <a:p>
            <a:r>
              <a:rPr lang="sl-SI" b="1" dirty="0"/>
              <a:t>v soboto, 13. februarja, ob 9. uri.</a:t>
            </a:r>
          </a:p>
          <a:p>
            <a:pPr marL="45720" indent="0">
              <a:buNone/>
            </a:pPr>
            <a:endParaRPr lang="sl-SI" dirty="0"/>
          </a:p>
          <a:p>
            <a:r>
              <a:rPr lang="sl-SI" dirty="0"/>
              <a:t>Te dni pouka v osnovnih šolah za učence 9. razreda NI.</a:t>
            </a:r>
          </a:p>
          <a:p>
            <a:r>
              <a:rPr lang="sl-SI" dirty="0"/>
              <a:t>Spletna predstavitev</a:t>
            </a:r>
          </a:p>
          <a:p>
            <a:r>
              <a:rPr lang="sl-SI" dirty="0"/>
              <a:t>Seznam srednjih šol na spletni strani </a:t>
            </a:r>
            <a:r>
              <a:rPr lang="sl-SI" dirty="0" err="1"/>
              <a:t>MIZŠ</a:t>
            </a:r>
            <a:endParaRPr lang="sl-SI" dirty="0"/>
          </a:p>
          <a:p>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5013176"/>
            <a:ext cx="6512511" cy="1143000"/>
          </a:xfrm>
        </p:spPr>
        <p:txBody>
          <a:bodyPr/>
          <a:lstStyle/>
          <a:p>
            <a:r>
              <a:rPr lang="sl-SI" dirty="0"/>
              <a:t>Informativni dan - izjeme</a:t>
            </a:r>
          </a:p>
        </p:txBody>
      </p:sp>
      <p:sp>
        <p:nvSpPr>
          <p:cNvPr id="3" name="Ograda vsebine 2"/>
          <p:cNvSpPr>
            <a:spLocks noGrp="1"/>
          </p:cNvSpPr>
          <p:nvPr>
            <p:ph sz="quarter" idx="13"/>
          </p:nvPr>
        </p:nvSpPr>
        <p:spPr/>
        <p:txBody>
          <a:bodyPr/>
          <a:lstStyle/>
          <a:p>
            <a:pPr marL="45720" indent="0">
              <a:buNone/>
            </a:pPr>
            <a:r>
              <a:rPr lang="sl-SI" dirty="0"/>
              <a:t>Šole, kjer je potrebna </a:t>
            </a:r>
            <a:r>
              <a:rPr lang="sl-SI" b="1" dirty="0"/>
              <a:t>PREDHODNA NAJAVA:</a:t>
            </a:r>
          </a:p>
          <a:p>
            <a:pPr marL="45720" indent="0">
              <a:buNone/>
            </a:pPr>
            <a:endParaRPr lang="sl-SI" b="1" dirty="0"/>
          </a:p>
          <a:p>
            <a:pPr>
              <a:buFontTx/>
              <a:buChar char="-"/>
            </a:pPr>
            <a:r>
              <a:rPr lang="sl-SI" dirty="0"/>
              <a:t>Ekonomska šola Ljubljana (Prešernova)</a:t>
            </a:r>
          </a:p>
          <a:p>
            <a:pPr>
              <a:buFontTx/>
              <a:buChar char="-"/>
            </a:pPr>
            <a:r>
              <a:rPr lang="sl-SI" dirty="0"/>
              <a:t>Srednja ekonomska šola (Roška)</a:t>
            </a:r>
          </a:p>
          <a:p>
            <a:pPr>
              <a:buFontTx/>
              <a:buChar char="-"/>
            </a:pPr>
            <a:r>
              <a:rPr lang="sl-SI" dirty="0"/>
              <a:t>Srednja medijska in grafična šola Ljubljana</a:t>
            </a:r>
          </a:p>
          <a:p>
            <a:pPr>
              <a:buFontTx/>
              <a:buChar char="-"/>
            </a:pPr>
            <a:r>
              <a:rPr lang="sl-SI" dirty="0"/>
              <a:t>Srednja upravno – administrativna </a:t>
            </a:r>
            <a:r>
              <a:rPr lang="sl-SI"/>
              <a:t>šola Ljubljana</a:t>
            </a:r>
            <a:endParaRPr lang="sl-SI" dirty="0"/>
          </a:p>
        </p:txBody>
      </p:sp>
    </p:spTree>
    <p:extLst>
      <p:ext uri="{BB962C8B-B14F-4D97-AF65-F5344CB8AC3E}">
        <p14:creationId xmlns:p14="http://schemas.microsoft.com/office/powerpoint/2010/main" val="275333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5013176"/>
            <a:ext cx="6512511" cy="1143000"/>
          </a:xfrm>
        </p:spPr>
        <p:txBody>
          <a:bodyPr/>
          <a:lstStyle/>
          <a:p>
            <a:r>
              <a:rPr lang="sl-SI" dirty="0"/>
              <a:t>Informativni dan - izjeme</a:t>
            </a:r>
          </a:p>
        </p:txBody>
      </p:sp>
      <p:sp>
        <p:nvSpPr>
          <p:cNvPr id="3" name="Ograda vsebine 2"/>
          <p:cNvSpPr>
            <a:spLocks noGrp="1"/>
          </p:cNvSpPr>
          <p:nvPr>
            <p:ph sz="quarter" idx="13"/>
          </p:nvPr>
        </p:nvSpPr>
        <p:spPr/>
        <p:txBody>
          <a:bodyPr>
            <a:normAutofit/>
          </a:bodyPr>
          <a:lstStyle/>
          <a:p>
            <a:pPr marL="45720" indent="0">
              <a:buNone/>
            </a:pPr>
            <a:r>
              <a:rPr lang="sl-SI" dirty="0"/>
              <a:t>Šole z drugimi </a:t>
            </a:r>
            <a:r>
              <a:rPr lang="sl-SI" b="1" dirty="0"/>
              <a:t>termini</a:t>
            </a:r>
            <a:r>
              <a:rPr lang="sl-SI" dirty="0"/>
              <a:t> za informativni dan:</a:t>
            </a:r>
          </a:p>
          <a:p>
            <a:pPr marL="45720" indent="0">
              <a:buNone/>
            </a:pPr>
            <a:endParaRPr lang="sl-SI" b="1" dirty="0"/>
          </a:p>
        </p:txBody>
      </p:sp>
      <p:graphicFrame>
        <p:nvGraphicFramePr>
          <p:cNvPr id="4" name="Tabela 3"/>
          <p:cNvGraphicFramePr>
            <a:graphicFrameLocks noGrp="1"/>
          </p:cNvGraphicFramePr>
          <p:nvPr>
            <p:extLst>
              <p:ext uri="{D42A27DB-BD31-4B8C-83A1-F6EECF244321}">
                <p14:modId xmlns:p14="http://schemas.microsoft.com/office/powerpoint/2010/main" val="2664733194"/>
              </p:ext>
            </p:extLst>
          </p:nvPr>
        </p:nvGraphicFramePr>
        <p:xfrm>
          <a:off x="1979712" y="1196752"/>
          <a:ext cx="4219034" cy="3925824"/>
        </p:xfrm>
        <a:graphic>
          <a:graphicData uri="http://schemas.openxmlformats.org/drawingml/2006/table">
            <a:tbl>
              <a:tblPr firstRow="1" firstCol="1" bandRow="1"/>
              <a:tblGrid>
                <a:gridCol w="1023282">
                  <a:extLst>
                    <a:ext uri="{9D8B030D-6E8A-4147-A177-3AD203B41FA5}">
                      <a16:colId xmlns:a16="http://schemas.microsoft.com/office/drawing/2014/main" xmlns="" val="20000"/>
                    </a:ext>
                  </a:extLst>
                </a:gridCol>
                <a:gridCol w="1558959">
                  <a:extLst>
                    <a:ext uri="{9D8B030D-6E8A-4147-A177-3AD203B41FA5}">
                      <a16:colId xmlns:a16="http://schemas.microsoft.com/office/drawing/2014/main" xmlns="" val="20001"/>
                    </a:ext>
                  </a:extLst>
                </a:gridCol>
                <a:gridCol w="1636793">
                  <a:extLst>
                    <a:ext uri="{9D8B030D-6E8A-4147-A177-3AD203B41FA5}">
                      <a16:colId xmlns:a16="http://schemas.microsoft.com/office/drawing/2014/main" xmlns="" val="20002"/>
                    </a:ext>
                  </a:extLst>
                </a:gridCol>
              </a:tblGrid>
              <a:tr h="139001">
                <a:tc>
                  <a:txBody>
                    <a:bodyPr/>
                    <a:lstStyle/>
                    <a:p>
                      <a:pPr>
                        <a:lnSpc>
                          <a:spcPct val="115000"/>
                        </a:lnSpc>
                        <a:spcAft>
                          <a:spcPts val="0"/>
                        </a:spcAft>
                      </a:pPr>
                      <a:r>
                        <a:rPr lang="sl-SI" sz="800" dirty="0">
                          <a:effectLst/>
                          <a:latin typeface="Calibri"/>
                          <a:ea typeface="Calibri"/>
                          <a:cs typeface="Times New Roman"/>
                        </a:rPr>
                        <a:t>SREDNJA ŠOLA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PETEK, 12. 2. 2021</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SOBOTA, 13. 2. 2021</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8003">
                <a:tc>
                  <a:txBody>
                    <a:bodyPr/>
                    <a:lstStyle/>
                    <a:p>
                      <a:pPr>
                        <a:lnSpc>
                          <a:spcPct val="115000"/>
                        </a:lnSpc>
                        <a:spcAft>
                          <a:spcPts val="0"/>
                        </a:spcAft>
                      </a:pPr>
                      <a:r>
                        <a:rPr lang="sl-SI" sz="800" dirty="0">
                          <a:effectLst/>
                          <a:latin typeface="Calibri"/>
                          <a:ea typeface="Calibri"/>
                          <a:cs typeface="Times New Roman"/>
                        </a:rPr>
                        <a:t>Ekonomska šola Ljubljana (Prešernova)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10.00</a:t>
                      </a:r>
                    </a:p>
                    <a:p>
                      <a:pPr marL="342900" lvl="0" indent="-342900">
                        <a:lnSpc>
                          <a:spcPct val="115000"/>
                        </a:lnSpc>
                        <a:spcAft>
                          <a:spcPts val="0"/>
                        </a:spcAft>
                        <a:buFont typeface="Symbol"/>
                        <a:buChar char=""/>
                      </a:pPr>
                      <a:r>
                        <a:rPr lang="sl-SI" sz="800" dirty="0">
                          <a:effectLst/>
                          <a:latin typeface="Calibri"/>
                          <a:ea typeface="Calibri"/>
                          <a:cs typeface="Times New Roman"/>
                        </a:rPr>
                        <a:t>Ob 15.00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10.00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003">
                <a:tc>
                  <a:txBody>
                    <a:bodyPr/>
                    <a:lstStyle/>
                    <a:p>
                      <a:pPr>
                        <a:lnSpc>
                          <a:spcPct val="115000"/>
                        </a:lnSpc>
                        <a:spcAft>
                          <a:spcPts val="0"/>
                        </a:spcAft>
                      </a:pPr>
                      <a:r>
                        <a:rPr lang="sl-SI" sz="800" dirty="0">
                          <a:effectLst/>
                          <a:latin typeface="Calibri"/>
                          <a:ea typeface="Calibri"/>
                          <a:cs typeface="Times New Roman"/>
                        </a:rPr>
                        <a:t>Gimnazija Jožeta Plečnika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a:t>
                      </a:r>
                      <a:r>
                        <a:rPr lang="sl-SI" sz="800" baseline="0" dirty="0">
                          <a:effectLst/>
                          <a:latin typeface="Calibri"/>
                          <a:ea typeface="Calibri"/>
                          <a:cs typeface="Times New Roman"/>
                        </a:rPr>
                        <a:t> 11.00 in 14.00</a:t>
                      </a:r>
                      <a:endParaRPr lang="sl-SI" sz="800" dirty="0">
                        <a:effectLst/>
                        <a:latin typeface="Calibri"/>
                        <a:ea typeface="Calibri"/>
                        <a:cs typeface="Times New Roman"/>
                      </a:endParaRP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5007">
                <a:tc>
                  <a:txBody>
                    <a:bodyPr/>
                    <a:lstStyle/>
                    <a:p>
                      <a:pPr>
                        <a:lnSpc>
                          <a:spcPct val="115000"/>
                        </a:lnSpc>
                        <a:spcAft>
                          <a:spcPts val="0"/>
                        </a:spcAft>
                      </a:pPr>
                      <a:r>
                        <a:rPr lang="sl-SI" sz="800">
                          <a:effectLst/>
                          <a:latin typeface="Calibri"/>
                          <a:ea typeface="Calibri"/>
                          <a:cs typeface="Times New Roman"/>
                        </a:rPr>
                        <a:t>Gimnazija Ledina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 in 15.00 osrednji dogodek</a:t>
                      </a:r>
                    </a:p>
                    <a:p>
                      <a:pPr marL="342900" lvl="0" indent="-342900">
                        <a:lnSpc>
                          <a:spcPct val="115000"/>
                        </a:lnSpc>
                        <a:spcAft>
                          <a:spcPts val="0"/>
                        </a:spcAft>
                        <a:buFont typeface="Symbol"/>
                        <a:buChar char=""/>
                      </a:pPr>
                      <a:r>
                        <a:rPr lang="sl-SI" sz="800" dirty="0">
                          <a:effectLst/>
                          <a:latin typeface="Calibri"/>
                          <a:ea typeface="Calibri"/>
                          <a:cs typeface="Times New Roman"/>
                        </a:rPr>
                        <a:t>Ob 10.00 in 16.00 videokonference za različna področja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10.00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9001">
                <a:tc>
                  <a:txBody>
                    <a:bodyPr/>
                    <a:lstStyle/>
                    <a:p>
                      <a:pPr>
                        <a:lnSpc>
                          <a:spcPct val="115000"/>
                        </a:lnSpc>
                        <a:spcAft>
                          <a:spcPts val="0"/>
                        </a:spcAft>
                      </a:pPr>
                      <a:r>
                        <a:rPr lang="sl-SI" sz="800">
                          <a:effectLst/>
                          <a:latin typeface="Calibri"/>
                          <a:ea typeface="Calibri"/>
                          <a:cs typeface="Times New Roman"/>
                        </a:rPr>
                        <a:t>Gimnazija Poljane</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Informacije na spletni strani</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Informacije na spletni strani</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12012">
                <a:tc>
                  <a:txBody>
                    <a:bodyPr/>
                    <a:lstStyle/>
                    <a:p>
                      <a:pPr>
                        <a:lnSpc>
                          <a:spcPct val="115000"/>
                        </a:lnSpc>
                        <a:spcAft>
                          <a:spcPts val="0"/>
                        </a:spcAft>
                      </a:pPr>
                      <a:r>
                        <a:rPr lang="sl-SI" sz="800">
                          <a:effectLst/>
                          <a:latin typeface="Calibri"/>
                          <a:ea typeface="Calibri"/>
                          <a:cs typeface="Times New Roman"/>
                        </a:rPr>
                        <a:t>Gimnazija Šentvid</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0b 9.00 in 15.00 osnovne informacije</a:t>
                      </a:r>
                    </a:p>
                    <a:p>
                      <a:pPr marL="342900" lvl="0" indent="-342900">
                        <a:lnSpc>
                          <a:spcPct val="115000"/>
                        </a:lnSpc>
                        <a:spcAft>
                          <a:spcPts val="0"/>
                        </a:spcAft>
                        <a:buFont typeface="Symbol"/>
                        <a:buChar char=""/>
                      </a:pPr>
                      <a:r>
                        <a:rPr lang="sl-SI" sz="800">
                          <a:effectLst/>
                          <a:latin typeface="Calibri"/>
                          <a:ea typeface="Calibri"/>
                          <a:cs typeface="Times New Roman"/>
                        </a:rPr>
                        <a:t>Ob 9.30 in 15.30 sprehod po šoli</a:t>
                      </a:r>
                    </a:p>
                    <a:p>
                      <a:pPr marL="342900" lvl="0" indent="-342900">
                        <a:lnSpc>
                          <a:spcPct val="115000"/>
                        </a:lnSpc>
                        <a:spcAft>
                          <a:spcPts val="0"/>
                        </a:spcAft>
                        <a:buFont typeface="Symbol"/>
                        <a:buChar char=""/>
                      </a:pPr>
                      <a:r>
                        <a:rPr lang="sl-SI" sz="800">
                          <a:effectLst/>
                          <a:latin typeface="Calibri"/>
                          <a:ea typeface="Calibri"/>
                          <a:cs typeface="Times New Roman"/>
                        </a:rPr>
                        <a:t>Ob 10.00 in 16.00 razgovor z ravnateljico, svetovalno službo, športnim koordinatorjem</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0b 9.00 in 15.00 osnovne informacije</a:t>
                      </a:r>
                    </a:p>
                    <a:p>
                      <a:pPr marL="342900" lvl="0" indent="-342900">
                        <a:lnSpc>
                          <a:spcPct val="115000"/>
                        </a:lnSpc>
                        <a:spcAft>
                          <a:spcPts val="0"/>
                        </a:spcAft>
                        <a:buFont typeface="Symbol"/>
                        <a:buChar char=""/>
                      </a:pPr>
                      <a:r>
                        <a:rPr lang="sl-SI" sz="800">
                          <a:effectLst/>
                          <a:latin typeface="Calibri"/>
                          <a:ea typeface="Calibri"/>
                          <a:cs typeface="Times New Roman"/>
                        </a:rPr>
                        <a:t>Ob 9.30 in 15.30 sprehod po šoli</a:t>
                      </a:r>
                    </a:p>
                    <a:p>
                      <a:pPr marL="342900" lvl="0" indent="-342900">
                        <a:lnSpc>
                          <a:spcPct val="115000"/>
                        </a:lnSpc>
                        <a:spcAft>
                          <a:spcPts val="0"/>
                        </a:spcAft>
                        <a:buFont typeface="Symbol"/>
                        <a:buChar char=""/>
                      </a:pPr>
                      <a:r>
                        <a:rPr lang="sl-SI" sz="800">
                          <a:effectLst/>
                          <a:latin typeface="Calibri"/>
                          <a:ea typeface="Calibri"/>
                          <a:cs typeface="Times New Roman"/>
                        </a:rPr>
                        <a:t>Ob 10.00 in 16.00 razgovor z ravnateljico, svetovalno službo, športnim koordinatorjem</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95007">
                <a:tc>
                  <a:txBody>
                    <a:bodyPr/>
                    <a:lstStyle/>
                    <a:p>
                      <a:pPr>
                        <a:lnSpc>
                          <a:spcPct val="115000"/>
                        </a:lnSpc>
                        <a:spcAft>
                          <a:spcPts val="0"/>
                        </a:spcAft>
                      </a:pPr>
                      <a:r>
                        <a:rPr lang="sl-SI" sz="800">
                          <a:effectLst/>
                          <a:latin typeface="Calibri"/>
                          <a:ea typeface="Calibri"/>
                          <a:cs typeface="Times New Roman"/>
                        </a:rPr>
                        <a:t>Gimnazija Šiška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športni oddelki</a:t>
                      </a:r>
                    </a:p>
                    <a:p>
                      <a:pPr marL="342900" lvl="0" indent="-342900">
                        <a:lnSpc>
                          <a:spcPct val="115000"/>
                        </a:lnSpc>
                        <a:spcAft>
                          <a:spcPts val="0"/>
                        </a:spcAft>
                        <a:buFont typeface="Symbol"/>
                        <a:buChar char=""/>
                      </a:pPr>
                      <a:r>
                        <a:rPr lang="sl-SI" sz="800">
                          <a:effectLst/>
                          <a:latin typeface="Calibri"/>
                          <a:ea typeface="Calibri"/>
                          <a:cs typeface="Times New Roman"/>
                        </a:rPr>
                        <a:t>Ob 10.30 splošni oddelki</a:t>
                      </a:r>
                    </a:p>
                    <a:p>
                      <a:pPr marL="342900" lvl="0" indent="-342900">
                        <a:lnSpc>
                          <a:spcPct val="115000"/>
                        </a:lnSpc>
                        <a:spcAft>
                          <a:spcPts val="0"/>
                        </a:spcAft>
                        <a:buFont typeface="Symbol"/>
                        <a:buChar char=""/>
                      </a:pPr>
                      <a:r>
                        <a:rPr lang="sl-SI" sz="800">
                          <a:effectLst/>
                          <a:latin typeface="Calibri"/>
                          <a:ea typeface="Calibri"/>
                          <a:cs typeface="Times New Roman"/>
                        </a:rPr>
                        <a:t>Ob 12.00 nogometni oddelki</a:t>
                      </a:r>
                    </a:p>
                    <a:p>
                      <a:pPr marL="342900" lvl="0" indent="-342900">
                        <a:lnSpc>
                          <a:spcPct val="115000"/>
                        </a:lnSpc>
                        <a:spcAft>
                          <a:spcPts val="0"/>
                        </a:spcAft>
                        <a:buFont typeface="Symbol"/>
                        <a:buChar char=""/>
                      </a:pPr>
                      <a:r>
                        <a:rPr lang="sl-SI" sz="800">
                          <a:effectLst/>
                          <a:latin typeface="Calibri"/>
                          <a:ea typeface="Calibri"/>
                          <a:cs typeface="Times New Roman"/>
                        </a:rPr>
                        <a:t>Ob 15.00 športni in splošni oddelki</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športni in splošni oddelki</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9001">
                <a:tc>
                  <a:txBody>
                    <a:bodyPr/>
                    <a:lstStyle/>
                    <a:p>
                      <a:pPr>
                        <a:lnSpc>
                          <a:spcPct val="115000"/>
                        </a:lnSpc>
                        <a:spcAft>
                          <a:spcPts val="0"/>
                        </a:spcAft>
                      </a:pPr>
                      <a:r>
                        <a:rPr lang="sl-SI" sz="800">
                          <a:effectLst/>
                          <a:latin typeface="Calibri"/>
                          <a:ea typeface="Calibri"/>
                          <a:cs typeface="Times New Roman"/>
                        </a:rPr>
                        <a:t>Srednja frizerska šola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0b 9.00 in 15.00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10.00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8003">
                <a:tc>
                  <a:txBody>
                    <a:bodyPr/>
                    <a:lstStyle/>
                    <a:p>
                      <a:pPr>
                        <a:lnSpc>
                          <a:spcPct val="115000"/>
                        </a:lnSpc>
                        <a:spcAft>
                          <a:spcPts val="0"/>
                        </a:spcAft>
                      </a:pPr>
                      <a:r>
                        <a:rPr lang="sl-SI" sz="800">
                          <a:effectLst/>
                          <a:latin typeface="Calibri"/>
                          <a:ea typeface="Calibri"/>
                          <a:cs typeface="Times New Roman"/>
                        </a:rPr>
                        <a:t>Srednja medijska in grafična šola Ljubljana</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in 13.00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a:t>
                      </a:r>
                    </a:p>
                  </a:txBody>
                  <a:tcPr marL="49447" marR="4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4316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5013176"/>
            <a:ext cx="6512511" cy="1143000"/>
          </a:xfrm>
        </p:spPr>
        <p:txBody>
          <a:bodyPr/>
          <a:lstStyle/>
          <a:p>
            <a:r>
              <a:rPr lang="sl-SI" dirty="0"/>
              <a:t>Informativni dan - izjeme</a:t>
            </a:r>
          </a:p>
        </p:txBody>
      </p:sp>
      <p:sp>
        <p:nvSpPr>
          <p:cNvPr id="3" name="Ograda vsebine 2"/>
          <p:cNvSpPr>
            <a:spLocks noGrp="1"/>
          </p:cNvSpPr>
          <p:nvPr>
            <p:ph sz="quarter" idx="13"/>
          </p:nvPr>
        </p:nvSpPr>
        <p:spPr/>
        <p:txBody>
          <a:bodyPr>
            <a:normAutofit/>
          </a:bodyPr>
          <a:lstStyle/>
          <a:p>
            <a:pPr marL="45720" indent="0">
              <a:buNone/>
            </a:pPr>
            <a:r>
              <a:rPr lang="sl-SI" dirty="0"/>
              <a:t>Šole z drugimi </a:t>
            </a:r>
            <a:r>
              <a:rPr lang="sl-SI" b="1" dirty="0"/>
              <a:t>termini</a:t>
            </a:r>
            <a:r>
              <a:rPr lang="sl-SI" dirty="0"/>
              <a:t> za informativni dan:</a:t>
            </a:r>
          </a:p>
          <a:p>
            <a:pPr marL="45720" indent="0">
              <a:buNone/>
            </a:pPr>
            <a:endParaRPr lang="sl-SI" b="1" dirty="0"/>
          </a:p>
        </p:txBody>
      </p:sp>
      <p:graphicFrame>
        <p:nvGraphicFramePr>
          <p:cNvPr id="5" name="Tabela 4"/>
          <p:cNvGraphicFramePr>
            <a:graphicFrameLocks noGrp="1"/>
          </p:cNvGraphicFramePr>
          <p:nvPr>
            <p:extLst>
              <p:ext uri="{D42A27DB-BD31-4B8C-83A1-F6EECF244321}">
                <p14:modId xmlns:p14="http://schemas.microsoft.com/office/powerpoint/2010/main" val="1303909870"/>
              </p:ext>
            </p:extLst>
          </p:nvPr>
        </p:nvGraphicFramePr>
        <p:xfrm>
          <a:off x="1403648" y="1268760"/>
          <a:ext cx="5760640" cy="3472766"/>
        </p:xfrm>
        <a:graphic>
          <a:graphicData uri="http://schemas.openxmlformats.org/drawingml/2006/table">
            <a:tbl>
              <a:tblPr firstRow="1" firstCol="1" bandRow="1"/>
              <a:tblGrid>
                <a:gridCol w="1485811">
                  <a:extLst>
                    <a:ext uri="{9D8B030D-6E8A-4147-A177-3AD203B41FA5}">
                      <a16:colId xmlns:a16="http://schemas.microsoft.com/office/drawing/2014/main" xmlns="" val="20000"/>
                    </a:ext>
                  </a:extLst>
                </a:gridCol>
                <a:gridCol w="2690653">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tblGrid>
              <a:tr h="102207">
                <a:tc>
                  <a:txBody>
                    <a:bodyPr/>
                    <a:lstStyle/>
                    <a:p>
                      <a:pPr>
                        <a:lnSpc>
                          <a:spcPct val="115000"/>
                        </a:lnSpc>
                        <a:spcAft>
                          <a:spcPts val="0"/>
                        </a:spcAft>
                      </a:pPr>
                      <a:r>
                        <a:rPr lang="sl-SI" sz="800" dirty="0">
                          <a:effectLst/>
                          <a:latin typeface="Calibri"/>
                          <a:ea typeface="Calibri"/>
                          <a:cs typeface="Times New Roman"/>
                        </a:rPr>
                        <a:t>SREDNJA ŠOLA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PETEK, 12. 2. 2021</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a:effectLst/>
                          <a:latin typeface="Calibri"/>
                          <a:ea typeface="Calibri"/>
                          <a:cs typeface="Times New Roman"/>
                        </a:rPr>
                        <a:t>SOBOTA, 13. 2. 2021</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48103">
                <a:tc>
                  <a:txBody>
                    <a:bodyPr/>
                    <a:lstStyle/>
                    <a:p>
                      <a:pPr>
                        <a:lnSpc>
                          <a:spcPct val="115000"/>
                        </a:lnSpc>
                        <a:spcAft>
                          <a:spcPts val="0"/>
                        </a:spcAft>
                      </a:pPr>
                      <a:r>
                        <a:rPr lang="sl-SI" sz="800" dirty="0" err="1">
                          <a:effectLst/>
                          <a:latin typeface="Calibri"/>
                          <a:ea typeface="Calibri"/>
                          <a:cs typeface="Times New Roman"/>
                        </a:rPr>
                        <a:t>SŠ</a:t>
                      </a:r>
                      <a:r>
                        <a:rPr lang="sl-SI" sz="800" dirty="0">
                          <a:effectLst/>
                          <a:latin typeface="Calibri"/>
                          <a:ea typeface="Calibri"/>
                          <a:cs typeface="Times New Roman"/>
                        </a:rPr>
                        <a:t> za farmacijo, kozmetiko in zdravstvo</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 farmacevtski tehnik</a:t>
                      </a:r>
                    </a:p>
                    <a:p>
                      <a:pPr marL="342900" lvl="0" indent="-342900">
                        <a:lnSpc>
                          <a:spcPct val="115000"/>
                        </a:lnSpc>
                        <a:spcAft>
                          <a:spcPts val="0"/>
                        </a:spcAft>
                        <a:buFont typeface="Symbol"/>
                        <a:buChar char=""/>
                      </a:pPr>
                      <a:r>
                        <a:rPr lang="sl-SI" sz="800" dirty="0">
                          <a:effectLst/>
                          <a:latin typeface="Calibri"/>
                          <a:ea typeface="Calibri"/>
                          <a:cs typeface="Times New Roman"/>
                        </a:rPr>
                        <a:t>Ob 10.00 kozmetični tehnik</a:t>
                      </a:r>
                    </a:p>
                    <a:p>
                      <a:pPr marL="342900" lvl="0" indent="-342900">
                        <a:lnSpc>
                          <a:spcPct val="115000"/>
                        </a:lnSpc>
                        <a:spcAft>
                          <a:spcPts val="0"/>
                        </a:spcAft>
                        <a:buFont typeface="Symbol"/>
                        <a:buChar char=""/>
                      </a:pPr>
                      <a:r>
                        <a:rPr lang="sl-SI" sz="800" dirty="0">
                          <a:effectLst/>
                          <a:latin typeface="Calibri"/>
                          <a:ea typeface="Calibri"/>
                          <a:cs typeface="Times New Roman"/>
                        </a:rPr>
                        <a:t>Ob 11.00 tehnik laboratorijske biomedicine</a:t>
                      </a:r>
                    </a:p>
                    <a:p>
                      <a:pPr marL="342900" lvl="0" indent="-342900">
                        <a:lnSpc>
                          <a:spcPct val="115000"/>
                        </a:lnSpc>
                        <a:spcAft>
                          <a:spcPts val="0"/>
                        </a:spcAft>
                        <a:buFont typeface="Symbol"/>
                        <a:buChar char=""/>
                      </a:pPr>
                      <a:r>
                        <a:rPr lang="sl-SI" sz="800" dirty="0">
                          <a:effectLst/>
                          <a:latin typeface="Calibri"/>
                          <a:ea typeface="Calibri"/>
                          <a:cs typeface="Times New Roman"/>
                        </a:rPr>
                        <a:t>Ob 12.00 zobotehnik</a:t>
                      </a:r>
                    </a:p>
                    <a:p>
                      <a:pPr marL="342900" lvl="0" indent="-342900">
                        <a:lnSpc>
                          <a:spcPct val="115000"/>
                        </a:lnSpc>
                        <a:spcAft>
                          <a:spcPts val="0"/>
                        </a:spcAft>
                        <a:buFont typeface="Symbol"/>
                        <a:buChar char=""/>
                      </a:pPr>
                      <a:r>
                        <a:rPr lang="sl-SI" sz="800" dirty="0">
                          <a:effectLst/>
                          <a:latin typeface="Calibri"/>
                          <a:ea typeface="Calibri"/>
                          <a:cs typeface="Times New Roman"/>
                        </a:rPr>
                        <a:t>Ob 15.00 zobotehnik </a:t>
                      </a:r>
                      <a:r>
                        <a:rPr lang="sl-SI" sz="800">
                          <a:effectLst/>
                          <a:latin typeface="Calibri"/>
                          <a:ea typeface="Calibri"/>
                          <a:cs typeface="Times New Roman"/>
                        </a:rPr>
                        <a:t>in laboratorijski </a:t>
                      </a:r>
                      <a:r>
                        <a:rPr lang="sl-SI" sz="800" dirty="0">
                          <a:effectLst/>
                          <a:latin typeface="Calibri"/>
                          <a:ea typeface="Calibri"/>
                          <a:cs typeface="Times New Roman"/>
                        </a:rPr>
                        <a:t>tehnik</a:t>
                      </a:r>
                    </a:p>
                    <a:p>
                      <a:pPr marL="342900" lvl="0" indent="-342900">
                        <a:lnSpc>
                          <a:spcPct val="115000"/>
                        </a:lnSpc>
                        <a:spcAft>
                          <a:spcPts val="0"/>
                        </a:spcAft>
                        <a:buFont typeface="Symbol"/>
                        <a:buChar char=""/>
                      </a:pPr>
                      <a:r>
                        <a:rPr lang="sl-SI" sz="800" dirty="0">
                          <a:effectLst/>
                          <a:latin typeface="Calibri"/>
                          <a:ea typeface="Calibri"/>
                          <a:cs typeface="Times New Roman"/>
                        </a:rPr>
                        <a:t>Ob 16.00 farmacevtski tehnik in kozmetični tehnik</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10.00 kozmetični tehnik in tehnik laboratorijske biomedicine</a:t>
                      </a:r>
                    </a:p>
                    <a:p>
                      <a:pPr marL="342900" lvl="0" indent="-342900">
                        <a:lnSpc>
                          <a:spcPct val="115000"/>
                        </a:lnSpc>
                        <a:spcAft>
                          <a:spcPts val="0"/>
                        </a:spcAft>
                        <a:buFont typeface="Symbol"/>
                        <a:buChar char=""/>
                      </a:pPr>
                      <a:r>
                        <a:rPr lang="sl-SI" sz="800">
                          <a:effectLst/>
                          <a:latin typeface="Calibri"/>
                          <a:ea typeface="Calibri"/>
                          <a:cs typeface="Times New Roman"/>
                        </a:rPr>
                        <a:t>Ob 11.00 farmacevtski tehnik in zobotehnik</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0040">
                <a:tc>
                  <a:txBody>
                    <a:bodyPr/>
                    <a:lstStyle/>
                    <a:p>
                      <a:pPr>
                        <a:lnSpc>
                          <a:spcPct val="115000"/>
                        </a:lnSpc>
                        <a:spcAft>
                          <a:spcPts val="0"/>
                        </a:spcAft>
                      </a:pPr>
                      <a:r>
                        <a:rPr lang="sl-SI" sz="800">
                          <a:effectLst/>
                          <a:latin typeface="Calibri"/>
                          <a:ea typeface="Calibri"/>
                          <a:cs typeface="Times New Roman"/>
                        </a:rPr>
                        <a:t>Srednja šola za gastronomijo in turizem Ljubljana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800" dirty="0">
                          <a:effectLst/>
                          <a:latin typeface="Calibri"/>
                          <a:ea typeface="Calibri"/>
                          <a:cs typeface="Times New Roman"/>
                        </a:rPr>
                        <a:t>Osrednji dogodek ni vezan na uro</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sl-SI" sz="800">
                          <a:effectLst/>
                          <a:latin typeface="Calibri"/>
                          <a:ea typeface="Calibri"/>
                          <a:cs typeface="Times New Roman"/>
                        </a:rPr>
                        <a:t> </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032">
                <a:tc>
                  <a:txBody>
                    <a:bodyPr/>
                    <a:lstStyle/>
                    <a:p>
                      <a:pPr>
                        <a:lnSpc>
                          <a:spcPct val="115000"/>
                        </a:lnSpc>
                        <a:spcAft>
                          <a:spcPts val="0"/>
                        </a:spcAft>
                      </a:pPr>
                      <a:r>
                        <a:rPr lang="sl-SI" sz="800">
                          <a:effectLst/>
                          <a:latin typeface="Calibri"/>
                          <a:ea typeface="Calibri"/>
                          <a:cs typeface="Times New Roman"/>
                        </a:rPr>
                        <a:t>Srednja trgovska šola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 in 15.00 </a:t>
                      </a:r>
                      <a:r>
                        <a:rPr lang="sl-SI" sz="800" dirty="0" err="1">
                          <a:effectLst/>
                          <a:latin typeface="Calibri"/>
                          <a:ea typeface="Calibri"/>
                          <a:cs typeface="Times New Roman"/>
                        </a:rPr>
                        <a:t>videopredstavitev</a:t>
                      </a:r>
                      <a:r>
                        <a:rPr lang="sl-SI" sz="800" dirty="0">
                          <a:effectLst/>
                          <a:latin typeface="Calibri"/>
                          <a:ea typeface="Calibri"/>
                          <a:cs typeface="Times New Roman"/>
                        </a:rPr>
                        <a:t>, </a:t>
                      </a:r>
                      <a:r>
                        <a:rPr lang="sl-SI" sz="800" dirty="0" err="1">
                          <a:effectLst/>
                          <a:latin typeface="Calibri"/>
                          <a:ea typeface="Calibri"/>
                          <a:cs typeface="Times New Roman"/>
                        </a:rPr>
                        <a:t>videodelavnice</a:t>
                      </a:r>
                      <a:endParaRPr lang="sl-SI" sz="800" dirty="0">
                        <a:effectLst/>
                        <a:latin typeface="Calibri"/>
                        <a:ea typeface="Calibri"/>
                        <a:cs typeface="Times New Roman"/>
                      </a:endParaRPr>
                    </a:p>
                    <a:p>
                      <a:pPr marL="342900" lvl="0" indent="-342900">
                        <a:lnSpc>
                          <a:spcPct val="115000"/>
                        </a:lnSpc>
                        <a:spcAft>
                          <a:spcPts val="0"/>
                        </a:spcAft>
                        <a:buFont typeface="Symbol"/>
                        <a:buChar char=""/>
                      </a:pPr>
                      <a:r>
                        <a:rPr lang="sl-SI" sz="800" dirty="0">
                          <a:effectLst/>
                          <a:latin typeface="Calibri"/>
                          <a:ea typeface="Calibri"/>
                          <a:cs typeface="Times New Roman"/>
                        </a:rPr>
                        <a:t>Od 11.00 do 14.00 individualna klepetalnica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videopredstavitev, videodelavnice</a:t>
                      </a:r>
                    </a:p>
                    <a:p>
                      <a:pPr marL="457200">
                        <a:lnSpc>
                          <a:spcPct val="115000"/>
                        </a:lnSpc>
                        <a:spcAft>
                          <a:spcPts val="0"/>
                        </a:spcAft>
                      </a:pPr>
                      <a:r>
                        <a:rPr lang="sl-SI" sz="800">
                          <a:effectLst/>
                          <a:latin typeface="Calibri"/>
                          <a:ea typeface="Calibri"/>
                          <a:cs typeface="Times New Roman"/>
                        </a:rPr>
                        <a:t> </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95679">
                <a:tc>
                  <a:txBody>
                    <a:bodyPr/>
                    <a:lstStyle/>
                    <a:p>
                      <a:pPr>
                        <a:lnSpc>
                          <a:spcPct val="115000"/>
                        </a:lnSpc>
                        <a:spcAft>
                          <a:spcPts val="0"/>
                        </a:spcAft>
                      </a:pPr>
                      <a:r>
                        <a:rPr lang="sl-SI" sz="800">
                          <a:effectLst/>
                          <a:latin typeface="Calibri"/>
                          <a:ea typeface="Calibri"/>
                          <a:cs typeface="Times New Roman"/>
                        </a:rPr>
                        <a:t>Srednja zdravstvena šola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 predstavitev šole in programov</a:t>
                      </a:r>
                    </a:p>
                    <a:p>
                      <a:pPr marL="342900" lvl="0" indent="-342900">
                        <a:lnSpc>
                          <a:spcPct val="115000"/>
                        </a:lnSpc>
                        <a:spcAft>
                          <a:spcPts val="0"/>
                        </a:spcAft>
                        <a:buFont typeface="Symbol"/>
                        <a:buChar char=""/>
                      </a:pPr>
                      <a:r>
                        <a:rPr lang="sl-SI" sz="800" dirty="0">
                          <a:effectLst/>
                          <a:latin typeface="Calibri"/>
                          <a:ea typeface="Calibri"/>
                          <a:cs typeface="Times New Roman"/>
                        </a:rPr>
                        <a:t>Ob 12.00 predstavitev šole in programov</a:t>
                      </a:r>
                    </a:p>
                    <a:p>
                      <a:pPr marL="342900" lvl="0" indent="-342900">
                        <a:lnSpc>
                          <a:spcPct val="115000"/>
                        </a:lnSpc>
                        <a:spcAft>
                          <a:spcPts val="0"/>
                        </a:spcAft>
                        <a:buFont typeface="Symbol"/>
                        <a:buChar char=""/>
                      </a:pPr>
                      <a:r>
                        <a:rPr lang="sl-SI" sz="800" dirty="0">
                          <a:effectLst/>
                          <a:latin typeface="Calibri"/>
                          <a:ea typeface="Calibri"/>
                          <a:cs typeface="Times New Roman"/>
                        </a:rPr>
                        <a:t>Ob 15.00 predstavitev šole in programov</a:t>
                      </a:r>
                    </a:p>
                    <a:p>
                      <a:pPr marL="342900" lvl="0" indent="-342900">
                        <a:lnSpc>
                          <a:spcPct val="115000"/>
                        </a:lnSpc>
                        <a:spcAft>
                          <a:spcPts val="0"/>
                        </a:spcAft>
                        <a:buFont typeface="Symbol"/>
                        <a:buChar char=""/>
                      </a:pPr>
                      <a:r>
                        <a:rPr lang="sl-SI" sz="800" dirty="0">
                          <a:effectLst/>
                          <a:latin typeface="Calibri"/>
                          <a:ea typeface="Calibri"/>
                          <a:cs typeface="Times New Roman"/>
                        </a:rPr>
                        <a:t>Ob 18.00 predstavitev šole in programov</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 </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04056">
                <a:tc>
                  <a:txBody>
                    <a:bodyPr/>
                    <a:lstStyle/>
                    <a:p>
                      <a:pPr>
                        <a:lnSpc>
                          <a:spcPct val="115000"/>
                        </a:lnSpc>
                        <a:spcAft>
                          <a:spcPts val="0"/>
                        </a:spcAft>
                      </a:pPr>
                      <a:r>
                        <a:rPr lang="sl-SI" sz="800">
                          <a:effectLst/>
                          <a:latin typeface="Calibri"/>
                          <a:ea typeface="Calibri"/>
                          <a:cs typeface="Times New Roman"/>
                        </a:rPr>
                        <a:t>Srednja tehniška in poklicna šola Trbovlje</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in 15.00</a:t>
                      </a:r>
                    </a:p>
                    <a:p>
                      <a:pPr marL="342900" lvl="0" indent="-342900">
                        <a:lnSpc>
                          <a:spcPct val="115000"/>
                        </a:lnSpc>
                        <a:spcAft>
                          <a:spcPts val="0"/>
                        </a:spcAft>
                        <a:buFont typeface="Symbol"/>
                        <a:buChar char=""/>
                      </a:pPr>
                      <a:r>
                        <a:rPr lang="sl-SI" sz="800">
                          <a:effectLst/>
                          <a:latin typeface="Calibri"/>
                          <a:ea typeface="Calibri"/>
                          <a:cs typeface="Times New Roman"/>
                        </a:rPr>
                        <a:t>Od 10.30 do 11.00 klepet z ravnateljico</a:t>
                      </a:r>
                    </a:p>
                    <a:p>
                      <a:pPr marL="342900" lvl="0" indent="-342900">
                        <a:lnSpc>
                          <a:spcPct val="115000"/>
                        </a:lnSpc>
                        <a:spcAft>
                          <a:spcPts val="0"/>
                        </a:spcAft>
                        <a:buFont typeface="Symbol"/>
                        <a:buChar char=""/>
                      </a:pPr>
                      <a:r>
                        <a:rPr lang="sl-SI" sz="800">
                          <a:effectLst/>
                          <a:latin typeface="Calibri"/>
                          <a:ea typeface="Calibri"/>
                          <a:cs typeface="Times New Roman"/>
                        </a:rPr>
                        <a:t>Od 16.30 do 17.00 klepet z ravnateljico</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 </a:t>
                      </a:r>
                    </a:p>
                    <a:p>
                      <a:pPr marL="342900" lvl="0" indent="-342900">
                        <a:lnSpc>
                          <a:spcPct val="115000"/>
                        </a:lnSpc>
                        <a:spcAft>
                          <a:spcPts val="0"/>
                        </a:spcAft>
                        <a:buFont typeface="Symbol"/>
                        <a:buChar char=""/>
                      </a:pPr>
                      <a:r>
                        <a:rPr lang="sl-SI" sz="800" dirty="0">
                          <a:effectLst/>
                          <a:latin typeface="Calibri"/>
                          <a:ea typeface="Calibri"/>
                          <a:cs typeface="Times New Roman"/>
                        </a:rPr>
                        <a:t>Od 10.30 do 11.00 klepet z ravnateljico</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6024">
                <a:tc>
                  <a:txBody>
                    <a:bodyPr/>
                    <a:lstStyle/>
                    <a:p>
                      <a:pPr>
                        <a:lnSpc>
                          <a:spcPct val="115000"/>
                        </a:lnSpc>
                        <a:spcAft>
                          <a:spcPts val="0"/>
                        </a:spcAft>
                      </a:pPr>
                      <a:r>
                        <a:rPr lang="sl-SI" sz="800">
                          <a:effectLst/>
                          <a:latin typeface="Calibri"/>
                          <a:ea typeface="Calibri"/>
                          <a:cs typeface="Times New Roman"/>
                        </a:rPr>
                        <a:t>Gimnazija Želimlje</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15.00 in 18.00</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9.00</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8032">
                <a:tc>
                  <a:txBody>
                    <a:bodyPr/>
                    <a:lstStyle/>
                    <a:p>
                      <a:pPr>
                        <a:lnSpc>
                          <a:spcPct val="115000"/>
                        </a:lnSpc>
                        <a:spcAft>
                          <a:spcPts val="0"/>
                        </a:spcAft>
                      </a:pPr>
                      <a:r>
                        <a:rPr lang="sl-SI" sz="800">
                          <a:effectLst/>
                          <a:latin typeface="Calibri"/>
                          <a:ea typeface="Calibri"/>
                          <a:cs typeface="Times New Roman"/>
                        </a:rPr>
                        <a:t>Škofijska klasična gimnazija</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a:effectLst/>
                          <a:latin typeface="Calibri"/>
                          <a:ea typeface="Calibri"/>
                          <a:cs typeface="Times New Roman"/>
                        </a:rPr>
                        <a:t>Ob 9.00 in 15.00</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800" dirty="0">
                          <a:effectLst/>
                          <a:latin typeface="Calibri"/>
                          <a:ea typeface="Calibri"/>
                          <a:cs typeface="Times New Roman"/>
                        </a:rPr>
                        <a:t>Ob 10.00</a:t>
                      </a:r>
                    </a:p>
                  </a:txBody>
                  <a:tcPr marL="36358" marR="3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6939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5013176"/>
            <a:ext cx="6512511" cy="1143000"/>
          </a:xfrm>
        </p:spPr>
        <p:txBody>
          <a:bodyPr/>
          <a:lstStyle/>
          <a:p>
            <a:r>
              <a:rPr lang="sl-SI" dirty="0"/>
              <a:t>Informativni dan - izjeme</a:t>
            </a:r>
          </a:p>
        </p:txBody>
      </p:sp>
      <p:sp>
        <p:nvSpPr>
          <p:cNvPr id="3" name="Ograda vsebine 2"/>
          <p:cNvSpPr>
            <a:spLocks noGrp="1"/>
          </p:cNvSpPr>
          <p:nvPr>
            <p:ph sz="quarter" idx="13"/>
          </p:nvPr>
        </p:nvSpPr>
        <p:spPr/>
        <p:txBody>
          <a:bodyPr>
            <a:normAutofit/>
          </a:bodyPr>
          <a:lstStyle/>
          <a:p>
            <a:pPr marL="45720" indent="0">
              <a:buNone/>
            </a:pPr>
            <a:r>
              <a:rPr lang="sl-SI" dirty="0"/>
              <a:t>Dijaški domovi, kjer je potrebna </a:t>
            </a:r>
            <a:r>
              <a:rPr lang="sl-SI" b="1" dirty="0"/>
              <a:t>PREDHODNA NAJAVA:</a:t>
            </a:r>
          </a:p>
          <a:p>
            <a:pPr marL="45720" indent="0">
              <a:buNone/>
            </a:pPr>
            <a:endParaRPr lang="sl-SI" b="1" dirty="0"/>
          </a:p>
          <a:p>
            <a:pPr>
              <a:buFontTx/>
              <a:buChar char="-"/>
            </a:pPr>
            <a:r>
              <a:rPr lang="sl-SI" dirty="0"/>
              <a:t>Dijaški dom Vič</a:t>
            </a:r>
          </a:p>
          <a:p>
            <a:pPr>
              <a:buFontTx/>
              <a:buChar char="-"/>
            </a:pPr>
            <a:r>
              <a:rPr lang="sl-SI" dirty="0"/>
              <a:t>Zavod Sv. Stanislava, Jegličev dijaški dom</a:t>
            </a:r>
          </a:p>
        </p:txBody>
      </p:sp>
    </p:spTree>
    <p:extLst>
      <p:ext uri="{BB962C8B-B14F-4D97-AF65-F5344CB8AC3E}">
        <p14:creationId xmlns:p14="http://schemas.microsoft.com/office/powerpoint/2010/main" val="333799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5013176"/>
            <a:ext cx="6512511" cy="1143000"/>
          </a:xfrm>
        </p:spPr>
        <p:txBody>
          <a:bodyPr/>
          <a:lstStyle/>
          <a:p>
            <a:r>
              <a:rPr lang="sl-SI" dirty="0"/>
              <a:t>Informativni dan - izjeme</a:t>
            </a:r>
          </a:p>
        </p:txBody>
      </p:sp>
      <p:sp>
        <p:nvSpPr>
          <p:cNvPr id="3" name="Ograda vsebine 2"/>
          <p:cNvSpPr>
            <a:spLocks noGrp="1"/>
          </p:cNvSpPr>
          <p:nvPr>
            <p:ph sz="quarter" idx="13"/>
          </p:nvPr>
        </p:nvSpPr>
        <p:spPr/>
        <p:txBody>
          <a:bodyPr>
            <a:normAutofit/>
          </a:bodyPr>
          <a:lstStyle/>
          <a:p>
            <a:pPr marL="45720" indent="0">
              <a:buNone/>
            </a:pPr>
            <a:r>
              <a:rPr lang="sl-SI" dirty="0"/>
              <a:t>Dijaški domovi s </a:t>
            </a:r>
            <a:r>
              <a:rPr lang="sl-SI" b="1" dirty="0"/>
              <a:t>termini</a:t>
            </a:r>
            <a:r>
              <a:rPr lang="sl-SI" dirty="0"/>
              <a:t> za informativni dan:</a:t>
            </a:r>
          </a:p>
          <a:p>
            <a:pPr marL="45720" indent="0">
              <a:buNone/>
            </a:pPr>
            <a:endParaRPr lang="sl-SI" b="1" dirty="0"/>
          </a:p>
        </p:txBody>
      </p:sp>
      <p:graphicFrame>
        <p:nvGraphicFramePr>
          <p:cNvPr id="6" name="Tabela 5"/>
          <p:cNvGraphicFramePr>
            <a:graphicFrameLocks noGrp="1"/>
          </p:cNvGraphicFramePr>
          <p:nvPr>
            <p:extLst>
              <p:ext uri="{D42A27DB-BD31-4B8C-83A1-F6EECF244321}">
                <p14:modId xmlns:p14="http://schemas.microsoft.com/office/powerpoint/2010/main" val="857580639"/>
              </p:ext>
            </p:extLst>
          </p:nvPr>
        </p:nvGraphicFramePr>
        <p:xfrm>
          <a:off x="1403648" y="1484784"/>
          <a:ext cx="5849620" cy="2891790"/>
        </p:xfrm>
        <a:graphic>
          <a:graphicData uri="http://schemas.openxmlformats.org/drawingml/2006/table">
            <a:tbl>
              <a:tblPr firstRow="1" firstCol="1" bandRow="1"/>
              <a:tblGrid>
                <a:gridCol w="1508760">
                  <a:extLst>
                    <a:ext uri="{9D8B030D-6E8A-4147-A177-3AD203B41FA5}">
                      <a16:colId xmlns:a16="http://schemas.microsoft.com/office/drawing/2014/main" xmlns="" val="20000"/>
                    </a:ext>
                  </a:extLst>
                </a:gridCol>
                <a:gridCol w="2070735">
                  <a:extLst>
                    <a:ext uri="{9D8B030D-6E8A-4147-A177-3AD203B41FA5}">
                      <a16:colId xmlns:a16="http://schemas.microsoft.com/office/drawing/2014/main" xmlns="" val="20001"/>
                    </a:ext>
                  </a:extLst>
                </a:gridCol>
                <a:gridCol w="2270125">
                  <a:extLst>
                    <a:ext uri="{9D8B030D-6E8A-4147-A177-3AD203B41FA5}">
                      <a16:colId xmlns:a16="http://schemas.microsoft.com/office/drawing/2014/main" xmlns="" val="20002"/>
                    </a:ext>
                  </a:extLst>
                </a:gridCol>
              </a:tblGrid>
              <a:tr h="0">
                <a:tc>
                  <a:txBody>
                    <a:bodyPr/>
                    <a:lstStyle/>
                    <a:p>
                      <a:pPr>
                        <a:lnSpc>
                          <a:spcPct val="115000"/>
                        </a:lnSpc>
                        <a:spcAft>
                          <a:spcPts val="0"/>
                        </a:spcAft>
                      </a:pPr>
                      <a:r>
                        <a:rPr lang="sl-SI" sz="1100">
                          <a:effectLst/>
                          <a:latin typeface="Calibri"/>
                          <a:ea typeface="Calibri"/>
                          <a:cs typeface="Times New Roman"/>
                        </a:rPr>
                        <a:t>DIJAŠKI 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100">
                          <a:effectLst/>
                          <a:latin typeface="Calibri"/>
                          <a:ea typeface="Calibri"/>
                          <a:cs typeface="Times New Roman"/>
                        </a:rPr>
                        <a:t>PETEK, 12. 2.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100">
                          <a:effectLst/>
                          <a:latin typeface="Calibri"/>
                          <a:ea typeface="Calibri"/>
                          <a:cs typeface="Times New Roman"/>
                        </a:rPr>
                        <a:t>SOBOTA, 13. 2.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nSpc>
                          <a:spcPct val="115000"/>
                        </a:lnSpc>
                        <a:spcAft>
                          <a:spcPts val="0"/>
                        </a:spcAft>
                      </a:pPr>
                      <a:r>
                        <a:rPr lang="sl-SI" sz="1100">
                          <a:effectLst/>
                          <a:latin typeface="Calibri"/>
                          <a:ea typeface="Calibri"/>
                          <a:cs typeface="Times New Roman"/>
                        </a:rPr>
                        <a:t>Dijaški dom Poljane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100">
                          <a:effectLst/>
                          <a:latin typeface="Calibri"/>
                          <a:ea typeface="Calibri"/>
                          <a:cs typeface="Times New Roman"/>
                        </a:rPr>
                        <a:t>Termini bodo javljeni naknadno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sl-SI"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15000"/>
                        </a:lnSpc>
                        <a:spcAft>
                          <a:spcPts val="0"/>
                        </a:spcAft>
                      </a:pPr>
                      <a:r>
                        <a:rPr lang="sl-SI" sz="1100">
                          <a:effectLst/>
                          <a:latin typeface="Calibri"/>
                          <a:ea typeface="Calibri"/>
                          <a:cs typeface="Times New Roman"/>
                        </a:rPr>
                        <a:t>Dijaški dom Vič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100">
                          <a:effectLst/>
                          <a:latin typeface="Calibri"/>
                          <a:ea typeface="Calibri"/>
                          <a:cs typeface="Times New Roman"/>
                        </a:rPr>
                        <a:t>Med 12.00 in 14.00 prek Zooma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sl-SI"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5000"/>
                        </a:lnSpc>
                        <a:spcAft>
                          <a:spcPts val="0"/>
                        </a:spcAft>
                      </a:pPr>
                      <a:r>
                        <a:rPr lang="sl-SI" sz="1100">
                          <a:effectLst/>
                          <a:latin typeface="Calibri"/>
                          <a:ea typeface="Calibri"/>
                          <a:cs typeface="Times New Roman"/>
                        </a:rPr>
                        <a:t>Dijaški dom Bežigrad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11.00 in 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nSpc>
                          <a:spcPct val="115000"/>
                        </a:lnSpc>
                        <a:spcAft>
                          <a:spcPts val="0"/>
                        </a:spcAft>
                      </a:pPr>
                      <a:r>
                        <a:rPr lang="sl-SI" sz="1100">
                          <a:effectLst/>
                          <a:latin typeface="Calibri"/>
                          <a:ea typeface="Calibri"/>
                          <a:cs typeface="Times New Roman"/>
                        </a:rPr>
                        <a:t>Dijaški dom Ivana Cankarja Ljubljana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11.00, 13.00 in 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10.00 in 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15000"/>
                        </a:lnSpc>
                        <a:spcAft>
                          <a:spcPts val="0"/>
                        </a:spcAft>
                      </a:pPr>
                      <a:r>
                        <a:rPr lang="sl-SI" sz="1100">
                          <a:effectLst/>
                          <a:latin typeface="Calibri"/>
                          <a:ea typeface="Calibri"/>
                          <a:cs typeface="Times New Roman"/>
                        </a:rPr>
                        <a:t>Dijaški dom Gimnazija Šiška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100">
                          <a:effectLst/>
                          <a:latin typeface="Calibri"/>
                          <a:ea typeface="Calibri"/>
                          <a:cs typeface="Times New Roman"/>
                        </a:rPr>
                        <a:t>Informacije na spletni strani šole, pod rubriko Zadnje novice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sl-SI"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nSpc>
                          <a:spcPct val="115000"/>
                        </a:lnSpc>
                        <a:spcAft>
                          <a:spcPts val="0"/>
                        </a:spcAft>
                      </a:pPr>
                      <a:r>
                        <a:rPr lang="sl-SI" sz="1100">
                          <a:effectLst/>
                          <a:latin typeface="Calibri"/>
                          <a:ea typeface="Calibri"/>
                          <a:cs typeface="Times New Roman"/>
                        </a:rPr>
                        <a:t>Dijaški dom Tabor Ljubljana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12.00 in 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0b 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5000"/>
                        </a:lnSpc>
                        <a:spcAft>
                          <a:spcPts val="0"/>
                        </a:spcAft>
                      </a:pPr>
                      <a:r>
                        <a:rPr lang="sl-SI" sz="1100">
                          <a:effectLst/>
                          <a:latin typeface="Calibri"/>
                          <a:ea typeface="Calibri"/>
                          <a:cs typeface="Times New Roman"/>
                        </a:rPr>
                        <a:t>Zavod Sv. Stanislava, Jegličev dijaški 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9.00 in 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15000"/>
                        </a:lnSpc>
                        <a:spcAft>
                          <a:spcPts val="0"/>
                        </a:spcAft>
                      </a:pPr>
                      <a:r>
                        <a:rPr lang="sl-SI" sz="1100">
                          <a:effectLst/>
                          <a:latin typeface="Calibri"/>
                          <a:ea typeface="Calibri"/>
                          <a:cs typeface="Times New Roman"/>
                        </a:rPr>
                        <a:t>Zavod Sv. Frančiška Saleškega, Dijaški dom Janeza Boska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a:effectLst/>
                          <a:latin typeface="Calibri"/>
                          <a:ea typeface="Calibri"/>
                          <a:cs typeface="Times New Roman"/>
                        </a:rPr>
                        <a:t>Ob 9.00 in 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sl-SI" sz="1100" dirty="0" err="1">
                          <a:effectLst/>
                          <a:latin typeface="Calibri"/>
                          <a:ea typeface="Calibri"/>
                          <a:cs typeface="Times New Roman"/>
                        </a:rPr>
                        <a:t>0b</a:t>
                      </a:r>
                      <a:r>
                        <a:rPr lang="sl-SI" sz="1100" dirty="0">
                          <a:effectLst/>
                          <a:latin typeface="Calibri"/>
                          <a:ea typeface="Calibri"/>
                          <a:cs typeface="Times New Roman"/>
                        </a:rPr>
                        <a:t>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309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1043608" y="548680"/>
            <a:ext cx="6964363" cy="1027112"/>
          </a:xfrm>
        </p:spPr>
        <p:txBody>
          <a:bodyPr/>
          <a:lstStyle/>
          <a:p>
            <a:r>
              <a:rPr lang="sl-SI" altLang="sl-SI" sz="4200" b="1" dirty="0">
                <a:latin typeface="Calibri" pitchFamily="34" charset="0"/>
                <a:ea typeface="Batang" pitchFamily="18" charset="-127"/>
              </a:rPr>
              <a:t>Informativni dan – </a:t>
            </a:r>
            <a:r>
              <a:rPr lang="sl-SI" altLang="sl-SI" sz="3200" dirty="0">
                <a:latin typeface="Calibri" pitchFamily="34" charset="0"/>
                <a:ea typeface="Batang" pitchFamily="18" charset="-127"/>
              </a:rPr>
              <a:t>kaj me zanima?</a:t>
            </a:r>
          </a:p>
        </p:txBody>
      </p:sp>
      <p:sp>
        <p:nvSpPr>
          <p:cNvPr id="13315" name="Označba mesta vsebine 2"/>
          <p:cNvSpPr>
            <a:spLocks noGrp="1"/>
          </p:cNvSpPr>
          <p:nvPr>
            <p:ph idx="4294967295"/>
          </p:nvPr>
        </p:nvSpPr>
        <p:spPr>
          <a:xfrm>
            <a:off x="539553" y="1844675"/>
            <a:ext cx="7120136" cy="4105275"/>
          </a:xfrm>
          <a:prstGeom prst="rect">
            <a:avLst/>
          </a:prstGeom>
        </p:spPr>
        <p:txBody>
          <a:bodyPr/>
          <a:lstStyle/>
          <a:p>
            <a:r>
              <a:rPr lang="sl-SI" altLang="sl-SI" dirty="0">
                <a:latin typeface="Calibri" pitchFamily="34" charset="0"/>
              </a:rPr>
              <a:t>Program (katera poklicna znanja pridobim, možnosti zaposlitve, povezava s trgom dela)</a:t>
            </a:r>
          </a:p>
          <a:p>
            <a:r>
              <a:rPr lang="sl-SI" altLang="sl-SI" dirty="0">
                <a:latin typeface="Calibri" pitchFamily="34" charset="0"/>
              </a:rPr>
              <a:t>Predmetnik </a:t>
            </a:r>
            <a:r>
              <a:rPr lang="sl-SI" altLang="sl-SI" sz="2000" dirty="0">
                <a:latin typeface="Calibri" pitchFamily="34" charset="0"/>
              </a:rPr>
              <a:t>(</a:t>
            </a:r>
            <a:r>
              <a:rPr lang="sl-SI" altLang="sl-SI" sz="2000" dirty="0" err="1">
                <a:latin typeface="Calibri" pitchFamily="34" charset="0"/>
              </a:rPr>
              <a:t>splošnoizob</a:t>
            </a:r>
            <a:r>
              <a:rPr lang="sl-SI" altLang="sl-SI" sz="2000" dirty="0">
                <a:latin typeface="Calibri" pitchFamily="34" charset="0"/>
              </a:rPr>
              <a:t>. predmeti, strokovni predmeti, maturitetni predmeti, obvezne vsebine)</a:t>
            </a:r>
          </a:p>
          <a:p>
            <a:r>
              <a:rPr lang="sl-SI" altLang="sl-SI" dirty="0">
                <a:latin typeface="Calibri" pitchFamily="34" charset="0"/>
              </a:rPr>
              <a:t>Možnosti nadaljevanja izobraževanja, tečaji</a:t>
            </a:r>
          </a:p>
          <a:p>
            <a:r>
              <a:rPr lang="sl-SI" altLang="sl-SI" dirty="0">
                <a:latin typeface="Calibri" pitchFamily="34" charset="0"/>
              </a:rPr>
              <a:t>Interesne dejavnosti (projekti, ekskurzije, krožki, tečaji …)</a:t>
            </a:r>
          </a:p>
          <a:p>
            <a:r>
              <a:rPr lang="sl-SI" altLang="sl-SI" dirty="0">
                <a:latin typeface="Calibri" pitchFamily="34" charset="0"/>
              </a:rPr>
              <a:t>Urejenost šole, pomoč pri plačilu stroškov (šolski sklad), prehrana, govorilne ure (način komuniciranja), učna pomoč, prevozi</a:t>
            </a:r>
          </a:p>
          <a:p>
            <a:endParaRPr lang="sl-SI" altLang="sl-SI" dirty="0">
              <a:latin typeface="Calibri" pitchFamily="34" charset="0"/>
            </a:endParaRPr>
          </a:p>
        </p:txBody>
      </p:sp>
    </p:spTree>
    <p:extLst>
      <p:ext uri="{BB962C8B-B14F-4D97-AF65-F5344CB8AC3E}">
        <p14:creationId xmlns:p14="http://schemas.microsoft.com/office/powerpoint/2010/main" val="168688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5616" y="260648"/>
            <a:ext cx="7488832" cy="864096"/>
          </a:xfrm>
        </p:spPr>
        <p:txBody>
          <a:bodyPr/>
          <a:lstStyle/>
          <a:p>
            <a:r>
              <a:rPr lang="sl-SI" dirty="0"/>
              <a:t>Srednješolski programi</a:t>
            </a:r>
          </a:p>
        </p:txBody>
      </p:sp>
      <p:graphicFrame>
        <p:nvGraphicFramePr>
          <p:cNvPr id="5" name="Ograda vsebine 4"/>
          <p:cNvGraphicFramePr>
            <a:graphicFrameLocks noGrp="1"/>
          </p:cNvGraphicFramePr>
          <p:nvPr>
            <p:ph sz="quarter" idx="13"/>
            <p:extLst>
              <p:ext uri="{D42A27DB-BD31-4B8C-83A1-F6EECF244321}">
                <p14:modId xmlns:p14="http://schemas.microsoft.com/office/powerpoint/2010/main" val="1829425636"/>
              </p:ext>
            </p:extLst>
          </p:nvPr>
        </p:nvGraphicFramePr>
        <p:xfrm>
          <a:off x="395537" y="1340768"/>
          <a:ext cx="8352927" cy="5256584"/>
        </p:xfrm>
        <a:graphic>
          <a:graphicData uri="http://schemas.openxmlformats.org/drawingml/2006/table">
            <a:tbl>
              <a:tblPr firstRow="1" firstCol="1" bandRow="1">
                <a:tableStyleId>{5C22544A-7EE6-4342-B048-85BDC9FD1C3A}</a:tableStyleId>
              </a:tblPr>
              <a:tblGrid>
                <a:gridCol w="1061717">
                  <a:extLst>
                    <a:ext uri="{9D8B030D-6E8A-4147-A177-3AD203B41FA5}">
                      <a16:colId xmlns:a16="http://schemas.microsoft.com/office/drawing/2014/main" xmlns="" val="20000"/>
                    </a:ext>
                  </a:extLst>
                </a:gridCol>
                <a:gridCol w="699641">
                  <a:extLst>
                    <a:ext uri="{9D8B030D-6E8A-4147-A177-3AD203B41FA5}">
                      <a16:colId xmlns:a16="http://schemas.microsoft.com/office/drawing/2014/main" xmlns="" val="20001"/>
                    </a:ext>
                  </a:extLst>
                </a:gridCol>
                <a:gridCol w="1157893">
                  <a:extLst>
                    <a:ext uri="{9D8B030D-6E8A-4147-A177-3AD203B41FA5}">
                      <a16:colId xmlns:a16="http://schemas.microsoft.com/office/drawing/2014/main" xmlns="" val="20002"/>
                    </a:ext>
                  </a:extLst>
                </a:gridCol>
                <a:gridCol w="2762727">
                  <a:extLst>
                    <a:ext uri="{9D8B030D-6E8A-4147-A177-3AD203B41FA5}">
                      <a16:colId xmlns:a16="http://schemas.microsoft.com/office/drawing/2014/main" xmlns="" val="20003"/>
                    </a:ext>
                  </a:extLst>
                </a:gridCol>
                <a:gridCol w="1247155">
                  <a:extLst>
                    <a:ext uri="{9D8B030D-6E8A-4147-A177-3AD203B41FA5}">
                      <a16:colId xmlns:a16="http://schemas.microsoft.com/office/drawing/2014/main" xmlns="" val="20004"/>
                    </a:ext>
                  </a:extLst>
                </a:gridCol>
                <a:gridCol w="1423794">
                  <a:extLst>
                    <a:ext uri="{9D8B030D-6E8A-4147-A177-3AD203B41FA5}">
                      <a16:colId xmlns:a16="http://schemas.microsoft.com/office/drawing/2014/main" xmlns="" val="20005"/>
                    </a:ext>
                  </a:extLst>
                </a:gridCol>
              </a:tblGrid>
              <a:tr h="430451">
                <a:tc>
                  <a:txBody>
                    <a:bodyPr/>
                    <a:lstStyle/>
                    <a:p>
                      <a:pPr>
                        <a:lnSpc>
                          <a:spcPct val="115000"/>
                        </a:lnSpc>
                        <a:spcAft>
                          <a:spcPts val="0"/>
                        </a:spcAft>
                      </a:pPr>
                      <a:r>
                        <a:rPr lang="sl-SI" sz="800" dirty="0">
                          <a:effectLst/>
                        </a:rPr>
                        <a:t>PROGRAMI</a:t>
                      </a:r>
                      <a:endParaRPr lang="sl-SI" sz="800" dirty="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TRAJANJE</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POGOJ</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POSEBNI POGOJ</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ZAKLJUČEK</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MOŽNOST NADALJEVANJA</a:t>
                      </a:r>
                      <a:endParaRPr lang="sl-SI" sz="800">
                        <a:effectLst/>
                        <a:latin typeface="Calibri"/>
                        <a:ea typeface="Calibri"/>
                        <a:cs typeface="Times New Roman"/>
                      </a:endParaRPr>
                    </a:p>
                  </a:txBody>
                  <a:tcPr marL="52023" marR="52023" marT="0" marB="0"/>
                </a:tc>
                <a:extLst>
                  <a:ext uri="{0D108BD9-81ED-4DB2-BD59-A6C34878D82A}">
                    <a16:rowId xmlns:a16="http://schemas.microsoft.com/office/drawing/2014/main" xmlns="" val="10000"/>
                  </a:ext>
                </a:extLst>
              </a:tr>
              <a:tr h="860903">
                <a:tc>
                  <a:txBody>
                    <a:bodyPr/>
                    <a:lstStyle/>
                    <a:p>
                      <a:pPr>
                        <a:lnSpc>
                          <a:spcPct val="115000"/>
                        </a:lnSpc>
                        <a:spcAft>
                          <a:spcPts val="0"/>
                        </a:spcAft>
                      </a:pPr>
                      <a:r>
                        <a:rPr lang="sl-SI" sz="800">
                          <a:effectLst/>
                        </a:rPr>
                        <a:t>NIŽJEGA POKLICNEGA IZOBRAŽEVANJA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dirty="0">
                          <a:effectLst/>
                        </a:rPr>
                        <a:t>2 leti</a:t>
                      </a:r>
                      <a:endParaRPr lang="sl-SI" sz="800" dirty="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Izpolnjena OŠ obveznost + 7. razred</a:t>
                      </a:r>
                    </a:p>
                    <a:p>
                      <a:pPr>
                        <a:lnSpc>
                          <a:spcPct val="115000"/>
                        </a:lnSpc>
                        <a:spcAft>
                          <a:spcPts val="0"/>
                        </a:spcAft>
                      </a:pPr>
                      <a:r>
                        <a:rPr lang="sl-SI" sz="800">
                          <a:effectLst/>
                        </a:rPr>
                        <a:t>- OŠ NIS</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Zaključni izpit</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Srednje poklicno izob.</a:t>
                      </a:r>
                    </a:p>
                    <a:p>
                      <a:pPr>
                        <a:lnSpc>
                          <a:spcPct val="115000"/>
                        </a:lnSpc>
                        <a:spcAft>
                          <a:spcPts val="0"/>
                        </a:spcAft>
                      </a:pPr>
                      <a:r>
                        <a:rPr lang="sl-SI" sz="800">
                          <a:effectLst/>
                        </a:rPr>
                        <a:t>- Srednje strokovno oz. tehniško izob.</a:t>
                      </a:r>
                      <a:endParaRPr lang="sl-SI" sz="800">
                        <a:effectLst/>
                        <a:latin typeface="Calibri"/>
                        <a:ea typeface="Calibri"/>
                        <a:cs typeface="Times New Roman"/>
                      </a:endParaRPr>
                    </a:p>
                  </a:txBody>
                  <a:tcPr marL="52023" marR="52023" marT="0" marB="0"/>
                </a:tc>
                <a:extLst>
                  <a:ext uri="{0D108BD9-81ED-4DB2-BD59-A6C34878D82A}">
                    <a16:rowId xmlns:a16="http://schemas.microsoft.com/office/drawing/2014/main" xmlns="" val="10001"/>
                  </a:ext>
                </a:extLst>
              </a:tr>
              <a:tr h="1018541">
                <a:tc>
                  <a:txBody>
                    <a:bodyPr/>
                    <a:lstStyle/>
                    <a:p>
                      <a:pPr>
                        <a:lnSpc>
                          <a:spcPct val="115000"/>
                        </a:lnSpc>
                        <a:spcAft>
                          <a:spcPts val="0"/>
                        </a:spcAft>
                      </a:pPr>
                      <a:r>
                        <a:rPr lang="sl-SI" sz="800">
                          <a:effectLst/>
                        </a:rPr>
                        <a:t>SREDNJEGA POKLICNEGA IZOBRAŽEVANJA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3 leta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Uspešno zaključena OŠ</a:t>
                      </a:r>
                    </a:p>
                    <a:p>
                      <a:pPr>
                        <a:lnSpc>
                          <a:spcPct val="115000"/>
                        </a:lnSpc>
                        <a:spcAft>
                          <a:spcPts val="0"/>
                        </a:spcAft>
                      </a:pPr>
                      <a:r>
                        <a:rPr lang="sl-SI" sz="800">
                          <a:effectLst/>
                        </a:rPr>
                        <a:t>- Program nižjega poklicnega izob.</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Psihofizična sposobnost (rudarstvo)</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Zaključni izpit</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Srednje poklicno-tehniško izob.</a:t>
                      </a:r>
                    </a:p>
                    <a:p>
                      <a:pPr>
                        <a:lnSpc>
                          <a:spcPct val="115000"/>
                        </a:lnSpc>
                        <a:spcAft>
                          <a:spcPts val="0"/>
                        </a:spcAft>
                      </a:pPr>
                      <a:r>
                        <a:rPr lang="sl-SI" sz="800">
                          <a:effectLst/>
                        </a:rPr>
                        <a:t>- Maturitetni tečaj</a:t>
                      </a:r>
                      <a:endParaRPr lang="sl-SI" sz="800">
                        <a:effectLst/>
                        <a:latin typeface="Calibri"/>
                        <a:ea typeface="Calibri"/>
                        <a:cs typeface="Times New Roman"/>
                      </a:endParaRPr>
                    </a:p>
                  </a:txBody>
                  <a:tcPr marL="52023" marR="52023" marT="0" marB="0"/>
                </a:tc>
                <a:extLst>
                  <a:ext uri="{0D108BD9-81ED-4DB2-BD59-A6C34878D82A}">
                    <a16:rowId xmlns:a16="http://schemas.microsoft.com/office/drawing/2014/main" xmlns="" val="10002"/>
                  </a:ext>
                </a:extLst>
              </a:tr>
              <a:tr h="1224883">
                <a:tc>
                  <a:txBody>
                    <a:bodyPr/>
                    <a:lstStyle/>
                    <a:p>
                      <a:pPr>
                        <a:lnSpc>
                          <a:spcPct val="115000"/>
                        </a:lnSpc>
                        <a:spcAft>
                          <a:spcPts val="0"/>
                        </a:spcAft>
                      </a:pPr>
                      <a:r>
                        <a:rPr lang="sl-SI" sz="800">
                          <a:effectLst/>
                        </a:rPr>
                        <a:t>SREDNJEGA STROKOVNEGA OZ. TEHNIŠKEGA IZOBRAŽEVANJA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4 leta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Uspešno zaključena OŠ</a:t>
                      </a:r>
                    </a:p>
                    <a:p>
                      <a:pPr>
                        <a:lnSpc>
                          <a:spcPct val="115000"/>
                        </a:lnSpc>
                        <a:spcAft>
                          <a:spcPts val="0"/>
                        </a:spcAft>
                      </a:pPr>
                      <a:r>
                        <a:rPr lang="sl-SI" sz="800">
                          <a:effectLst/>
                        </a:rPr>
                        <a:t>- Program nižjega poklicnega izob.</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Psihofizična sposobnost (rudarstvo)</a:t>
                      </a:r>
                    </a:p>
                    <a:p>
                      <a:pPr>
                        <a:lnSpc>
                          <a:spcPct val="115000"/>
                        </a:lnSpc>
                        <a:spcAft>
                          <a:spcPts val="0"/>
                        </a:spcAft>
                      </a:pPr>
                      <a:r>
                        <a:rPr lang="sl-SI" sz="800">
                          <a:effectLst/>
                        </a:rPr>
                        <a:t>- Posebna nadarjenost oz. spretnost (zobotehnik, fotografski t., t. oblikovanja)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Poklicna matura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Višja strok. izob.</a:t>
                      </a:r>
                    </a:p>
                    <a:p>
                      <a:pPr>
                        <a:lnSpc>
                          <a:spcPct val="115000"/>
                        </a:lnSpc>
                        <a:spcAft>
                          <a:spcPts val="0"/>
                        </a:spcAft>
                      </a:pPr>
                      <a:r>
                        <a:rPr lang="sl-SI" sz="800">
                          <a:effectLst/>
                        </a:rPr>
                        <a:t>- Visoka strok. izob.</a:t>
                      </a:r>
                    </a:p>
                    <a:p>
                      <a:pPr>
                        <a:lnSpc>
                          <a:spcPct val="115000"/>
                        </a:lnSpc>
                        <a:spcAft>
                          <a:spcPts val="0"/>
                        </a:spcAft>
                      </a:pPr>
                      <a:r>
                        <a:rPr lang="sl-SI" sz="800">
                          <a:effectLst/>
                        </a:rPr>
                        <a:t>- Univeritetna izob. (pod pogoji)</a:t>
                      </a:r>
                      <a:endParaRPr lang="sl-SI" sz="800">
                        <a:effectLst/>
                        <a:latin typeface="Calibri"/>
                        <a:ea typeface="Calibri"/>
                        <a:cs typeface="Times New Roman"/>
                      </a:endParaRPr>
                    </a:p>
                  </a:txBody>
                  <a:tcPr marL="52023" marR="52023" marT="0" marB="0"/>
                </a:tc>
                <a:extLst>
                  <a:ext uri="{0D108BD9-81ED-4DB2-BD59-A6C34878D82A}">
                    <a16:rowId xmlns:a16="http://schemas.microsoft.com/office/drawing/2014/main" xmlns="" val="10003"/>
                  </a:ext>
                </a:extLst>
              </a:tr>
              <a:tr h="1721806">
                <a:tc>
                  <a:txBody>
                    <a:bodyPr/>
                    <a:lstStyle/>
                    <a:p>
                      <a:pPr>
                        <a:lnSpc>
                          <a:spcPct val="115000"/>
                        </a:lnSpc>
                        <a:spcAft>
                          <a:spcPts val="0"/>
                        </a:spcAft>
                      </a:pPr>
                      <a:r>
                        <a:rPr lang="sl-SI" sz="800">
                          <a:effectLst/>
                        </a:rPr>
                        <a:t>GIMNAZIJSKI PROGRAMI</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4 leta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Uspešno zaključena OŠ</a:t>
                      </a:r>
                    </a:p>
                    <a:p>
                      <a:pPr>
                        <a:lnSpc>
                          <a:spcPct val="115000"/>
                        </a:lnSpc>
                        <a:spcAft>
                          <a:spcPts val="0"/>
                        </a:spcAft>
                      </a:pPr>
                      <a:r>
                        <a:rPr lang="sl-SI" sz="800">
                          <a:effectLst/>
                        </a:rPr>
                        <a:t> </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 Psihofizična sposobnost (Umetniška gimn. -Glasbena in plesna smer; Gimnazija (š), Ekonomska gimn. (š))</a:t>
                      </a:r>
                    </a:p>
                    <a:p>
                      <a:pPr>
                        <a:lnSpc>
                          <a:spcPct val="115000"/>
                        </a:lnSpc>
                        <a:spcAft>
                          <a:spcPts val="0"/>
                        </a:spcAft>
                      </a:pPr>
                      <a:r>
                        <a:rPr lang="sl-SI" sz="800">
                          <a:effectLst/>
                        </a:rPr>
                        <a:t>- Posebna nadarjenost oz. spretnost (Umetniška gimn. – Likovna, glasbena in plesna smer)</a:t>
                      </a:r>
                    </a:p>
                    <a:p>
                      <a:pPr>
                        <a:lnSpc>
                          <a:spcPct val="115000"/>
                        </a:lnSpc>
                        <a:spcAft>
                          <a:spcPts val="0"/>
                        </a:spcAft>
                      </a:pPr>
                      <a:r>
                        <a:rPr lang="sl-SI" sz="800">
                          <a:effectLst/>
                        </a:rPr>
                        <a:t>- Športni dosežki (Gimnazija (š), Ekonomska gimn. (š))</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a:effectLst/>
                        </a:rPr>
                        <a:t>Splošna matura</a:t>
                      </a:r>
                      <a:endParaRPr lang="sl-SI" sz="800">
                        <a:effectLst/>
                        <a:latin typeface="Calibri"/>
                        <a:ea typeface="Calibri"/>
                        <a:cs typeface="Times New Roman"/>
                      </a:endParaRPr>
                    </a:p>
                  </a:txBody>
                  <a:tcPr marL="52023" marR="52023" marT="0" marB="0"/>
                </a:tc>
                <a:tc>
                  <a:txBody>
                    <a:bodyPr/>
                    <a:lstStyle/>
                    <a:p>
                      <a:pPr>
                        <a:lnSpc>
                          <a:spcPct val="115000"/>
                        </a:lnSpc>
                        <a:spcAft>
                          <a:spcPts val="0"/>
                        </a:spcAft>
                      </a:pPr>
                      <a:r>
                        <a:rPr lang="sl-SI" sz="800" dirty="0">
                          <a:effectLst/>
                        </a:rPr>
                        <a:t>- Univerzitetni študij</a:t>
                      </a:r>
                    </a:p>
                    <a:p>
                      <a:pPr>
                        <a:lnSpc>
                          <a:spcPct val="115000"/>
                        </a:lnSpc>
                        <a:spcAft>
                          <a:spcPts val="0"/>
                        </a:spcAft>
                      </a:pPr>
                      <a:r>
                        <a:rPr lang="sl-SI" sz="800" dirty="0">
                          <a:effectLst/>
                        </a:rPr>
                        <a:t>- Poklicni tečaj</a:t>
                      </a:r>
                      <a:endParaRPr lang="sl-SI" sz="800" dirty="0">
                        <a:effectLst/>
                        <a:latin typeface="Calibri"/>
                        <a:ea typeface="Calibri"/>
                        <a:cs typeface="Times New Roman"/>
                      </a:endParaRPr>
                    </a:p>
                  </a:txBody>
                  <a:tcPr marL="52023" marR="52023"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6216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332656"/>
            <a:ext cx="7920880" cy="1656184"/>
          </a:xfrm>
        </p:spPr>
        <p:txBody>
          <a:bodyPr>
            <a:normAutofit fontScale="90000"/>
          </a:bodyPr>
          <a:lstStyle/>
          <a:p>
            <a:r>
              <a:rPr lang="sl-SI" dirty="0"/>
              <a:t>PRIJAVA ZA OPRAVLJANJE PREIZKUSOV NADARJENOSTI OZIROMA SPRETNOSTI</a:t>
            </a:r>
          </a:p>
        </p:txBody>
      </p:sp>
      <p:sp>
        <p:nvSpPr>
          <p:cNvPr id="3" name="Ograda vsebine 2"/>
          <p:cNvSpPr>
            <a:spLocks noGrp="1"/>
          </p:cNvSpPr>
          <p:nvPr>
            <p:ph sz="quarter" idx="13"/>
          </p:nvPr>
        </p:nvSpPr>
        <p:spPr>
          <a:xfrm>
            <a:off x="1115616" y="2564904"/>
            <a:ext cx="6400800" cy="3816424"/>
          </a:xfrm>
        </p:spPr>
        <p:txBody>
          <a:bodyPr>
            <a:normAutofit fontScale="70000" lnSpcReduction="20000"/>
          </a:bodyPr>
          <a:lstStyle/>
          <a:p>
            <a:r>
              <a:rPr lang="sl-SI" b="1" u="sng" dirty="0"/>
              <a:t>Roki za prijave in opravljanje preizkusov nadarjenosti oz. spretnosti </a:t>
            </a:r>
            <a:r>
              <a:rPr lang="sl-SI" u="sng" dirty="0"/>
              <a:t>(za programe zobotehnik, fotografski tehnik, tehnik oblikovanja, umetniška gimnazija – likovna, glasbena in plesna smer)</a:t>
            </a:r>
          </a:p>
          <a:p>
            <a:r>
              <a:rPr lang="sl-SI" dirty="0"/>
              <a:t>* Za opravljanje preizkusa se je treba prijaviti najkasneje </a:t>
            </a:r>
            <a:r>
              <a:rPr lang="sl-SI" b="1" dirty="0"/>
              <a:t>do 4. marca 2021 </a:t>
            </a:r>
            <a:r>
              <a:rPr lang="sl-SI" dirty="0"/>
              <a:t>na šolo, na katero se želi učenec vpisati (obrazci so na spletni strani MIZŠ)</a:t>
            </a:r>
          </a:p>
          <a:p>
            <a:r>
              <a:rPr lang="sl-SI" dirty="0"/>
              <a:t>* Do navedenega roka je treba oddati prijavo tudi, če učenec izbere drugo šolo, pa obstaja možnost, da v prenosnem roku (do 22. aprila) prenese prijavo na šolo, kjer se to zahteva ali šolo navedejo kot izbiro v morebitnem 2. krogu izbirnega postopka</a:t>
            </a:r>
          </a:p>
          <a:p>
            <a:r>
              <a:rPr lang="sl-SI" dirty="0"/>
              <a:t>* Datumi in lokacije preizkusov so na strani 6 in 7(obstaja možnost izvedbe preizkusov na daljavo ali v več dnevih)</a:t>
            </a:r>
          </a:p>
          <a:p>
            <a:r>
              <a:rPr lang="sl-SI" dirty="0"/>
              <a:t>* Šole bodo kandidatom, ki so uspešno opravili preizkus, najkasneje do 26. marca 2021 o tem izdale potrdilo.</a:t>
            </a:r>
          </a:p>
          <a:p>
            <a:r>
              <a:rPr lang="sl-SI" b="1" dirty="0"/>
              <a:t>Potrdilo velja samo na šoli, ki je potrdilo izdala in kjer je kandidat opravljal preizkus</a:t>
            </a:r>
            <a:r>
              <a:rPr lang="sl-SI" dirty="0"/>
              <a:t>.</a:t>
            </a:r>
          </a:p>
          <a:p>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827584" y="1556792"/>
            <a:ext cx="7416824" cy="5472608"/>
          </a:xfrm>
        </p:spPr>
        <p:txBody>
          <a:bodyPr>
            <a:normAutofit/>
          </a:bodyPr>
          <a:lstStyle/>
          <a:p>
            <a:pPr>
              <a:defRPr/>
            </a:pPr>
            <a:r>
              <a:rPr lang="sl-SI" sz="2000" u="sng" dirty="0">
                <a:latin typeface="Perpetua" panose="02020502060401020303" pitchFamily="18" charset="0"/>
              </a:rPr>
              <a:t>Informacije o vsebini prilog, </a:t>
            </a:r>
            <a:r>
              <a:rPr lang="sl-SI" sz="2000" u="sng" dirty="0" err="1">
                <a:latin typeface="Perpetua" panose="02020502060401020303" pitchFamily="18" charset="0"/>
              </a:rPr>
              <a:t>inform</a:t>
            </a:r>
            <a:r>
              <a:rPr lang="sl-SI" sz="2000" u="sng" dirty="0">
                <a:latin typeface="Perpetua" panose="02020502060401020303" pitchFamily="18" charset="0"/>
              </a:rPr>
              <a:t>. dnevu in mednarodni maturi</a:t>
            </a:r>
            <a:endParaRPr lang="sl-SI" sz="2000" dirty="0">
              <a:latin typeface="Perpetua" panose="02020502060401020303" pitchFamily="18" charset="0"/>
            </a:endParaRPr>
          </a:p>
          <a:p>
            <a:pPr>
              <a:defRPr/>
            </a:pPr>
            <a:r>
              <a:rPr lang="sl-SI" sz="2000" b="1" dirty="0">
                <a:solidFill>
                  <a:srgbClr val="FF0000"/>
                </a:solidFill>
                <a:latin typeface="Perpetua" panose="02020502060401020303" pitchFamily="18" charset="0"/>
              </a:rPr>
              <a:t>Priloga I:</a:t>
            </a:r>
            <a:r>
              <a:rPr lang="sl-SI" sz="2000" b="1" u="sng" dirty="0">
                <a:solidFill>
                  <a:srgbClr val="FF0000"/>
                </a:solidFill>
                <a:latin typeface="Perpetua" panose="02020502060401020303" pitchFamily="18" charset="0"/>
              </a:rPr>
              <a:t> Razpis za vpis v programe nižjega in srednjega poklicnega izobraževanja, srednjega strokovnega oziroma tehniškega izobraževanja in gimnazij</a:t>
            </a:r>
            <a:endParaRPr lang="sl-SI" sz="2000" b="1" dirty="0">
              <a:solidFill>
                <a:srgbClr val="FF0000"/>
              </a:solidFill>
              <a:latin typeface="Perpetua" panose="02020502060401020303" pitchFamily="18" charset="0"/>
            </a:endParaRPr>
          </a:p>
          <a:p>
            <a:pPr>
              <a:defRPr/>
            </a:pPr>
            <a:r>
              <a:rPr lang="sl-SI" sz="2000" dirty="0">
                <a:latin typeface="Perpetua" panose="02020502060401020303" pitchFamily="18" charset="0"/>
              </a:rPr>
              <a:t>Priloga </a:t>
            </a:r>
            <a:r>
              <a:rPr lang="sl-SI" sz="2000" dirty="0" err="1">
                <a:latin typeface="Perpetua" panose="02020502060401020303" pitchFamily="18" charset="0"/>
              </a:rPr>
              <a:t>II</a:t>
            </a:r>
            <a:r>
              <a:rPr lang="sl-SI" sz="2000" dirty="0">
                <a:latin typeface="Perpetua" panose="02020502060401020303" pitchFamily="18" charset="0"/>
              </a:rPr>
              <a:t>: </a:t>
            </a:r>
            <a:r>
              <a:rPr lang="sl-SI" sz="2000" u="sng" dirty="0">
                <a:latin typeface="Perpetua" panose="02020502060401020303" pitchFamily="18" charset="0"/>
              </a:rPr>
              <a:t>Razpis za vpis v programe poklicno-tehniškega izobraževanja</a:t>
            </a:r>
            <a:endParaRPr lang="sl-SI" sz="2000" dirty="0">
              <a:latin typeface="Perpetua" panose="02020502060401020303" pitchFamily="18" charset="0"/>
            </a:endParaRPr>
          </a:p>
          <a:p>
            <a:pPr>
              <a:defRPr/>
            </a:pPr>
            <a:r>
              <a:rPr lang="sl-SI" sz="2000" dirty="0">
                <a:latin typeface="Perpetua" panose="02020502060401020303" pitchFamily="18" charset="0"/>
              </a:rPr>
              <a:t>Priloga </a:t>
            </a:r>
            <a:r>
              <a:rPr lang="sl-SI" sz="2000" dirty="0" err="1">
                <a:latin typeface="Perpetua" panose="02020502060401020303" pitchFamily="18" charset="0"/>
              </a:rPr>
              <a:t>III</a:t>
            </a:r>
            <a:r>
              <a:rPr lang="sl-SI" sz="2000" dirty="0">
                <a:latin typeface="Perpetua" panose="02020502060401020303" pitchFamily="18" charset="0"/>
              </a:rPr>
              <a:t>: </a:t>
            </a:r>
            <a:r>
              <a:rPr lang="sl-SI" sz="2000" u="sng" dirty="0">
                <a:latin typeface="Perpetua" panose="02020502060401020303" pitchFamily="18" charset="0"/>
              </a:rPr>
              <a:t>Razpis za vpis v poklicne tečaje</a:t>
            </a:r>
            <a:endParaRPr lang="sl-SI" sz="2000" dirty="0">
              <a:latin typeface="Perpetua" panose="02020502060401020303" pitchFamily="18" charset="0"/>
            </a:endParaRPr>
          </a:p>
          <a:p>
            <a:pPr>
              <a:defRPr/>
            </a:pPr>
            <a:r>
              <a:rPr lang="sl-SI" sz="2000" dirty="0">
                <a:latin typeface="Perpetua" panose="02020502060401020303" pitchFamily="18" charset="0"/>
              </a:rPr>
              <a:t>Priloga IV</a:t>
            </a:r>
            <a:r>
              <a:rPr lang="sl-SI" sz="2000" u="sng" dirty="0">
                <a:latin typeface="Perpetua" panose="02020502060401020303" pitchFamily="18" charset="0"/>
              </a:rPr>
              <a:t>: Razpis za vpis v Maturitetni tečaj</a:t>
            </a:r>
            <a:endParaRPr lang="sl-SI" sz="2000" dirty="0">
              <a:latin typeface="Perpetua" panose="02020502060401020303" pitchFamily="18" charset="0"/>
            </a:endParaRPr>
          </a:p>
          <a:p>
            <a:pPr>
              <a:defRPr/>
            </a:pPr>
            <a:r>
              <a:rPr lang="sl-SI" sz="2000" dirty="0">
                <a:latin typeface="Perpetua" panose="02020502060401020303" pitchFamily="18" charset="0"/>
              </a:rPr>
              <a:t>Priloga V:</a:t>
            </a:r>
            <a:r>
              <a:rPr lang="sl-SI" sz="2000" u="sng" dirty="0">
                <a:latin typeface="Perpetua" panose="02020502060401020303" pitchFamily="18" charset="0"/>
              </a:rPr>
              <a:t> Razpis izbirnih predmetov splošne mature</a:t>
            </a:r>
            <a:endParaRPr lang="sl-SI" sz="2000" dirty="0">
              <a:latin typeface="Perpetua" panose="02020502060401020303" pitchFamily="18" charset="0"/>
            </a:endParaRPr>
          </a:p>
          <a:p>
            <a:pPr>
              <a:defRPr/>
            </a:pPr>
            <a:r>
              <a:rPr lang="sl-SI" sz="2000" b="1" dirty="0">
                <a:solidFill>
                  <a:srgbClr val="FF0000"/>
                </a:solidFill>
                <a:latin typeface="Perpetua" panose="02020502060401020303" pitchFamily="18" charset="0"/>
              </a:rPr>
              <a:t>Priloga VI: </a:t>
            </a:r>
            <a:r>
              <a:rPr lang="sl-SI" sz="2000" b="1" u="sng" dirty="0">
                <a:solidFill>
                  <a:srgbClr val="FF0000"/>
                </a:solidFill>
                <a:latin typeface="Perpetua" panose="02020502060401020303" pitchFamily="18" charset="0"/>
              </a:rPr>
              <a:t>Razpis za sprejem učencev in dijakov v dijaške domove</a:t>
            </a:r>
            <a:r>
              <a:rPr lang="sl-SI" sz="2000" u="sng" dirty="0">
                <a:solidFill>
                  <a:srgbClr val="FF0000"/>
                </a:solidFill>
                <a:latin typeface="Perpetua" panose="02020502060401020303" pitchFamily="18" charset="0"/>
              </a:rPr>
              <a:t>　</a:t>
            </a:r>
            <a:endParaRPr lang="sl-SI" sz="2000" dirty="0">
              <a:solidFill>
                <a:srgbClr val="FF0000"/>
              </a:solidFill>
              <a:latin typeface="Perpetua" panose="02020502060401020303" pitchFamily="18" charset="0"/>
            </a:endParaRPr>
          </a:p>
          <a:p>
            <a:pPr marL="45720" indent="0">
              <a:buNone/>
            </a:pPr>
            <a:endParaRPr lang="sl-SI" dirty="0"/>
          </a:p>
        </p:txBody>
      </p:sp>
    </p:spTree>
    <p:extLst>
      <p:ext uri="{BB962C8B-B14F-4D97-AF65-F5344CB8AC3E}">
        <p14:creationId xmlns:p14="http://schemas.microsoft.com/office/powerpoint/2010/main" val="329337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7128792" cy="1143000"/>
          </a:xfrm>
        </p:spPr>
        <p:txBody>
          <a:bodyPr>
            <a:normAutofit/>
          </a:bodyPr>
          <a:lstStyle/>
          <a:p>
            <a:r>
              <a:rPr lang="sl-SI" dirty="0"/>
              <a:t>ŠPORTNI DOSEŽKI</a:t>
            </a:r>
          </a:p>
        </p:txBody>
      </p:sp>
      <p:sp>
        <p:nvSpPr>
          <p:cNvPr id="3" name="Ograda vsebine 2"/>
          <p:cNvSpPr>
            <a:spLocks noGrp="1"/>
          </p:cNvSpPr>
          <p:nvPr>
            <p:ph sz="quarter" idx="13"/>
          </p:nvPr>
        </p:nvSpPr>
        <p:spPr>
          <a:xfrm>
            <a:off x="1187624" y="1844824"/>
            <a:ext cx="6400800" cy="4536504"/>
          </a:xfrm>
        </p:spPr>
        <p:txBody>
          <a:bodyPr>
            <a:normAutofit fontScale="70000" lnSpcReduction="20000"/>
          </a:bodyPr>
          <a:lstStyle/>
          <a:p>
            <a:r>
              <a:rPr lang="sl-SI" b="1" u="sng" dirty="0"/>
              <a:t>Roki za oddajo dokazil o športnih dosežkih kot posebnem vpisnem pogoju za športni oddelek Gimnazije in Ekonomske gimnazije (športni oddelek)</a:t>
            </a:r>
          </a:p>
          <a:p>
            <a:r>
              <a:rPr lang="sl-SI" dirty="0"/>
              <a:t>* Najkasneje </a:t>
            </a:r>
            <a:r>
              <a:rPr lang="sl-SI" b="1" u="sng" dirty="0"/>
              <a:t>do 4. marca 2021</a:t>
            </a:r>
            <a:r>
              <a:rPr lang="sl-SI" dirty="0"/>
              <a:t> je za program Gimnazija – športni oddelek potrebno poslati naslednja dokazila:</a:t>
            </a:r>
          </a:p>
          <a:p>
            <a:r>
              <a:rPr lang="sl-SI" dirty="0"/>
              <a:t>- </a:t>
            </a:r>
            <a:r>
              <a:rPr lang="sl-SI" b="1" dirty="0"/>
              <a:t>zdravniško potrdilo osebnega zdravnika </a:t>
            </a:r>
            <a:r>
              <a:rPr lang="sl-SI" dirty="0"/>
              <a:t>(zdravnika specialista </a:t>
            </a:r>
            <a:r>
              <a:rPr lang="sl-SI" dirty="0" err="1"/>
              <a:t>MDŠ</a:t>
            </a:r>
            <a:r>
              <a:rPr lang="sl-SI" dirty="0"/>
              <a:t>), iz katerega je razvidno splošno zdravstveno stanje kandidata</a:t>
            </a:r>
          </a:p>
          <a:p>
            <a:r>
              <a:rPr lang="sl-SI" dirty="0"/>
              <a:t>- </a:t>
            </a:r>
            <a:r>
              <a:rPr lang="sl-SI" b="1" dirty="0"/>
              <a:t>potrdilo nacionalne panožne športne zveze</a:t>
            </a:r>
            <a:r>
              <a:rPr lang="sl-SI" dirty="0"/>
              <a:t>, ki vsebuje:</a:t>
            </a:r>
          </a:p>
          <a:p>
            <a:r>
              <a:rPr lang="sl-SI" b="1" dirty="0"/>
              <a:t>a) izjavo trenerja </a:t>
            </a:r>
            <a:r>
              <a:rPr lang="sl-SI" dirty="0"/>
              <a:t>o sodelovanju s športnim koordinatorjem in</a:t>
            </a:r>
          </a:p>
          <a:p>
            <a:r>
              <a:rPr lang="sl-SI" b="1"/>
              <a:t>b) </a:t>
            </a:r>
            <a:r>
              <a:rPr lang="sl-SI" b="1" dirty="0"/>
              <a:t>podatke o doseženih športnih rezultatih </a:t>
            </a:r>
            <a:r>
              <a:rPr lang="sl-SI" dirty="0"/>
              <a:t>kandidata v zadnjih dveh letih.</a:t>
            </a:r>
          </a:p>
          <a:p>
            <a:endParaRPr lang="sl-SI" b="1" dirty="0"/>
          </a:p>
          <a:p>
            <a:r>
              <a:rPr lang="sl-SI" b="1" dirty="0"/>
              <a:t>* Do 4. marca 2021 morajo v športni oddelek gimnazije oddati ta potrdila tudi vsi tisti učenci, ki sicer prijavo oddajo na drugo šolo, obstaja pa možnost, da bodo prenesli prijavo v športni oddelek</a:t>
            </a:r>
            <a:endParaRPr lang="en-US" b="1" dirty="0"/>
          </a:p>
          <a:p>
            <a:endParaRPr lang="sl-SI" dirty="0"/>
          </a:p>
          <a:p>
            <a:r>
              <a:rPr lang="sl-SI" b="1" dirty="0"/>
              <a:t>* Šole bodo kandidatom najkasneje do 26. marca 2021 izdale potrdilo o izpolnjevanju posebnih pogojev.</a:t>
            </a:r>
            <a:endParaRPr lang="en-US" b="1" dirty="0"/>
          </a:p>
          <a:p>
            <a:endParaRPr lang="sl-SI"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PRIJAVA ZA VPIS</a:t>
            </a:r>
          </a:p>
        </p:txBody>
      </p:sp>
      <p:sp>
        <p:nvSpPr>
          <p:cNvPr id="3" name="Ograda vsebine 2"/>
          <p:cNvSpPr>
            <a:spLocks noGrp="1"/>
          </p:cNvSpPr>
          <p:nvPr>
            <p:ph sz="quarter" idx="13"/>
          </p:nvPr>
        </p:nvSpPr>
        <p:spPr/>
        <p:txBody>
          <a:bodyPr>
            <a:normAutofit fontScale="92500" lnSpcReduction="20000"/>
          </a:bodyPr>
          <a:lstStyle/>
          <a:p>
            <a:r>
              <a:rPr lang="sl-SI" dirty="0"/>
              <a:t>Učenci izpolnijo </a:t>
            </a:r>
            <a:r>
              <a:rPr lang="sl-SI" b="1" dirty="0"/>
              <a:t>samo eno prijavo</a:t>
            </a:r>
            <a:r>
              <a:rPr lang="sl-SI" dirty="0"/>
              <a:t> za vpis v 1. letnik – oddajo jo na osnovni šoli (razen tistih, ki se želijo poleg izbrane šole vzporedno vpisati v program Umetniška gimnazija, Glasbena in Plesna smer)</a:t>
            </a:r>
          </a:p>
          <a:p>
            <a:r>
              <a:rPr lang="sl-SI" b="1" dirty="0"/>
              <a:t>Prijavnico je potrebno oddati najkasneje do 2. aprila 2021.</a:t>
            </a:r>
          </a:p>
          <a:p>
            <a:r>
              <a:rPr lang="sl-SI" dirty="0"/>
              <a:t>Ob prijavi je treba predložiti naslednja dokazila:</a:t>
            </a:r>
          </a:p>
          <a:p>
            <a:r>
              <a:rPr lang="sl-SI" dirty="0"/>
              <a:t>* zdravniško potrdilo</a:t>
            </a:r>
          </a:p>
          <a:p>
            <a:r>
              <a:rPr lang="sl-SI" dirty="0"/>
              <a:t>* potrdilo o izpolnjevanju športnih pogojev (če potrdila ni izdala šola na katero se prijavlja, sicer mu potrdila ni potrebno posebej predložiti)</a:t>
            </a:r>
          </a:p>
          <a:p>
            <a:endParaRPr lang="sl-SI"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PRIJAVA ZA VPIS</a:t>
            </a:r>
          </a:p>
        </p:txBody>
      </p:sp>
      <p:sp>
        <p:nvSpPr>
          <p:cNvPr id="3" name="Ograda vsebine 2"/>
          <p:cNvSpPr>
            <a:spLocks noGrp="1"/>
          </p:cNvSpPr>
          <p:nvPr>
            <p:ph sz="quarter" idx="13"/>
          </p:nvPr>
        </p:nvSpPr>
        <p:spPr/>
        <p:txBody>
          <a:bodyPr>
            <a:normAutofit fontScale="85000" lnSpcReduction="20000"/>
          </a:bodyPr>
          <a:lstStyle/>
          <a:p>
            <a:r>
              <a:rPr lang="sl-SI" dirty="0"/>
              <a:t>Srednje šole jih sprejemajo </a:t>
            </a:r>
            <a:r>
              <a:rPr lang="sl-SI" u="sng" dirty="0"/>
              <a:t>do 2. aprila.</a:t>
            </a:r>
          </a:p>
          <a:p>
            <a:r>
              <a:rPr lang="sl-SI" u="sng" dirty="0"/>
              <a:t>8. aprila</a:t>
            </a:r>
            <a:r>
              <a:rPr lang="sl-SI" dirty="0"/>
              <a:t> do 16. ure bo na spletnih straneh </a:t>
            </a:r>
            <a:r>
              <a:rPr lang="sl-SI" dirty="0" err="1"/>
              <a:t>MIZŠ</a:t>
            </a:r>
            <a:r>
              <a:rPr lang="sl-SI" dirty="0"/>
              <a:t> objavilo število prijav za vpis. Če ne bo dovolj prijavljenih kandidatov, bo srednja šola obvestila kandidate, da izobraževanja ne bo organizirala.</a:t>
            </a:r>
          </a:p>
          <a:p>
            <a:r>
              <a:rPr lang="sl-SI" u="sng" dirty="0"/>
              <a:t>Do 22. aprila</a:t>
            </a:r>
            <a:r>
              <a:rPr lang="sl-SI" dirty="0"/>
              <a:t> lahko učenci, ki želijo svojo odločitev spremeniti, prenesejo prijavo na drugo šolo. Vse šole bodo – ne glede na število že prejetih prijav – slednje sprejemale do 22. aprila 2021.</a:t>
            </a:r>
          </a:p>
          <a:p>
            <a:r>
              <a:rPr lang="sl-SI" b="1" dirty="0"/>
              <a:t>Po tem roku prijav ne bo več mogoče prenašati brez upravičenih razlogov, dokler postopek za izbiro kandidatov na šolah, kjer bo vpis omejen, ne bo končan – </a:t>
            </a:r>
            <a:r>
              <a:rPr lang="sl-SI" b="1" u="sng" dirty="0"/>
              <a:t>do 30. junija 2021 do 14. ure</a:t>
            </a:r>
            <a:r>
              <a:rPr lang="sl-SI" b="1" dirty="0"/>
              <a:t>.</a:t>
            </a:r>
          </a:p>
          <a:p>
            <a:endParaRPr lang="sl-SI"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VPIS</a:t>
            </a:r>
          </a:p>
        </p:txBody>
      </p:sp>
      <p:sp>
        <p:nvSpPr>
          <p:cNvPr id="3" name="Ograda vsebine 2"/>
          <p:cNvSpPr>
            <a:spLocks noGrp="1"/>
          </p:cNvSpPr>
          <p:nvPr>
            <p:ph sz="quarter" idx="13"/>
          </p:nvPr>
        </p:nvSpPr>
        <p:spPr/>
        <p:txBody>
          <a:bodyPr>
            <a:normAutofit fontScale="92500" lnSpcReduction="10000"/>
          </a:bodyPr>
          <a:lstStyle/>
          <a:p>
            <a:r>
              <a:rPr lang="sl-SI" dirty="0"/>
              <a:t>Vsi prijavljeni učenci bodo med 16. in vključno 21. junijem 2021 do 14. ure izbranim šolam predložili dokazila o izpolnjevanju vpisnih pogojev (o točnih datumih in urah jih bodo obvestile šole).</a:t>
            </a:r>
          </a:p>
          <a:p>
            <a:r>
              <a:rPr lang="sl-SI" dirty="0"/>
              <a:t>Učenci, prijavljeni na šole brez omejitve vpisa, bodo po predložitvi izvirnikov spričeval na vpogled ali kopijah izvirnikov tudi vpisani.</a:t>
            </a:r>
          </a:p>
          <a:p>
            <a:r>
              <a:rPr lang="sl-SI" dirty="0"/>
              <a:t>Učenci, prijavljeni na šolo z omejitvijo vpisa, bodo po predložitvi spričeval in dokazil o doseženem številu točk pri NPZ na vpogled ali kopijah izvirnikov vseh dokazil </a:t>
            </a:r>
            <a:r>
              <a:rPr lang="sl-SI" u="sng" dirty="0"/>
              <a:t>sodelovali v izbirnem postopku</a:t>
            </a:r>
            <a:r>
              <a:rPr lang="sl-SI" dirty="0"/>
              <a:t>.</a:t>
            </a:r>
          </a:p>
          <a:p>
            <a:endParaRPr lang="sl-S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OMEJITEV VPISA</a:t>
            </a:r>
          </a:p>
        </p:txBody>
      </p:sp>
      <p:sp>
        <p:nvSpPr>
          <p:cNvPr id="3" name="Ograda vsebine 2"/>
          <p:cNvSpPr>
            <a:spLocks noGrp="1"/>
          </p:cNvSpPr>
          <p:nvPr>
            <p:ph sz="quarter" idx="13"/>
          </p:nvPr>
        </p:nvSpPr>
        <p:spPr/>
        <p:txBody>
          <a:bodyPr>
            <a:normAutofit lnSpcReduction="10000"/>
          </a:bodyPr>
          <a:lstStyle/>
          <a:p>
            <a:r>
              <a:rPr lang="sl-SI" dirty="0"/>
              <a:t>Če bo na šoli število prijavljenih učencev za posamezni program tudi po 22. aprilu večje od predvidenega števila vpisnih mest, bo šola s soglasjem ministra sprejela </a:t>
            </a:r>
            <a:r>
              <a:rPr lang="sl-SI" b="1" dirty="0"/>
              <a:t>sklep o omejitvi vpisa</a:t>
            </a:r>
          </a:p>
          <a:p>
            <a:r>
              <a:rPr lang="sl-SI" dirty="0"/>
              <a:t>O tem bodo učenci obveščeni najpozneje do 27. maja 2021. Ministrstvo bo na svojih spletnih straneh </a:t>
            </a:r>
            <a:r>
              <a:rPr lang="sl-SI" b="1" dirty="0"/>
              <a:t>21. maja 2021 </a:t>
            </a:r>
            <a:r>
              <a:rPr lang="sl-SI" dirty="0"/>
              <a:t>objavilo, katere šole in v katerih programih bodo omejile vpis za šolsko leto 2021/2022.</a:t>
            </a:r>
            <a:endParaRPr lang="en-US" dirty="0"/>
          </a:p>
          <a:p>
            <a:endParaRPr lang="sl-S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MERILA ZA IZBIRO</a:t>
            </a:r>
          </a:p>
        </p:txBody>
      </p:sp>
      <p:sp>
        <p:nvSpPr>
          <p:cNvPr id="3" name="Ograda vsebine 2"/>
          <p:cNvSpPr>
            <a:spLocks noGrp="1"/>
          </p:cNvSpPr>
          <p:nvPr>
            <p:ph sz="quarter" idx="13"/>
          </p:nvPr>
        </p:nvSpPr>
        <p:spPr/>
        <p:txBody>
          <a:bodyPr>
            <a:normAutofit fontScale="92500" lnSpcReduction="10000"/>
          </a:bodyPr>
          <a:lstStyle/>
          <a:p>
            <a:r>
              <a:rPr lang="sl-SI" b="1" dirty="0"/>
              <a:t>Točke, pridobljene z učnimi uspehi v 7., 8. in 9. razredu:</a:t>
            </a:r>
          </a:p>
          <a:p>
            <a:pPr marL="45720" indent="0">
              <a:buNone/>
            </a:pPr>
            <a:r>
              <a:rPr lang="sl-SI" dirty="0"/>
              <a:t>- Zaključne ocene obveznih predmetov 7., 8. in 9. razreda</a:t>
            </a:r>
          </a:p>
          <a:p>
            <a:pPr marL="45720" indent="0">
              <a:buNone/>
            </a:pPr>
            <a:r>
              <a:rPr lang="sl-SI" dirty="0"/>
              <a:t>- Z učnim uspehom lahko kandidat dobi </a:t>
            </a:r>
            <a:r>
              <a:rPr lang="sl-SI" b="1" dirty="0"/>
              <a:t>največ 175 točk</a:t>
            </a:r>
            <a:r>
              <a:rPr lang="sl-SI" dirty="0"/>
              <a:t>.</a:t>
            </a:r>
            <a:endParaRPr lang="en-US" dirty="0"/>
          </a:p>
          <a:p>
            <a:r>
              <a:rPr lang="sl-SI" dirty="0"/>
              <a:t>Za</a:t>
            </a:r>
            <a:r>
              <a:rPr lang="sl-SI" b="1" dirty="0"/>
              <a:t> </a:t>
            </a:r>
            <a:r>
              <a:rPr lang="sl-SI" b="1" u="sng" dirty="0"/>
              <a:t>športni oddelek gimnazije </a:t>
            </a:r>
            <a:r>
              <a:rPr lang="sl-SI" dirty="0"/>
              <a:t>se uporabijo točke, pridobljene z učnim uspehom, in športne dosežke:</a:t>
            </a:r>
          </a:p>
          <a:p>
            <a:pPr marL="45720" indent="0">
              <a:buNone/>
            </a:pPr>
            <a:r>
              <a:rPr lang="sl-SI" dirty="0"/>
              <a:t>- Za pridobljen status športnika A se prišteje 10 točk</a:t>
            </a:r>
          </a:p>
          <a:p>
            <a:pPr marL="45720" indent="0">
              <a:buNone/>
            </a:pPr>
            <a:r>
              <a:rPr lang="sl-SI" dirty="0"/>
              <a:t>- Za pridobljen status športnika B se prišteje 5 točk.</a:t>
            </a:r>
          </a:p>
          <a:p>
            <a:endParaRPr lang="sl-S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MERILA ZA IZBIRO</a:t>
            </a:r>
          </a:p>
        </p:txBody>
      </p:sp>
      <p:sp>
        <p:nvSpPr>
          <p:cNvPr id="3" name="Ograda vsebine 2"/>
          <p:cNvSpPr>
            <a:spLocks noGrp="1"/>
          </p:cNvSpPr>
          <p:nvPr>
            <p:ph sz="quarter" idx="13"/>
          </p:nvPr>
        </p:nvSpPr>
        <p:spPr/>
        <p:txBody>
          <a:bodyPr/>
          <a:lstStyle/>
          <a:p>
            <a:r>
              <a:rPr lang="sl-SI" dirty="0"/>
              <a:t>Če se v 1. oz. v 2. krogu izbirnega postopka na posamezni šoli na spodnji meji razvrsti več kandidatov z istim številom točk, se izbira med njimi opravi na podlagi točk, doseženih na </a:t>
            </a:r>
            <a:r>
              <a:rPr lang="sl-SI" b="1" dirty="0"/>
              <a:t>nacionalnih preizkusih znanja iz slovenščine in matematike </a:t>
            </a:r>
            <a:r>
              <a:rPr lang="sl-SI" dirty="0"/>
              <a:t>(ob predhodnem soglasju kandidata in staršev). </a:t>
            </a:r>
          </a:p>
          <a:p>
            <a:endParaRPr lang="sl-SI"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7704" y="5085184"/>
            <a:ext cx="6512511" cy="1143000"/>
          </a:xfrm>
        </p:spPr>
        <p:txBody>
          <a:bodyPr/>
          <a:lstStyle/>
          <a:p>
            <a:r>
              <a:rPr lang="sl-SI" dirty="0"/>
              <a:t>VPIS</a:t>
            </a:r>
          </a:p>
        </p:txBody>
      </p:sp>
      <p:sp>
        <p:nvSpPr>
          <p:cNvPr id="3" name="Ograda vsebine 2"/>
          <p:cNvSpPr>
            <a:spLocks noGrp="1"/>
          </p:cNvSpPr>
          <p:nvPr>
            <p:ph sz="quarter" idx="13"/>
          </p:nvPr>
        </p:nvSpPr>
        <p:spPr>
          <a:xfrm>
            <a:off x="1143000" y="620688"/>
            <a:ext cx="6400800" cy="4536504"/>
          </a:xfrm>
        </p:spPr>
        <p:txBody>
          <a:bodyPr>
            <a:normAutofit fontScale="92500"/>
          </a:bodyPr>
          <a:lstStyle/>
          <a:p>
            <a:r>
              <a:rPr lang="sl-SI" dirty="0"/>
              <a:t>V izbirnem postopku sodelujejo le tisti, ki izpolnjujejo </a:t>
            </a:r>
            <a:r>
              <a:rPr lang="sl-SI" u="sng" dirty="0"/>
              <a:t>vse</a:t>
            </a:r>
            <a:r>
              <a:rPr lang="sl-SI" dirty="0"/>
              <a:t> vpisne pogoje. V 2. krogu izbirnega postopka sodelujejo le tisti, ki se po 1. krogu niso uvrstili na izbrano šolo</a:t>
            </a:r>
            <a:r>
              <a:rPr lang="sl-SI" sz="1700" dirty="0"/>
              <a:t>, med njimi tudi tisti, ki morda do 1. kroga izbirnega postopka še niso izpolnjevali vpisnih pogojev</a:t>
            </a:r>
            <a:r>
              <a:rPr lang="sl-SI" dirty="0"/>
              <a:t>.</a:t>
            </a:r>
          </a:p>
          <a:p>
            <a:r>
              <a:rPr lang="sl-SI" dirty="0"/>
              <a:t>Na šolah, ki bodo omejile vpis, bodo učenci izbrani tako:</a:t>
            </a:r>
          </a:p>
          <a:p>
            <a:r>
              <a:rPr lang="sl-SI" dirty="0"/>
              <a:t>* </a:t>
            </a:r>
            <a:r>
              <a:rPr lang="sl-SI" b="1" dirty="0"/>
              <a:t>v prvem krogu</a:t>
            </a:r>
            <a:r>
              <a:rPr lang="sl-SI" dirty="0"/>
              <a:t> bodo srednje šole po navedenih merilih izbrale učence za 90% razpisanih mest; o tem bodo učenci obveščeni na srednji šoli. Ministrstvo bo na spletni strani objavilo spodnje meje 1. kroga 21. junija do 16. ure. Učenci, ki bodo v prvem krogu izbrani, se do 21. junija vpišejo.</a:t>
            </a:r>
          </a:p>
          <a:p>
            <a:endParaRPr lang="sl-SI" dirty="0"/>
          </a:p>
          <a:p>
            <a:endParaRPr lang="sl-S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91680" y="5085184"/>
            <a:ext cx="6512511" cy="1143000"/>
          </a:xfrm>
        </p:spPr>
        <p:txBody>
          <a:bodyPr/>
          <a:lstStyle/>
          <a:p>
            <a:r>
              <a:rPr lang="sl-SI" dirty="0"/>
              <a:t>VPIS</a:t>
            </a:r>
          </a:p>
        </p:txBody>
      </p:sp>
      <p:sp>
        <p:nvSpPr>
          <p:cNvPr id="3" name="Ograda vsebine 2"/>
          <p:cNvSpPr>
            <a:spLocks noGrp="1"/>
          </p:cNvSpPr>
          <p:nvPr>
            <p:ph sz="quarter" idx="13"/>
          </p:nvPr>
        </p:nvSpPr>
        <p:spPr>
          <a:xfrm>
            <a:off x="1143000" y="731520"/>
            <a:ext cx="6400800" cy="4641696"/>
          </a:xfrm>
        </p:spPr>
        <p:txBody>
          <a:bodyPr>
            <a:normAutofit fontScale="77500" lnSpcReduction="20000"/>
          </a:bodyPr>
          <a:lstStyle/>
          <a:p>
            <a:r>
              <a:rPr lang="sl-SI" dirty="0"/>
              <a:t>* </a:t>
            </a:r>
            <a:r>
              <a:rPr lang="sl-SI" b="1" dirty="0"/>
              <a:t>v drugem krogu </a:t>
            </a:r>
            <a:r>
              <a:rPr lang="sl-SI" dirty="0"/>
              <a:t>bodo učenci, ki v prvem krogu niso bili uspešni in tisti, ki so vmes opravili popravne izpite, kandidirali na 10% prostih mest na vseh srednjih šolah, ki so vpis omejile, in na vsa še prosta mesta na drugih srednjih šolah (najkasneje do 24. junija do 15. ure oddajo svoje namere po prioritetnem vrstnem redu); o rezultatih bodo učenci obveščeni 29. junija do 15. ure na šoli, na katero so oddali svoje namere za 2. krog.</a:t>
            </a:r>
            <a:endParaRPr lang="en-US" dirty="0"/>
          </a:p>
          <a:p>
            <a:endParaRPr lang="sl-SI" dirty="0"/>
          </a:p>
          <a:p>
            <a:r>
              <a:rPr lang="sl-SI" dirty="0"/>
              <a:t>Če bodo razvrščeni na šolo, na kateri so oddali prijavnico, se bodo tam vpisali. Če pa bodo razvrščeni na drugo šolo, bodo prenesli dokumente do 30. junija do 14. ure in se tam vpisali.</a:t>
            </a:r>
          </a:p>
          <a:p>
            <a:r>
              <a:rPr lang="sl-SI" dirty="0"/>
              <a:t>Prosta vpisna mesta bodo objavljena na spletnih straneh </a:t>
            </a:r>
            <a:r>
              <a:rPr lang="sl-SI" dirty="0" err="1"/>
              <a:t>MIZŠ</a:t>
            </a:r>
            <a:r>
              <a:rPr lang="sl-SI" dirty="0"/>
              <a:t> 1. julija 2021.</a:t>
            </a:r>
          </a:p>
          <a:p>
            <a:r>
              <a:rPr lang="sl-SI" dirty="0"/>
              <a:t>Srednje šole bodo prijave sprejemale dokler imajo prosta mesta, vendar najkasneje do 31. avgusta 2021.</a:t>
            </a:r>
            <a:endParaRPr lang="en-US" dirty="0"/>
          </a:p>
          <a:p>
            <a:endParaRPr lang="sl-SI" dirty="0"/>
          </a:p>
          <a:p>
            <a:endParaRPr lang="sl-S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7704" y="5013176"/>
            <a:ext cx="6512511" cy="1143000"/>
          </a:xfrm>
        </p:spPr>
        <p:txBody>
          <a:bodyPr/>
          <a:lstStyle/>
          <a:p>
            <a:r>
              <a:rPr lang="sl-SI" dirty="0"/>
              <a:t>KLJUČNE NOVOSTI ZA DEVETOŠOLCE</a:t>
            </a:r>
          </a:p>
        </p:txBody>
      </p:sp>
      <p:sp>
        <p:nvSpPr>
          <p:cNvPr id="3" name="Ograda vsebine 2"/>
          <p:cNvSpPr>
            <a:spLocks noGrp="1"/>
          </p:cNvSpPr>
          <p:nvPr>
            <p:ph sz="quarter" idx="13"/>
          </p:nvPr>
        </p:nvSpPr>
        <p:spPr>
          <a:xfrm>
            <a:off x="1143000" y="731520"/>
            <a:ext cx="6400800" cy="4353664"/>
          </a:xfrm>
        </p:spPr>
        <p:txBody>
          <a:bodyPr>
            <a:normAutofit fontScale="85000" lnSpcReduction="20000"/>
          </a:bodyPr>
          <a:lstStyle/>
          <a:p>
            <a:pPr marL="457200" indent="-457200">
              <a:spcBef>
                <a:spcPts val="0"/>
              </a:spcBef>
              <a:buFont typeface="Arial" panose="020B0604020202020204" pitchFamily="34" charset="0"/>
              <a:buChar char="•"/>
            </a:pPr>
            <a:r>
              <a:rPr lang="sl-SI" sz="2400" b="1" dirty="0"/>
              <a:t>Vpis kandidatov z odločbo o usmeritvi </a:t>
            </a:r>
            <a:r>
              <a:rPr lang="sl-SI" sz="2400" dirty="0"/>
              <a:t>(v primeru omejitve vpisa še vedno izvzeti, vendar morajo dosegati 90% točk spodnje meje) (19. člen). </a:t>
            </a:r>
            <a:r>
              <a:rPr lang="sl-SI" sz="2400" i="1" dirty="0"/>
              <a:t>Če kandidat v 1. krogu izbirnega postopka ne bo sprejet, se odločba (doseganje samo 90% točk) upošteva tudi v 2. krogu izbirnega postopka za druge programe.</a:t>
            </a:r>
          </a:p>
          <a:p>
            <a:pPr marL="0" indent="0">
              <a:spcBef>
                <a:spcPts val="0"/>
              </a:spcBef>
              <a:buNone/>
            </a:pPr>
            <a:endParaRPr lang="sl-SI" sz="2400" dirty="0"/>
          </a:p>
          <a:p>
            <a:pPr marL="457200" indent="-457200">
              <a:spcBef>
                <a:spcPts val="0"/>
              </a:spcBef>
              <a:buFont typeface="Arial" panose="020B0604020202020204" pitchFamily="34" charset="0"/>
              <a:buChar char="•"/>
            </a:pPr>
            <a:r>
              <a:rPr lang="sl-SI" sz="2400" b="1" dirty="0"/>
              <a:t>Potrdilo o uspešno opravljenem preizkusu znanja in nadarjenosti</a:t>
            </a:r>
            <a:r>
              <a:rPr lang="sl-SI" sz="2400" dirty="0"/>
              <a:t> velja samo na šoli, ki je potrdilo izdala (14. člen).</a:t>
            </a:r>
          </a:p>
          <a:p>
            <a:pPr marL="0" indent="0">
              <a:spcBef>
                <a:spcPts val="0"/>
              </a:spcBef>
              <a:buNone/>
            </a:pPr>
            <a:endParaRPr lang="sl-SI" sz="2400" dirty="0"/>
          </a:p>
          <a:p>
            <a:pPr marL="457200" indent="-457200">
              <a:spcBef>
                <a:spcPts val="0"/>
              </a:spcBef>
              <a:buFont typeface="Arial" panose="020B0604020202020204" pitchFamily="34" charset="0"/>
              <a:buChar char="•"/>
            </a:pPr>
            <a:r>
              <a:rPr lang="sl-SI" sz="2400" b="1" dirty="0"/>
              <a:t>Devetošolci s popravnimi izpiti</a:t>
            </a:r>
            <a:r>
              <a:rPr lang="sl-SI" sz="2400" dirty="0"/>
              <a:t> (17. člen) </a:t>
            </a:r>
            <a:r>
              <a:rPr lang="sl-SI" sz="2400" i="1" dirty="0"/>
              <a:t>„V drugem krogu se na preostalih 10% vpisnih mest izbere kandidate izmed vseh še prijavljenih kandidatov, ki niso bili uspešni v prvem krogu“.</a:t>
            </a:r>
          </a:p>
          <a:p>
            <a:pPr marL="0" indent="0">
              <a:spcBef>
                <a:spcPts val="0"/>
              </a:spcBef>
              <a:buNone/>
            </a:pPr>
            <a:endParaRPr lang="sl-SI" sz="2400" i="1" dirty="0"/>
          </a:p>
          <a:p>
            <a:pPr marL="0" indent="0">
              <a:spcBef>
                <a:spcPts val="0"/>
              </a:spcBef>
              <a:buNone/>
            </a:pPr>
            <a:endParaRPr lang="sl-SI" sz="2400" i="1" dirty="0"/>
          </a:p>
          <a:p>
            <a:pPr marL="457200" indent="-457200">
              <a:spcBef>
                <a:spcPts val="0"/>
              </a:spcBef>
              <a:buFont typeface="Arial" panose="020B0604020202020204" pitchFamily="34" charset="0"/>
              <a:buChar char="•"/>
            </a:pPr>
            <a:endParaRPr lang="sl-SI" sz="2400" b="1" i="1" dirty="0"/>
          </a:p>
          <a:p>
            <a:endParaRPr lang="sl-SI" dirty="0"/>
          </a:p>
        </p:txBody>
      </p:sp>
    </p:spTree>
    <p:extLst>
      <p:ext uri="{BB962C8B-B14F-4D97-AF65-F5344CB8AC3E}">
        <p14:creationId xmlns:p14="http://schemas.microsoft.com/office/powerpoint/2010/main" val="169677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1143000" y="731520"/>
            <a:ext cx="6400800" cy="5865832"/>
          </a:xfrm>
        </p:spPr>
        <p:txBody>
          <a:bodyPr>
            <a:normAutofit fontScale="70000" lnSpcReduction="20000"/>
          </a:bodyPr>
          <a:lstStyle/>
          <a:p>
            <a:r>
              <a:rPr lang="sl-SI" b="1" dirty="0"/>
              <a:t>PRILOGA VI</a:t>
            </a:r>
            <a:r>
              <a:rPr lang="sl-SI" dirty="0"/>
              <a:t>:</a:t>
            </a:r>
          </a:p>
          <a:p>
            <a:r>
              <a:rPr lang="sl-SI" dirty="0"/>
              <a:t>RAZPIS ZA SPREJEM UČENCEV V DIJAŠKE DOMOVE V RS V ŠOLSKEM LETU 2021/2022</a:t>
            </a:r>
          </a:p>
          <a:p>
            <a:r>
              <a:rPr lang="sl-SI" dirty="0"/>
              <a:t>12. in 13. 2. informativni dan – samo na spletu.</a:t>
            </a:r>
          </a:p>
          <a:p>
            <a:r>
              <a:rPr lang="sl-SI" sz="2400" b="1" dirty="0">
                <a:solidFill>
                  <a:srgbClr val="FF0000"/>
                </a:solidFill>
              </a:rPr>
              <a:t>2. april – </a:t>
            </a:r>
            <a:r>
              <a:rPr lang="sl-SI" sz="2400" dirty="0">
                <a:solidFill>
                  <a:srgbClr val="FF0000"/>
                </a:solidFill>
              </a:rPr>
              <a:t>zadnji dan prijav za sprejem;</a:t>
            </a:r>
          </a:p>
          <a:p>
            <a:r>
              <a:rPr lang="sl-SI" sz="2400" b="1" dirty="0"/>
              <a:t>22. april-  zadnji dan prenosa prijav </a:t>
            </a:r>
            <a:r>
              <a:rPr lang="sl-SI" sz="2400" i="1" dirty="0"/>
              <a:t>(do tega roka lahko prvo prijavo oddajo tudi kandidati, ki bi zaradi prenosa prijave v drugo srednjo šolo želeli bivati v </a:t>
            </a:r>
            <a:r>
              <a:rPr lang="sl-SI" sz="2400" i="1" dirty="0" err="1"/>
              <a:t>DD</a:t>
            </a:r>
            <a:r>
              <a:rPr lang="sl-SI" sz="2400" i="1" dirty="0"/>
              <a:t>);</a:t>
            </a:r>
          </a:p>
          <a:p>
            <a:r>
              <a:rPr lang="sl-SI" sz="2400" i="1" dirty="0"/>
              <a:t>Do 27. maja obvestilo o morebitnih omejitvah</a:t>
            </a:r>
          </a:p>
          <a:p>
            <a:r>
              <a:rPr lang="sl-SI" sz="2400" dirty="0"/>
              <a:t>Vpis v </a:t>
            </a:r>
            <a:r>
              <a:rPr lang="sl-SI" sz="2400" dirty="0" err="1"/>
              <a:t>DD</a:t>
            </a:r>
            <a:r>
              <a:rPr lang="sl-SI" sz="2400" dirty="0"/>
              <a:t> </a:t>
            </a:r>
            <a:r>
              <a:rPr lang="sl-SI" sz="2400" u="sng" dirty="0"/>
              <a:t>brez omejitve vpisa </a:t>
            </a:r>
            <a:r>
              <a:rPr lang="sl-SI" sz="2400" b="1" dirty="0"/>
              <a:t>do 21. junija 2021</a:t>
            </a:r>
            <a:r>
              <a:rPr lang="sl-SI" sz="2400" dirty="0"/>
              <a:t> oz. </a:t>
            </a:r>
            <a:r>
              <a:rPr lang="sl-SI" sz="2400" b="1" dirty="0"/>
              <a:t>30. junija </a:t>
            </a:r>
            <a:r>
              <a:rPr lang="sl-SI" sz="2400" dirty="0"/>
              <a:t>za kandidate, ki se bodo vpisali v srednje šole z omejitvijo vpisa v drugem krogu vpisnega postopka;</a:t>
            </a:r>
          </a:p>
          <a:p>
            <a:r>
              <a:rPr lang="sl-SI" sz="2400" dirty="0"/>
              <a:t>Vpis v </a:t>
            </a:r>
            <a:r>
              <a:rPr lang="sl-SI" sz="2400" dirty="0" err="1"/>
              <a:t>DD</a:t>
            </a:r>
            <a:r>
              <a:rPr lang="sl-SI" sz="2400" dirty="0"/>
              <a:t> </a:t>
            </a:r>
            <a:r>
              <a:rPr lang="sl-SI" sz="2400" u="sng" dirty="0"/>
              <a:t>z omejitvijo vpisa </a:t>
            </a:r>
            <a:r>
              <a:rPr lang="sl-SI" sz="2400" b="1" dirty="0"/>
              <a:t>do 9. julija 2021</a:t>
            </a:r>
            <a:r>
              <a:rPr lang="sl-SI" sz="2400" dirty="0"/>
              <a:t>;</a:t>
            </a:r>
          </a:p>
          <a:p>
            <a:r>
              <a:rPr lang="sl-SI" sz="2400" b="1" dirty="0"/>
              <a:t>Do 9. julija</a:t>
            </a:r>
            <a:r>
              <a:rPr lang="sl-SI" sz="2400" dirty="0"/>
              <a:t> bo potekal tudi vpis na prosta mesta za kandidate, ki niso bili izbrani v </a:t>
            </a:r>
            <a:r>
              <a:rPr lang="sl-SI" sz="2400" dirty="0" err="1"/>
              <a:t>DD</a:t>
            </a:r>
            <a:r>
              <a:rPr lang="sl-SI" sz="2400" dirty="0"/>
              <a:t> z omejitvijo vpisa;</a:t>
            </a:r>
          </a:p>
          <a:p>
            <a:r>
              <a:rPr lang="sl-SI" sz="2400" dirty="0"/>
              <a:t>po tem datumu in </a:t>
            </a:r>
            <a:r>
              <a:rPr lang="sl-SI" sz="2400" b="1" dirty="0"/>
              <a:t>do 30. septembra </a:t>
            </a:r>
            <a:r>
              <a:rPr lang="sl-SI" sz="2400" dirty="0"/>
              <a:t>pa še vpis na prosta mesta za kandidate, ki se niso prijavili v roku </a:t>
            </a:r>
            <a:r>
              <a:rPr lang="sl-SI" sz="2400" i="1" dirty="0"/>
              <a:t>(do 2. aprila 2021). </a:t>
            </a:r>
          </a:p>
          <a:p>
            <a:r>
              <a:rPr lang="sl-SI" b="1" dirty="0"/>
              <a:t>Ob vpisu v dijaški dom je treba predložiti dokazilo o statusu dijaka za šolsko leto 2021/2022.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p:txBody>
          <a:bodyPr>
            <a:normAutofit fontScale="92500" lnSpcReduction="20000"/>
          </a:bodyPr>
          <a:lstStyle/>
          <a:p>
            <a:pPr marL="457200" indent="-457200">
              <a:spcBef>
                <a:spcPts val="0"/>
              </a:spcBef>
              <a:buFontTx/>
              <a:buChar char="-"/>
            </a:pPr>
            <a:r>
              <a:rPr lang="sl-SI" b="1" dirty="0"/>
              <a:t>Urejen vpis kandidata v vajeniško obliko izobraževanja </a:t>
            </a:r>
            <a:r>
              <a:rPr lang="sl-SI" dirty="0"/>
              <a:t>(dodana dokazila </a:t>
            </a:r>
            <a:r>
              <a:rPr lang="sl-SI" i="1" dirty="0"/>
              <a:t>(vajeniška pogodba, registrirana pri pristojni zbornici)</a:t>
            </a:r>
            <a:r>
              <a:rPr lang="sl-SI" dirty="0"/>
              <a:t>, rok za dokazila</a:t>
            </a:r>
            <a:r>
              <a:rPr lang="sl-SI" i="1" dirty="0"/>
              <a:t>, </a:t>
            </a:r>
            <a:r>
              <a:rPr lang="sl-SI" dirty="0"/>
              <a:t>izvzetost iz izbirnega postopka v primeru omejitve vpisa) (4. člen, 12. člen, 20. člen).</a:t>
            </a:r>
          </a:p>
          <a:p>
            <a:pPr marL="457200" indent="-457200">
              <a:spcBef>
                <a:spcPts val="0"/>
              </a:spcBef>
              <a:buFontTx/>
              <a:buChar char="-"/>
            </a:pPr>
            <a:endParaRPr lang="sl-SI" dirty="0"/>
          </a:p>
          <a:p>
            <a:pPr marL="457200" indent="-457200">
              <a:spcBef>
                <a:spcPts val="0"/>
              </a:spcBef>
              <a:buFontTx/>
              <a:buChar char="-"/>
            </a:pPr>
            <a:r>
              <a:rPr lang="sl-SI" dirty="0"/>
              <a:t>Razpis </a:t>
            </a:r>
            <a:r>
              <a:rPr lang="sl-SI" b="1" dirty="0"/>
              <a:t>vajeniških učnih mest </a:t>
            </a:r>
            <a:r>
              <a:rPr lang="sl-SI" dirty="0"/>
              <a:t>pripravijo in objavijo pristojne zbornice (GZS in OZS) (4. člen).</a:t>
            </a:r>
          </a:p>
          <a:p>
            <a:pPr marL="0" indent="0">
              <a:spcBef>
                <a:spcPts val="0"/>
              </a:spcBef>
              <a:buNone/>
            </a:pPr>
            <a:endParaRPr lang="sl-SI" dirty="0"/>
          </a:p>
          <a:p>
            <a:pPr marL="457200" indent="-457200">
              <a:spcBef>
                <a:spcPts val="0"/>
              </a:spcBef>
              <a:buFontTx/>
              <a:buChar char="-"/>
            </a:pPr>
            <a:r>
              <a:rPr lang="sl-SI" sz="2000" dirty="0">
                <a:solidFill>
                  <a:schemeClr val="tx1"/>
                </a:solidFill>
              </a:rPr>
              <a:t>Dopolnjena je </a:t>
            </a:r>
            <a:r>
              <a:rPr lang="sl-SI" sz="2000" b="1" dirty="0">
                <a:solidFill>
                  <a:schemeClr val="tx1"/>
                </a:solidFill>
              </a:rPr>
              <a:t>prijavnica za vpis novincev </a:t>
            </a:r>
            <a:r>
              <a:rPr lang="sl-SI" sz="2000" i="1" dirty="0">
                <a:solidFill>
                  <a:schemeClr val="tx1"/>
                </a:solidFill>
              </a:rPr>
              <a:t>(tel. št., e-pošta in davčna št. kandidata ter e-pošta in davčna št. starša); </a:t>
            </a:r>
          </a:p>
          <a:p>
            <a:pPr marL="457200" indent="-457200">
              <a:spcBef>
                <a:spcPts val="0"/>
              </a:spcBef>
              <a:buFontTx/>
              <a:buChar char="-"/>
            </a:pPr>
            <a:endParaRPr lang="sl-SI" dirty="0"/>
          </a:p>
          <a:p>
            <a:endParaRPr lang="sl-SI" dirty="0"/>
          </a:p>
        </p:txBody>
      </p:sp>
      <p:sp>
        <p:nvSpPr>
          <p:cNvPr id="4" name="Naslov 1"/>
          <p:cNvSpPr>
            <a:spLocks noGrp="1"/>
          </p:cNvSpPr>
          <p:nvPr>
            <p:ph type="title"/>
          </p:nvPr>
        </p:nvSpPr>
        <p:spPr/>
        <p:txBody>
          <a:bodyPr/>
          <a:lstStyle/>
          <a:p>
            <a:r>
              <a:rPr lang="sl-SI" dirty="0"/>
              <a:t>KLJUČNE NOVOSTI ZA DEVETOŠOLCE</a:t>
            </a:r>
          </a:p>
        </p:txBody>
      </p:sp>
    </p:spTree>
    <p:extLst>
      <p:ext uri="{BB962C8B-B14F-4D97-AF65-F5344CB8AC3E}">
        <p14:creationId xmlns:p14="http://schemas.microsoft.com/office/powerpoint/2010/main" val="1002734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4294967295"/>
          </p:nvPr>
        </p:nvSpPr>
        <p:spPr>
          <a:xfrm>
            <a:off x="1009443" y="1807361"/>
            <a:ext cx="7125112" cy="4051437"/>
          </a:xfrm>
          <a:prstGeom prst="rect">
            <a:avLst/>
          </a:prstGeom>
        </p:spPr>
        <p:txBody>
          <a:bodyPr/>
          <a:lstStyle/>
          <a:p>
            <a:pPr marL="0" indent="0" algn="ctr">
              <a:buNone/>
            </a:pPr>
            <a:r>
              <a:rPr lang="sl-SI" sz="5400" dirty="0"/>
              <a:t>ŠTIPENDIJE</a:t>
            </a:r>
          </a:p>
        </p:txBody>
      </p:sp>
    </p:spTree>
    <p:extLst>
      <p:ext uri="{BB962C8B-B14F-4D97-AF65-F5344CB8AC3E}">
        <p14:creationId xmlns:p14="http://schemas.microsoft.com/office/powerpoint/2010/main" val="1785634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332656"/>
            <a:ext cx="6512511" cy="1143000"/>
          </a:xfrm>
        </p:spPr>
        <p:txBody>
          <a:bodyPr/>
          <a:lstStyle/>
          <a:p>
            <a:pPr>
              <a:defRPr/>
            </a:pPr>
            <a:r>
              <a:rPr lang="sl-SI" altLang="sl-SI" sz="3200" dirty="0"/>
              <a:t>V Republiki Sloveniji se po novem  zakonu dodelijo:</a:t>
            </a:r>
          </a:p>
        </p:txBody>
      </p:sp>
      <p:sp>
        <p:nvSpPr>
          <p:cNvPr id="3075" name="Rectangle 3"/>
          <p:cNvSpPr>
            <a:spLocks noGrp="1" noChangeArrowheads="1"/>
          </p:cNvSpPr>
          <p:nvPr>
            <p:ph idx="4294967295"/>
          </p:nvPr>
        </p:nvSpPr>
        <p:spPr>
          <a:xfrm>
            <a:off x="1009444" y="1772816"/>
            <a:ext cx="7125112" cy="4051437"/>
          </a:xfrm>
          <a:prstGeom prst="rect">
            <a:avLst/>
          </a:prstGeom>
        </p:spPr>
        <p:txBody>
          <a:bodyPr/>
          <a:lstStyle/>
          <a:p>
            <a:pPr>
              <a:buFont typeface="Wingdings" pitchFamily="2" charset="2"/>
              <a:buNone/>
              <a:defRPr/>
            </a:pPr>
            <a:r>
              <a:rPr lang="sl-SI" altLang="sl-SI" dirty="0"/>
              <a:t>– državne štipendije, </a:t>
            </a:r>
          </a:p>
          <a:p>
            <a:pPr>
              <a:buFont typeface="Wingdings" pitchFamily="2" charset="2"/>
              <a:buNone/>
              <a:defRPr/>
            </a:pPr>
            <a:r>
              <a:rPr lang="sl-SI" altLang="sl-SI" dirty="0"/>
              <a:t>– Zoisove štipendije, </a:t>
            </a:r>
          </a:p>
          <a:p>
            <a:pPr>
              <a:buFont typeface="Wingdings" pitchFamily="2" charset="2"/>
              <a:buNone/>
              <a:defRPr/>
            </a:pPr>
            <a:r>
              <a:rPr lang="sl-SI" altLang="sl-SI" dirty="0"/>
              <a:t>- kadrovske štipendije</a:t>
            </a:r>
          </a:p>
          <a:p>
            <a:pPr>
              <a:buFont typeface="Wingdings" pitchFamily="2" charset="2"/>
              <a:buNone/>
              <a:defRPr/>
            </a:pPr>
            <a:r>
              <a:rPr lang="sl-SI" altLang="sl-SI" dirty="0"/>
              <a:t>– štipendije za deficitarne poklice, </a:t>
            </a:r>
          </a:p>
          <a:p>
            <a:pPr>
              <a:buFont typeface="Wingdings" pitchFamily="2" charset="2"/>
              <a:buNone/>
              <a:defRPr/>
            </a:pPr>
            <a:r>
              <a:rPr lang="sl-SI" altLang="sl-SI" dirty="0"/>
              <a:t>– štipendije za Slovence v zamejstvu in po svetu, </a:t>
            </a:r>
          </a:p>
          <a:p>
            <a:pPr>
              <a:buFont typeface="Wingdings" pitchFamily="2" charset="2"/>
              <a:buNone/>
              <a:defRPr/>
            </a:pPr>
            <a:r>
              <a:rPr lang="sl-SI" altLang="sl-SI" dirty="0"/>
              <a:t>– štipendije Ad </a:t>
            </a:r>
            <a:r>
              <a:rPr lang="sl-SI" altLang="sl-SI" dirty="0" err="1"/>
              <a:t>futura</a:t>
            </a:r>
            <a:r>
              <a:rPr lang="sl-SI" altLang="sl-SI" dirty="0"/>
              <a:t> (štipendije za mednarodno izmenjavo),</a:t>
            </a:r>
          </a:p>
          <a:p>
            <a:pPr>
              <a:buFont typeface="Wingdings" pitchFamily="2" charset="2"/>
              <a:buNone/>
              <a:defRPr/>
            </a:pPr>
            <a:r>
              <a:rPr lang="sl-SI" altLang="sl-SI" dirty="0"/>
              <a:t>- Ostale (občinske, nepridobitnih </a:t>
            </a:r>
            <a:r>
              <a:rPr lang="sl-SI" altLang="sl-SI" dirty="0" err="1"/>
              <a:t>organizaci</a:t>
            </a:r>
            <a:r>
              <a:rPr lang="sl-SI" altLang="sl-SI" dirty="0"/>
              <a:t>). </a:t>
            </a:r>
          </a:p>
        </p:txBody>
      </p:sp>
    </p:spTree>
    <p:extLst>
      <p:ext uri="{BB962C8B-B14F-4D97-AF65-F5344CB8AC3E}">
        <p14:creationId xmlns:p14="http://schemas.microsoft.com/office/powerpoint/2010/main" val="208341884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1143000" y="731520"/>
            <a:ext cx="6400800" cy="5001736"/>
          </a:xfrm>
        </p:spPr>
        <p:txBody>
          <a:bodyPr>
            <a:normAutofit fontScale="77500" lnSpcReduction="20000"/>
          </a:bodyPr>
          <a:lstStyle/>
          <a:p>
            <a:endParaRPr lang="sl-SI" dirty="0"/>
          </a:p>
          <a:p>
            <a:pPr marL="45720" indent="0">
              <a:buNone/>
            </a:pPr>
            <a:r>
              <a:rPr lang="sl-SI" b="1" dirty="0"/>
              <a:t>INFORMACIJE O ŠTIPENDIJAH NAJDETE: </a:t>
            </a:r>
          </a:p>
          <a:p>
            <a:pPr marL="45720" indent="0">
              <a:buNone/>
            </a:pPr>
            <a:endParaRPr lang="sl-SI" dirty="0"/>
          </a:p>
          <a:p>
            <a:r>
              <a:rPr lang="sl-SI" dirty="0"/>
              <a:t>Ministrstvo za delo, družino in socialne zadeve: </a:t>
            </a:r>
            <a:r>
              <a:rPr lang="sl-SI" b="1" dirty="0" err="1">
                <a:hlinkClick r:id="rId2"/>
              </a:rPr>
              <a:t>www.mddsz.gov.si/Aktualno</a:t>
            </a:r>
            <a:endParaRPr lang="sl-SI" b="1" dirty="0"/>
          </a:p>
          <a:p>
            <a:pPr marL="45720" indent="0">
              <a:buNone/>
            </a:pPr>
            <a:r>
              <a:rPr lang="sl-SI" b="1" dirty="0"/>
              <a:t> </a:t>
            </a:r>
            <a:endParaRPr lang="sl-SI" dirty="0"/>
          </a:p>
          <a:p>
            <a:r>
              <a:rPr lang="sl-SI" dirty="0"/>
              <a:t>Javni sklad RS za razvoj kadrov in štipendije: </a:t>
            </a:r>
            <a:r>
              <a:rPr lang="sl-SI" b="1" dirty="0" err="1"/>
              <a:t>www.sklad</a:t>
            </a:r>
            <a:r>
              <a:rPr lang="sl-SI" b="1" dirty="0"/>
              <a:t>-</a:t>
            </a:r>
            <a:r>
              <a:rPr lang="sl-SI" b="1" dirty="0" err="1"/>
              <a:t>kadri.si</a:t>
            </a:r>
            <a:r>
              <a:rPr lang="sl-SI" b="1" dirty="0"/>
              <a:t> </a:t>
            </a:r>
          </a:p>
          <a:p>
            <a:pPr marL="45720" indent="0">
              <a:buNone/>
            </a:pPr>
            <a:endParaRPr lang="sl-SI" dirty="0"/>
          </a:p>
          <a:p>
            <a:r>
              <a:rPr lang="sl-SI" dirty="0"/>
              <a:t>Centri za socialno delo </a:t>
            </a:r>
          </a:p>
          <a:p>
            <a:pPr marL="45720" indent="0">
              <a:buNone/>
            </a:pPr>
            <a:endParaRPr lang="sl-SI" dirty="0"/>
          </a:p>
          <a:p>
            <a:r>
              <a:rPr lang="sl-SI" dirty="0" err="1"/>
              <a:t>RRA</a:t>
            </a:r>
            <a:r>
              <a:rPr lang="sl-SI" dirty="0"/>
              <a:t> – regionalne razvojne agencije </a:t>
            </a:r>
          </a:p>
          <a:p>
            <a:pPr marL="45720" indent="0">
              <a:buNone/>
            </a:pPr>
            <a:endParaRPr lang="sl-SI" dirty="0"/>
          </a:p>
          <a:p>
            <a:r>
              <a:rPr lang="sl-SI" dirty="0"/>
              <a:t>občine </a:t>
            </a:r>
          </a:p>
          <a:p>
            <a:pPr marL="45720" indent="0">
              <a:buNone/>
            </a:pPr>
            <a:endParaRPr lang="sl-SI" dirty="0"/>
          </a:p>
          <a:p>
            <a:r>
              <a:rPr lang="sl-SI" dirty="0"/>
              <a:t>delodajalci </a:t>
            </a:r>
          </a:p>
          <a:p>
            <a:endParaRPr lang="sl-SI" dirty="0"/>
          </a:p>
        </p:txBody>
      </p:sp>
    </p:spTree>
    <p:extLst>
      <p:ext uri="{BB962C8B-B14F-4D97-AF65-F5344CB8AC3E}">
        <p14:creationId xmlns:p14="http://schemas.microsoft.com/office/powerpoint/2010/main" val="2902677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4797152"/>
            <a:ext cx="6512511" cy="1143000"/>
          </a:xfrm>
        </p:spPr>
        <p:txBody>
          <a:bodyPr/>
          <a:lstStyle/>
          <a:p>
            <a:r>
              <a:rPr lang="sl-SI" dirty="0"/>
              <a:t>Državne štipendije</a:t>
            </a:r>
          </a:p>
        </p:txBody>
      </p:sp>
      <p:sp>
        <p:nvSpPr>
          <p:cNvPr id="3" name="Ograda vsebine 2"/>
          <p:cNvSpPr>
            <a:spLocks noGrp="1"/>
          </p:cNvSpPr>
          <p:nvPr>
            <p:ph idx="4294967295"/>
          </p:nvPr>
        </p:nvSpPr>
        <p:spPr>
          <a:xfrm>
            <a:off x="1043608" y="692696"/>
            <a:ext cx="7125112" cy="4051437"/>
          </a:xfrm>
          <a:prstGeom prst="rect">
            <a:avLst/>
          </a:prstGeom>
        </p:spPr>
        <p:txBody>
          <a:bodyPr>
            <a:normAutofit fontScale="92500" lnSpcReduction="10000"/>
          </a:bodyPr>
          <a:lstStyle/>
          <a:p>
            <a:r>
              <a:rPr lang="sl-SI" dirty="0"/>
              <a:t>Splošni pogoji (državljan RS, starost, ni v delovnem razmerju)</a:t>
            </a:r>
          </a:p>
          <a:p>
            <a:r>
              <a:rPr lang="sl-SI" dirty="0"/>
              <a:t>Posebni pogoj – povprečni mesečni dohodek na osebo v vaši družini v preteklem letu pred vložitvijo vloge ne presega 680,56 evrov.</a:t>
            </a:r>
          </a:p>
          <a:p>
            <a:r>
              <a:rPr lang="sl-SI" dirty="0"/>
              <a:t>Vlogo oddati pristojnemu CSD, kadarkoli med šolskim letom</a:t>
            </a:r>
          </a:p>
          <a:p>
            <a:r>
              <a:rPr lang="sl-SI" dirty="0"/>
              <a:t>Upravičenost – od 1. dne naslednjega meseca (vlogo oddati v avgustu)</a:t>
            </a:r>
          </a:p>
          <a:p>
            <a:r>
              <a:rPr lang="sl-SI" dirty="0"/>
              <a:t>Višina štipendije – od 70 do 190 EUR mesečno, mladoletni pol manj + dodatki (za bivanje 81,92, uspeh od 17 do 41, posebne potrebe 51,20)</a:t>
            </a:r>
          </a:p>
          <a:p>
            <a:endParaRPr lang="sl-SI" dirty="0"/>
          </a:p>
        </p:txBody>
      </p:sp>
    </p:spTree>
    <p:extLst>
      <p:ext uri="{BB962C8B-B14F-4D97-AF65-F5344CB8AC3E}">
        <p14:creationId xmlns:p14="http://schemas.microsoft.com/office/powerpoint/2010/main" val="3924266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5521796"/>
            <a:ext cx="6512511" cy="1143000"/>
          </a:xfrm>
        </p:spPr>
        <p:txBody>
          <a:bodyPr/>
          <a:lstStyle/>
          <a:p>
            <a:r>
              <a:rPr lang="sl-SI" dirty="0"/>
              <a:t>Zoisove štipendije</a:t>
            </a:r>
          </a:p>
        </p:txBody>
      </p:sp>
      <p:sp>
        <p:nvSpPr>
          <p:cNvPr id="3" name="Ograda vsebine 2"/>
          <p:cNvSpPr>
            <a:spLocks noGrp="1"/>
          </p:cNvSpPr>
          <p:nvPr>
            <p:ph idx="4294967295"/>
          </p:nvPr>
        </p:nvSpPr>
        <p:spPr>
          <a:xfrm>
            <a:off x="971600" y="764704"/>
            <a:ext cx="7125112" cy="4968552"/>
          </a:xfrm>
          <a:prstGeom prst="rect">
            <a:avLst/>
          </a:prstGeom>
        </p:spPr>
        <p:txBody>
          <a:bodyPr>
            <a:normAutofit fontScale="85000" lnSpcReduction="20000"/>
          </a:bodyPr>
          <a:lstStyle/>
          <a:p>
            <a:r>
              <a:rPr lang="sl-SI" dirty="0"/>
              <a:t>Splošni pogoji (državljan RS, starost, ni v delovnem razmerju)</a:t>
            </a:r>
          </a:p>
          <a:p>
            <a:r>
              <a:rPr lang="sl-SI" dirty="0"/>
              <a:t>Posebni pogoj – izjemni dosežek (</a:t>
            </a:r>
            <a:r>
              <a:rPr lang="sl-SI" dirty="0">
                <a:solidFill>
                  <a:srgbClr val="FF0000"/>
                </a:solidFill>
              </a:rPr>
              <a:t>zadnji dve leti</a:t>
            </a:r>
            <a:r>
              <a:rPr lang="sl-SI" dirty="0"/>
              <a:t>) </a:t>
            </a:r>
            <a:r>
              <a:rPr lang="sl-SI" b="1" dirty="0"/>
              <a:t>in</a:t>
            </a:r>
            <a:r>
              <a:rPr lang="sl-SI" dirty="0"/>
              <a:t> uspeh vsaj 4,70 </a:t>
            </a:r>
            <a:r>
              <a:rPr lang="sl-SI" sz="1500" dirty="0"/>
              <a:t>(2019 – najmanj 4,5 točke oz. 4 točke in </a:t>
            </a:r>
            <a:r>
              <a:rPr lang="sl-SI" sz="1500" dirty="0" err="1"/>
              <a:t>povp</a:t>
            </a:r>
            <a:r>
              <a:rPr lang="sl-SI" sz="1500" dirty="0"/>
              <a:t>. ocena najmanj 4,93, 2020 – najmanj 2,5 točke oz. 2 točki in </a:t>
            </a:r>
            <a:r>
              <a:rPr lang="sl-SI" sz="1500" dirty="0" err="1"/>
              <a:t>povp</a:t>
            </a:r>
            <a:r>
              <a:rPr lang="sl-SI" sz="1500" dirty="0"/>
              <a:t>. ocena najmanj 4,86)</a:t>
            </a:r>
          </a:p>
          <a:p>
            <a:pPr marL="0" indent="0" algn="just">
              <a:buClr>
                <a:schemeClr val="accent6">
                  <a:lumMod val="60000"/>
                  <a:lumOff val="40000"/>
                </a:schemeClr>
              </a:buClr>
              <a:buNone/>
              <a:defRPr/>
            </a:pPr>
            <a:r>
              <a:rPr lang="sl-SI" sz="1600" dirty="0">
                <a:latin typeface="Calibri" panose="020F0502020204030204" pitchFamily="34" charset="0"/>
                <a:ea typeface="Times New Roman" panose="02020603050405020304" pitchFamily="18" charset="0"/>
              </a:rPr>
              <a:t>Sprememba z interventnim zakonom zaradi Covid-19:</a:t>
            </a:r>
          </a:p>
          <a:p>
            <a:pPr algn="just">
              <a:buClr>
                <a:schemeClr val="accent6">
                  <a:lumMod val="60000"/>
                  <a:lumOff val="40000"/>
                </a:schemeClr>
              </a:buClr>
              <a:buFont typeface="Wingdings" panose="05000000000000000000" pitchFamily="2" charset="2"/>
              <a:buChar char="Ø"/>
              <a:defRPr/>
            </a:pPr>
            <a:r>
              <a:rPr lang="sl-SI" sz="1600" dirty="0">
                <a:latin typeface="Calibri" panose="020F0502020204030204" pitchFamily="34" charset="0"/>
                <a:ea typeface="Times New Roman" panose="02020603050405020304" pitchFamily="18" charset="0"/>
              </a:rPr>
              <a:t>pogoji za dodelitev Zoisove štipendije so še vedno enaki (šolski uspeh, izjemni dosežki …), </a:t>
            </a:r>
            <a:r>
              <a:rPr lang="sl-SI" sz="1600" b="1" dirty="0">
                <a:latin typeface="Calibri" panose="020F0502020204030204" pitchFamily="34" charset="0"/>
                <a:ea typeface="Times New Roman" panose="02020603050405020304" pitchFamily="18" charset="0"/>
              </a:rPr>
              <a:t>spremenilo se je le časovno obdobje upoštevanja tekmovanj</a:t>
            </a:r>
            <a:r>
              <a:rPr lang="sl-SI" sz="1600" dirty="0">
                <a:latin typeface="Calibri" panose="020F0502020204030204" pitchFamily="34" charset="0"/>
                <a:ea typeface="Times New Roman" panose="02020603050405020304" pitchFamily="18" charset="0"/>
              </a:rPr>
              <a:t>. Tekmovanja, ki so bila organizirana v letu 2019/2020, se torej niso upoštevala kot ustrezni dosežki, so se pa upoštevala tekmovanja iz preteklih let.</a:t>
            </a:r>
            <a:endParaRPr lang="sl-SI" sz="1600" dirty="0"/>
          </a:p>
          <a:p>
            <a:endParaRPr lang="sl-SI" sz="1500" dirty="0"/>
          </a:p>
          <a:p>
            <a:r>
              <a:rPr lang="sl-SI" dirty="0"/>
              <a:t>Vlogo oddati Javnemu štipendijskemu, razvojnemu, invalidskemu in preživninskemu skladu RS skladno z javnim pozivom (junij) – </a:t>
            </a:r>
            <a:r>
              <a:rPr lang="sl-SI" sz="1500" dirty="0"/>
              <a:t>tudi že elektronsko</a:t>
            </a:r>
          </a:p>
          <a:p>
            <a:r>
              <a:rPr lang="sl-SI" dirty="0"/>
              <a:t>Višina štipendije – 120 EUR mesečno + dodatki (za bivanje 80, posebne potrebe 50)</a:t>
            </a:r>
          </a:p>
          <a:p>
            <a:endParaRPr lang="sl-SI" dirty="0"/>
          </a:p>
          <a:p>
            <a:r>
              <a:rPr lang="sl-SI" dirty="0"/>
              <a:t>DRŽAVNE IN ZOISOVE ŠTIPENDIJE NI MOŽNO KOMBINIRATI, je pa možna kombinacija s kadrovsko štipendijo ali štipendijo za deficitarne poklice</a:t>
            </a:r>
          </a:p>
          <a:p>
            <a:endParaRPr lang="sl-SI" dirty="0"/>
          </a:p>
        </p:txBody>
      </p:sp>
    </p:spTree>
    <p:extLst>
      <p:ext uri="{BB962C8B-B14F-4D97-AF65-F5344CB8AC3E}">
        <p14:creationId xmlns:p14="http://schemas.microsoft.com/office/powerpoint/2010/main" val="257734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5085184"/>
            <a:ext cx="6512511" cy="1143000"/>
          </a:xfrm>
        </p:spPr>
        <p:txBody>
          <a:bodyPr/>
          <a:lstStyle/>
          <a:p>
            <a:r>
              <a:rPr lang="sl-SI" dirty="0"/>
              <a:t>Kadrovske štipendije</a:t>
            </a:r>
          </a:p>
        </p:txBody>
      </p:sp>
      <p:sp>
        <p:nvSpPr>
          <p:cNvPr id="3" name="Ograda vsebine 2"/>
          <p:cNvSpPr>
            <a:spLocks noGrp="1"/>
          </p:cNvSpPr>
          <p:nvPr>
            <p:ph idx="4294967295"/>
          </p:nvPr>
        </p:nvSpPr>
        <p:spPr>
          <a:xfrm>
            <a:off x="971600" y="692696"/>
            <a:ext cx="7125112" cy="4536504"/>
          </a:xfrm>
          <a:prstGeom prst="rect">
            <a:avLst/>
          </a:prstGeom>
        </p:spPr>
        <p:txBody>
          <a:bodyPr>
            <a:normAutofit fontScale="77500" lnSpcReduction="20000"/>
          </a:bodyPr>
          <a:lstStyle/>
          <a:p>
            <a:r>
              <a:rPr lang="sl-SI" dirty="0">
                <a:solidFill>
                  <a:schemeClr val="tx1"/>
                </a:solidFill>
              </a:rPr>
              <a:t>Razpisujejo jih </a:t>
            </a:r>
            <a:r>
              <a:rPr lang="sl-SI" b="1" dirty="0">
                <a:solidFill>
                  <a:schemeClr val="tx1"/>
                </a:solidFill>
              </a:rPr>
              <a:t>delodajalci </a:t>
            </a:r>
            <a:r>
              <a:rPr lang="sl-SI" dirty="0">
                <a:solidFill>
                  <a:schemeClr val="tx1"/>
                </a:solidFill>
              </a:rPr>
              <a:t>glede na raven in področje izobraževanja:</a:t>
            </a:r>
          </a:p>
          <a:p>
            <a:pPr marL="360363" indent="-360363">
              <a:buFont typeface="Arial" pitchFamily="34" charset="0"/>
              <a:buChar char="•"/>
            </a:pPr>
            <a:r>
              <a:rPr lang="sl-SI" dirty="0">
                <a:solidFill>
                  <a:schemeClr val="tx1"/>
                </a:solidFill>
              </a:rPr>
              <a:t>v povprečju med najvišjimi štipendijami</a:t>
            </a:r>
          </a:p>
          <a:p>
            <a:pPr marL="360363" indent="-360363">
              <a:buFont typeface="Arial" pitchFamily="34" charset="0"/>
              <a:buChar char="•"/>
            </a:pPr>
            <a:r>
              <a:rPr lang="sl-SI" dirty="0">
                <a:solidFill>
                  <a:schemeClr val="tx1"/>
                </a:solidFill>
              </a:rPr>
              <a:t>možnost praks in drugih oblik povezovanja teorije s prakso</a:t>
            </a:r>
          </a:p>
          <a:p>
            <a:pPr marL="360363" indent="-360363">
              <a:buFont typeface="Arial" pitchFamily="34" charset="0"/>
              <a:buChar char="•"/>
            </a:pPr>
            <a:r>
              <a:rPr lang="sl-SI" dirty="0">
                <a:solidFill>
                  <a:schemeClr val="tx1"/>
                </a:solidFill>
              </a:rPr>
              <a:t>zaposlitev po zaključenem izobraževanju.</a:t>
            </a:r>
          </a:p>
          <a:p>
            <a:pPr marL="0" indent="0">
              <a:buNone/>
            </a:pPr>
            <a:endParaRPr lang="sl-SI" dirty="0">
              <a:solidFill>
                <a:schemeClr val="tx1"/>
              </a:solidFill>
            </a:endParaRPr>
          </a:p>
          <a:p>
            <a:r>
              <a:rPr lang="sl-SI" b="1" dirty="0">
                <a:solidFill>
                  <a:schemeClr val="tx1"/>
                </a:solidFill>
              </a:rPr>
              <a:t>KJE NAJTI RAZPIS?</a:t>
            </a:r>
          </a:p>
          <a:p>
            <a:r>
              <a:rPr lang="sl-SI" dirty="0">
                <a:solidFill>
                  <a:schemeClr val="tx1"/>
                </a:solidFill>
              </a:rPr>
              <a:t>Sklad objavlja potrebe delodajalcev </a:t>
            </a:r>
            <a:r>
              <a:rPr lang="sl-SI" b="1" dirty="0">
                <a:solidFill>
                  <a:schemeClr val="tx1"/>
                </a:solidFill>
              </a:rPr>
              <a:t>na svoji spletni strani </a:t>
            </a:r>
            <a:r>
              <a:rPr lang="sl-SI" u="sng" dirty="0" err="1">
                <a:solidFill>
                  <a:schemeClr val="tx1"/>
                </a:solidFill>
              </a:rPr>
              <a:t>http://www.sklad</a:t>
            </a:r>
            <a:r>
              <a:rPr lang="sl-SI" u="sng" dirty="0">
                <a:solidFill>
                  <a:schemeClr val="tx1"/>
                </a:solidFill>
              </a:rPr>
              <a:t>-kadri.si/si/</a:t>
            </a:r>
            <a:r>
              <a:rPr lang="sl-SI" u="sng" dirty="0" err="1">
                <a:solidFill>
                  <a:schemeClr val="tx1"/>
                </a:solidFill>
              </a:rPr>
              <a:t>izmenjevalnica</a:t>
            </a:r>
            <a:r>
              <a:rPr lang="sl-SI" u="sng" dirty="0">
                <a:solidFill>
                  <a:schemeClr val="tx1"/>
                </a:solidFill>
              </a:rPr>
              <a:t>/</a:t>
            </a:r>
          </a:p>
          <a:p>
            <a:r>
              <a:rPr lang="sl-SI" dirty="0">
                <a:solidFill>
                  <a:schemeClr val="tx1"/>
                </a:solidFill>
              </a:rPr>
              <a:t>Na spletnih straneh regionalnih razvojnih agencij</a:t>
            </a:r>
          </a:p>
          <a:p>
            <a:r>
              <a:rPr lang="sl-SI" dirty="0">
                <a:solidFill>
                  <a:schemeClr val="tx1"/>
                </a:solidFill>
              </a:rPr>
              <a:t>Objave delodajalcev v glasilih, na svojih spletnih straneh, v medijih</a:t>
            </a:r>
          </a:p>
          <a:p>
            <a:endParaRPr lang="sl-SI" dirty="0">
              <a:solidFill>
                <a:schemeClr val="tx1"/>
              </a:solidFill>
            </a:endParaRPr>
          </a:p>
          <a:p>
            <a:r>
              <a:rPr lang="sl-SI" b="1" dirty="0">
                <a:solidFill>
                  <a:schemeClr val="tx1"/>
                </a:solidFill>
              </a:rPr>
              <a:t>Sklad d</a:t>
            </a:r>
            <a:r>
              <a:rPr lang="sl-SI" dirty="0">
                <a:solidFill>
                  <a:schemeClr val="tx1"/>
                </a:solidFill>
              </a:rPr>
              <a:t>elodajalcem </a:t>
            </a:r>
            <a:r>
              <a:rPr lang="sl-SI" b="1" dirty="0">
                <a:solidFill>
                  <a:schemeClr val="tx1"/>
                </a:solidFill>
              </a:rPr>
              <a:t>sofinancira </a:t>
            </a:r>
            <a:r>
              <a:rPr lang="sl-SI" dirty="0">
                <a:solidFill>
                  <a:schemeClr val="tx1"/>
                </a:solidFill>
              </a:rPr>
              <a:t>kadrovske štipendije.</a:t>
            </a:r>
          </a:p>
          <a:p>
            <a:r>
              <a:rPr lang="sl-SI" dirty="0">
                <a:solidFill>
                  <a:schemeClr val="tx1"/>
                </a:solidFill>
              </a:rPr>
              <a:t>Kadrovsko štipendijo se lahko istočasno z vsemi štipendijami, razen s štipendijo za deficitarne poklice.</a:t>
            </a:r>
          </a:p>
          <a:p>
            <a:endParaRPr lang="sl-SI" dirty="0"/>
          </a:p>
        </p:txBody>
      </p:sp>
    </p:spTree>
    <p:extLst>
      <p:ext uri="{BB962C8B-B14F-4D97-AF65-F5344CB8AC3E}">
        <p14:creationId xmlns:p14="http://schemas.microsoft.com/office/powerpoint/2010/main" val="2604745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4941168"/>
            <a:ext cx="6512511" cy="1143000"/>
          </a:xfrm>
        </p:spPr>
        <p:txBody>
          <a:bodyPr/>
          <a:lstStyle/>
          <a:p>
            <a:r>
              <a:rPr lang="sl-SI" dirty="0"/>
              <a:t>Štipendije za deficitarne poklice</a:t>
            </a:r>
          </a:p>
        </p:txBody>
      </p:sp>
      <p:sp>
        <p:nvSpPr>
          <p:cNvPr id="3" name="Ograda vsebine 2"/>
          <p:cNvSpPr>
            <a:spLocks noGrp="1"/>
          </p:cNvSpPr>
          <p:nvPr>
            <p:ph idx="4294967295"/>
          </p:nvPr>
        </p:nvSpPr>
        <p:spPr>
          <a:xfrm>
            <a:off x="827584" y="620688"/>
            <a:ext cx="7125112" cy="4051437"/>
          </a:xfrm>
          <a:prstGeom prst="rect">
            <a:avLst/>
          </a:prstGeom>
        </p:spPr>
        <p:txBody>
          <a:bodyPr>
            <a:normAutofit fontScale="92500" lnSpcReduction="20000"/>
          </a:bodyPr>
          <a:lstStyle/>
          <a:p>
            <a:r>
              <a:rPr lang="sl-SI" dirty="0"/>
              <a:t>Splošni pogoji, ustrezna raven in področje izobraževanja</a:t>
            </a:r>
          </a:p>
          <a:p>
            <a:pPr algn="just">
              <a:buClr>
                <a:schemeClr val="accent6">
                  <a:lumMod val="60000"/>
                  <a:lumOff val="40000"/>
                </a:schemeClr>
              </a:buClr>
              <a:buFont typeface="Wingdings" pitchFamily="2" charset="2"/>
              <a:buChar char="Ø"/>
              <a:defRPr/>
            </a:pPr>
            <a:r>
              <a:rPr lang="sl-SI" sz="2000" dirty="0"/>
              <a:t>razpis za šolsko leto 2021/2022 je bil objavljen 29. 1. 2021</a:t>
            </a:r>
          </a:p>
          <a:p>
            <a:pPr algn="just">
              <a:buClr>
                <a:schemeClr val="accent6">
                  <a:lumMod val="60000"/>
                  <a:lumOff val="40000"/>
                </a:schemeClr>
              </a:buClr>
              <a:buFont typeface="Wingdings" pitchFamily="2" charset="2"/>
              <a:buChar char="Ø"/>
              <a:defRPr/>
            </a:pPr>
            <a:r>
              <a:rPr lang="sl-SI" sz="2000" dirty="0"/>
              <a:t>vlogo bo možno oddati od </a:t>
            </a:r>
            <a:r>
              <a:rPr lang="sl-SI" sz="2000" b="1" dirty="0"/>
              <a:t>14. 6. </a:t>
            </a:r>
            <a:r>
              <a:rPr lang="sl-SI" sz="2000" dirty="0"/>
              <a:t>do </a:t>
            </a:r>
            <a:r>
              <a:rPr lang="sl-SI" sz="2000" b="1" dirty="0"/>
              <a:t>24. 9. </a:t>
            </a:r>
            <a:r>
              <a:rPr lang="sl-SI" sz="2000" dirty="0"/>
              <a:t>2021 (tudi prvič elektronsko)</a:t>
            </a:r>
          </a:p>
          <a:p>
            <a:pPr algn="just">
              <a:buClr>
                <a:schemeClr val="accent6">
                  <a:lumMod val="60000"/>
                  <a:lumOff val="40000"/>
                </a:schemeClr>
              </a:buClr>
              <a:buFont typeface="Wingdings" pitchFamily="2" charset="2"/>
              <a:buChar char="Ø"/>
              <a:defRPr/>
            </a:pPr>
            <a:r>
              <a:rPr lang="sl-SI" sz="2000" dirty="0">
                <a:ea typeface="Times New Roman" panose="02020603050405020304" pitchFamily="18" charset="0"/>
              </a:rPr>
              <a:t>dodeljenih bo do 1000 štipendij </a:t>
            </a:r>
          </a:p>
          <a:p>
            <a:pPr algn="just">
              <a:buClr>
                <a:schemeClr val="accent6">
                  <a:lumMod val="60000"/>
                  <a:lumOff val="40000"/>
                </a:schemeClr>
              </a:buClr>
              <a:buFont typeface="Wingdings" pitchFamily="2" charset="2"/>
              <a:buChar char="Ø"/>
              <a:defRPr/>
            </a:pPr>
            <a:r>
              <a:rPr lang="sl-SI" sz="2000" dirty="0">
                <a:ea typeface="Times New Roman" panose="02020603050405020304" pitchFamily="18" charset="0"/>
              </a:rPr>
              <a:t>mesečna višina štipendije znaša </a:t>
            </a:r>
            <a:r>
              <a:rPr lang="sl-SI" sz="2000" b="1" dirty="0">
                <a:ea typeface="Times New Roman" panose="02020603050405020304" pitchFamily="18" charset="0"/>
              </a:rPr>
              <a:t>102,40 evrov</a:t>
            </a:r>
            <a:endParaRPr lang="sl-SI" sz="2000" dirty="0"/>
          </a:p>
          <a:p>
            <a:pPr algn="just">
              <a:buClr>
                <a:schemeClr val="accent6">
                  <a:lumMod val="60000"/>
                  <a:lumOff val="40000"/>
                </a:schemeClr>
              </a:buClr>
              <a:buFont typeface="Wingdings" pitchFamily="2" charset="2"/>
              <a:buChar char="Ø"/>
              <a:defRPr/>
            </a:pPr>
            <a:r>
              <a:rPr lang="sl-SI" sz="2000" dirty="0">
                <a:latin typeface="Calibri" panose="020F0502020204030204" pitchFamily="34" charset="0"/>
                <a:ea typeface="Times New Roman" panose="02020603050405020304" pitchFamily="18" charset="0"/>
                <a:cs typeface="Calibri" panose="020F0502020204030204" pitchFamily="34" charset="0"/>
              </a:rPr>
              <a:t>prejemanje štipendije ne vpliva na višino otroškega dodatka</a:t>
            </a:r>
            <a:endParaRPr lang="sl-SI" sz="2000" dirty="0">
              <a:latin typeface="Calibri" panose="020F0502020204030204" pitchFamily="34" charset="0"/>
              <a:ea typeface="MS Mincho" panose="02020609040205080304" pitchFamily="49" charset="-128"/>
              <a:cs typeface="Times New Roman" panose="02020603050405020304" pitchFamily="18" charset="0"/>
            </a:endParaRPr>
          </a:p>
          <a:p>
            <a:pPr algn="just">
              <a:buClr>
                <a:schemeClr val="accent6">
                  <a:lumMod val="60000"/>
                  <a:lumOff val="40000"/>
                </a:schemeClr>
              </a:buClr>
              <a:buFont typeface="Wingdings" pitchFamily="2" charset="2"/>
              <a:buChar char="Ø"/>
              <a:defRPr/>
            </a:pPr>
            <a:r>
              <a:rPr lang="sl-SI" sz="2000" dirty="0">
                <a:latin typeface="Calibri" panose="020F0502020204030204" pitchFamily="34" charset="0"/>
                <a:ea typeface="Times New Roman" panose="02020603050405020304" pitchFamily="18" charset="0"/>
                <a:cs typeface="Calibri" panose="020F0502020204030204" pitchFamily="34" charset="0"/>
              </a:rPr>
              <a:t>ravno tako ne vpliva na višino plačila dohodnine </a:t>
            </a:r>
          </a:p>
          <a:p>
            <a:pPr algn="just">
              <a:buClr>
                <a:schemeClr val="accent6">
                  <a:lumMod val="60000"/>
                  <a:lumOff val="40000"/>
                </a:schemeClr>
              </a:buClr>
              <a:buFont typeface="Wingdings" pitchFamily="2" charset="2"/>
              <a:buChar char="Ø"/>
              <a:defRPr/>
            </a:pPr>
            <a:r>
              <a:rPr lang="sl-SI" sz="2000" dirty="0">
                <a:latin typeface="Calibri" panose="020F0502020204030204" pitchFamily="34" charset="0"/>
                <a:ea typeface="Times New Roman" panose="02020603050405020304" pitchFamily="18" charset="0"/>
                <a:cs typeface="Calibri" panose="020F0502020204030204" pitchFamily="34" charset="0"/>
              </a:rPr>
              <a:t>dijak lahko istočasno prejema štipendijo za deficitarne poklice in državno štipendijo/Zoisovo štipendijo </a:t>
            </a:r>
          </a:p>
          <a:p>
            <a:pPr algn="just">
              <a:buClr>
                <a:schemeClr val="accent6">
                  <a:lumMod val="60000"/>
                  <a:lumOff val="40000"/>
                </a:schemeClr>
              </a:buClr>
              <a:buFont typeface="Wingdings" pitchFamily="2" charset="2"/>
              <a:buChar char="Ø"/>
              <a:defRPr/>
            </a:pPr>
            <a:r>
              <a:rPr lang="sl-SI" sz="2000" dirty="0">
                <a:latin typeface="Calibri" panose="020F0502020204030204" pitchFamily="34" charset="0"/>
                <a:ea typeface="Times New Roman" panose="02020603050405020304" pitchFamily="18" charset="0"/>
                <a:cs typeface="Calibri" panose="020F0502020204030204" pitchFamily="34" charset="0"/>
              </a:rPr>
              <a:t>v primeru, da dijak ponavlja isti letnik oz. ne izpolnjuje pogojev za napredovanje v višji letnik, lahko štipendijsko razmerje miruje, vendar ne več kot eno leto.</a:t>
            </a:r>
            <a:endParaRPr lang="sl-SI" sz="2000" dirty="0">
              <a:latin typeface="Calibri" panose="020F0502020204030204" pitchFamily="34" charset="0"/>
              <a:ea typeface="MS Mincho" panose="02020609040205080304" pitchFamily="49" charset="-128"/>
              <a:cs typeface="Times New Roman" panose="02020603050405020304" pitchFamily="18" charset="0"/>
            </a:endParaRPr>
          </a:p>
          <a:p>
            <a:endParaRPr lang="sl-SI" dirty="0"/>
          </a:p>
          <a:p>
            <a:endParaRPr lang="sl-SI" dirty="0"/>
          </a:p>
        </p:txBody>
      </p:sp>
    </p:spTree>
    <p:extLst>
      <p:ext uri="{BB962C8B-B14F-4D97-AF65-F5344CB8AC3E}">
        <p14:creationId xmlns:p14="http://schemas.microsoft.com/office/powerpoint/2010/main" val="334217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542363" y="1052736"/>
            <a:ext cx="7791413" cy="5192874"/>
          </a:xfrm>
        </p:spPr>
        <p:txBody>
          <a:bodyPr/>
          <a:lstStyle/>
          <a:p>
            <a:pPr marL="0" indent="0" algn="just">
              <a:buClr>
                <a:schemeClr val="accent6">
                  <a:lumMod val="60000"/>
                  <a:lumOff val="40000"/>
                </a:schemeClr>
              </a:buClr>
              <a:buNone/>
              <a:defRPr/>
            </a:pPr>
            <a:r>
              <a:rPr lang="sl-SI" sz="1400" dirty="0">
                <a:ea typeface="Times New Roman" panose="02020603050405020304" pitchFamily="18" charset="0"/>
              </a:rPr>
              <a:t>So n</a:t>
            </a:r>
            <a:r>
              <a:rPr lang="sl-SI" sz="1400" dirty="0">
                <a:effectLst/>
                <a:ea typeface="Times New Roman" panose="02020603050405020304" pitchFamily="18" charset="0"/>
              </a:rPr>
              <a:t>amenjene spodbujanju mladih za vpis v izobraževalne programe za poklice, </a:t>
            </a:r>
            <a:r>
              <a:rPr lang="sl-SI" sz="1400" b="1" dirty="0">
                <a:effectLst/>
                <a:ea typeface="Times New Roman" panose="02020603050405020304" pitchFamily="18" charset="0"/>
              </a:rPr>
              <a:t>za katere na trgu dela ni dovolj kadra glede na potrebe delodajalcev</a:t>
            </a:r>
            <a:r>
              <a:rPr lang="sl-SI" sz="1400" dirty="0">
                <a:effectLst/>
                <a:ea typeface="Times New Roman" panose="02020603050405020304" pitchFamily="18" charset="0"/>
              </a:rPr>
              <a:t>.</a:t>
            </a:r>
          </a:p>
          <a:p>
            <a:pPr marL="0" indent="0" algn="just">
              <a:spcAft>
                <a:spcPts val="300"/>
              </a:spcAft>
              <a:buNone/>
            </a:pPr>
            <a:endParaRPr lang="en-US" dirty="0"/>
          </a:p>
        </p:txBody>
      </p:sp>
      <p:sp>
        <p:nvSpPr>
          <p:cNvPr id="9" name="Text Placeholder 8"/>
          <p:cNvSpPr>
            <a:spLocks noGrp="1"/>
          </p:cNvSpPr>
          <p:nvPr>
            <p:ph type="body" sz="quarter" idx="13"/>
          </p:nvPr>
        </p:nvSpPr>
        <p:spPr>
          <a:xfrm>
            <a:off x="594122" y="334978"/>
            <a:ext cx="8082334" cy="530210"/>
          </a:xfrm>
        </p:spPr>
        <p:txBody>
          <a:bodyPr>
            <a:normAutofit fontScale="92500" lnSpcReduction="20000"/>
          </a:bodyPr>
          <a:lstStyle/>
          <a:p>
            <a:r>
              <a:rPr lang="sl-SI" altLang="sl-SI" sz="3600" b="1" dirty="0"/>
              <a:t>ŠTIPENDIJE ZA DEFICITARNE POKLICE</a:t>
            </a:r>
          </a:p>
        </p:txBody>
      </p:sp>
      <p:graphicFrame>
        <p:nvGraphicFramePr>
          <p:cNvPr id="3" name="Tabela 2">
            <a:extLst>
              <a:ext uri="{FF2B5EF4-FFF2-40B4-BE49-F238E27FC236}">
                <a16:creationId xmlns:a16="http://schemas.microsoft.com/office/drawing/2014/main" xmlns="" id="{8E405805-7A5C-49A2-B05A-00C5DAD5B1C9}"/>
              </a:ext>
            </a:extLst>
          </p:cNvPr>
          <p:cNvGraphicFramePr>
            <a:graphicFrameLocks noGrp="1"/>
          </p:cNvGraphicFramePr>
          <p:nvPr>
            <p:extLst>
              <p:ext uri="{D42A27DB-BD31-4B8C-83A1-F6EECF244321}">
                <p14:modId xmlns:p14="http://schemas.microsoft.com/office/powerpoint/2010/main" val="3611622135"/>
              </p:ext>
            </p:extLst>
          </p:nvPr>
        </p:nvGraphicFramePr>
        <p:xfrm>
          <a:off x="595351" y="2010002"/>
          <a:ext cx="7955279" cy="2623950"/>
        </p:xfrm>
        <a:graphic>
          <a:graphicData uri="http://schemas.openxmlformats.org/drawingml/2006/table">
            <a:tbl>
              <a:tblPr firstRow="1" firstCol="1" bandRow="1">
                <a:tableStyleId>{E8B1032C-EA38-4F05-BA0D-38AFFFC7BED3}</a:tableStyleId>
              </a:tblPr>
              <a:tblGrid>
                <a:gridCol w="488762">
                  <a:extLst>
                    <a:ext uri="{9D8B030D-6E8A-4147-A177-3AD203B41FA5}">
                      <a16:colId xmlns:a16="http://schemas.microsoft.com/office/drawing/2014/main" xmlns="" val="1534312904"/>
                    </a:ext>
                  </a:extLst>
                </a:gridCol>
                <a:gridCol w="3059262">
                  <a:extLst>
                    <a:ext uri="{9D8B030D-6E8A-4147-A177-3AD203B41FA5}">
                      <a16:colId xmlns:a16="http://schemas.microsoft.com/office/drawing/2014/main" xmlns="" val="4105642162"/>
                    </a:ext>
                  </a:extLst>
                </a:gridCol>
                <a:gridCol w="381858">
                  <a:extLst>
                    <a:ext uri="{9D8B030D-6E8A-4147-A177-3AD203B41FA5}">
                      <a16:colId xmlns:a16="http://schemas.microsoft.com/office/drawing/2014/main" xmlns="" val="2323160121"/>
                    </a:ext>
                  </a:extLst>
                </a:gridCol>
                <a:gridCol w="4025397">
                  <a:extLst>
                    <a:ext uri="{9D8B030D-6E8A-4147-A177-3AD203B41FA5}">
                      <a16:colId xmlns:a16="http://schemas.microsoft.com/office/drawing/2014/main" xmlns="" val="2416497849"/>
                    </a:ext>
                  </a:extLst>
                </a:gridCol>
              </a:tblGrid>
              <a:tr h="228867">
                <a:tc>
                  <a:txBody>
                    <a:bodyPr/>
                    <a:lstStyle/>
                    <a:p>
                      <a:pPr algn="just"/>
                      <a:r>
                        <a:rPr lang="sl-SI" sz="1100" b="0" dirty="0">
                          <a:effectLst/>
                        </a:rPr>
                        <a:t>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b="0" dirty="0">
                          <a:effectLst/>
                        </a:rPr>
                        <a:t>kamnosek</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b="0" dirty="0">
                          <a:effectLst/>
                        </a:rPr>
                        <a:t>12.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b="0" dirty="0">
                          <a:effectLst/>
                        </a:rPr>
                        <a:t>zidar/zidarka</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3890877428"/>
                  </a:ext>
                </a:extLst>
              </a:tr>
              <a:tr h="228867">
                <a:tc>
                  <a:txBody>
                    <a:bodyPr/>
                    <a:lstStyle/>
                    <a:p>
                      <a:pPr algn="just"/>
                      <a:r>
                        <a:rPr lang="sl-SI" sz="1100" b="0">
                          <a:effectLst/>
                        </a:rPr>
                        <a:t>2.</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dirty="0" err="1">
                          <a:effectLst/>
                        </a:rPr>
                        <a:t>mehatronik</a:t>
                      </a:r>
                      <a:r>
                        <a:rPr lang="sl-SI" sz="1100" dirty="0">
                          <a:effectLst/>
                        </a:rPr>
                        <a:t> operater</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13.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tesar/tesarka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1159718796"/>
                  </a:ext>
                </a:extLst>
              </a:tr>
              <a:tr h="228867">
                <a:tc>
                  <a:txBody>
                    <a:bodyPr/>
                    <a:lstStyle/>
                    <a:p>
                      <a:pPr algn="just"/>
                      <a:r>
                        <a:rPr lang="sl-SI" sz="1100" b="0">
                          <a:effectLst/>
                        </a:rPr>
                        <a:t>3.</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inštalater/inštalaterka strojnih inštalacij</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14.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klepar-krovec/kleparka-krovka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2078455073"/>
                  </a:ext>
                </a:extLst>
              </a:tr>
              <a:tr h="228867">
                <a:tc>
                  <a:txBody>
                    <a:bodyPr/>
                    <a:lstStyle/>
                    <a:p>
                      <a:pPr algn="just"/>
                      <a:r>
                        <a:rPr lang="sl-SI" sz="1100" b="0">
                          <a:effectLst/>
                        </a:rPr>
                        <a:t>4.</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oblikovalec kovin orodjar/orodjarka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15.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izvajalec/izvajalka suhomontažne gradnje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3048064017"/>
                  </a:ext>
                </a:extLst>
              </a:tr>
              <a:tr h="228867">
                <a:tc>
                  <a:txBody>
                    <a:bodyPr/>
                    <a:lstStyle/>
                    <a:p>
                      <a:pPr algn="just"/>
                      <a:r>
                        <a:rPr lang="sl-SI" sz="1100" b="0">
                          <a:effectLst/>
                        </a:rPr>
                        <a:t>5.</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dirty="0">
                          <a:effectLst/>
                        </a:rPr>
                        <a:t>elektrikar/elektrikarka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16.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slikopleskar-črkoslikar/slikopleskarka-črkoslikarka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3961733682"/>
                  </a:ext>
                </a:extLst>
              </a:tr>
              <a:tr h="228867">
                <a:tc>
                  <a:txBody>
                    <a:bodyPr/>
                    <a:lstStyle/>
                    <a:p>
                      <a:pPr algn="just"/>
                      <a:r>
                        <a:rPr lang="sl-SI" sz="1100" b="0">
                          <a:effectLst/>
                        </a:rPr>
                        <a:t>6.</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avtokaroserist/avtokaroseristka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dirty="0">
                          <a:effectLst/>
                        </a:rPr>
                        <a:t>17.</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pPr algn="just"/>
                      <a:r>
                        <a:rPr lang="sl-SI" sz="1100">
                          <a:effectLst/>
                        </a:rPr>
                        <a:t>pečar-polagalec keramičnih oblog/pečarka-polagalka keramičnih oblog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5954890"/>
                  </a:ext>
                </a:extLst>
              </a:tr>
              <a:tr h="228867">
                <a:tc>
                  <a:txBody>
                    <a:bodyPr/>
                    <a:lstStyle/>
                    <a:p>
                      <a:r>
                        <a:rPr lang="sl-SI" sz="1100" b="0">
                          <a:effectLst/>
                        </a:rPr>
                        <a:t>7.</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dirty="0">
                          <a:effectLst/>
                        </a:rPr>
                        <a:t>pek/</a:t>
                      </a:r>
                      <a:r>
                        <a:rPr lang="sl-SI" sz="1100" dirty="0" err="1">
                          <a:effectLst/>
                        </a:rPr>
                        <a:t>pekarka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18.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gozdar/gozdarka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805549824"/>
                  </a:ext>
                </a:extLst>
              </a:tr>
              <a:tr h="228867">
                <a:tc>
                  <a:txBody>
                    <a:bodyPr/>
                    <a:lstStyle/>
                    <a:p>
                      <a:r>
                        <a:rPr lang="sl-SI" sz="1100" b="0">
                          <a:effectLst/>
                        </a:rPr>
                        <a:t>8.</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slaščičar/slaščičarka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19.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dimnikar/dimnikarka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3210857036"/>
                  </a:ext>
                </a:extLst>
              </a:tr>
              <a:tr h="228867">
                <a:tc>
                  <a:txBody>
                    <a:bodyPr/>
                    <a:lstStyle/>
                    <a:p>
                      <a:r>
                        <a:rPr lang="sl-SI" sz="1100" b="0">
                          <a:effectLst/>
                        </a:rPr>
                        <a:t>9.</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mesar/mesarka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20.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steklar/steklarka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1051873022"/>
                  </a:ext>
                </a:extLst>
              </a:tr>
              <a:tr h="228867">
                <a:tc>
                  <a:txBody>
                    <a:bodyPr/>
                    <a:lstStyle/>
                    <a:p>
                      <a:r>
                        <a:rPr lang="sl-SI" sz="1100" b="0">
                          <a:effectLst/>
                        </a:rPr>
                        <a:t>10.</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tapetnik/tapetničarka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21.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tehnik/tehnica steklarstva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5975288"/>
                  </a:ext>
                </a:extLst>
              </a:tr>
              <a:tr h="228867">
                <a:tc>
                  <a:txBody>
                    <a:bodyPr/>
                    <a:lstStyle/>
                    <a:p>
                      <a:r>
                        <a:rPr lang="sl-SI" sz="1100" b="0" dirty="0">
                          <a:effectLst/>
                        </a:rPr>
                        <a:t>11.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dirty="0">
                          <a:effectLst/>
                        </a:rPr>
                        <a:t>mizar/mizarka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sl-SI" sz="1100" dirty="0">
                          <a:effectLst/>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xmlns="" val="3769106645"/>
                  </a:ext>
                </a:extLst>
              </a:tr>
            </a:tbl>
          </a:graphicData>
        </a:graphic>
      </p:graphicFrame>
    </p:spTree>
    <p:extLst>
      <p:ext uri="{BB962C8B-B14F-4D97-AF65-F5344CB8AC3E}">
        <p14:creationId xmlns:p14="http://schemas.microsoft.com/office/powerpoint/2010/main" val="1074723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800" dirty="0"/>
              <a:t>HVALA ZA POZORNOST</a:t>
            </a:r>
            <a:br>
              <a:rPr lang="sl-SI" sz="4800" dirty="0"/>
            </a:br>
            <a:endParaRPr lang="sl-SI" dirty="0"/>
          </a:p>
        </p:txBody>
      </p:sp>
      <p:sp>
        <p:nvSpPr>
          <p:cNvPr id="3" name="Ograda vsebine 2"/>
          <p:cNvSpPr>
            <a:spLocks noGrp="1"/>
          </p:cNvSpPr>
          <p:nvPr>
            <p:ph sz="quarter" idx="13"/>
          </p:nvPr>
        </p:nvSpPr>
        <p:spPr/>
        <p:txBody>
          <a:bodyPr>
            <a:normAutofit/>
          </a:bodyPr>
          <a:lstStyle/>
          <a:p>
            <a:pPr marL="45720" indent="0" algn="ctr">
              <a:buNone/>
            </a:pPr>
            <a:endParaRPr lang="sl-SI" sz="8000" dirty="0"/>
          </a:p>
          <a:p>
            <a:pPr marL="45720" indent="0" algn="ctr">
              <a:buNone/>
            </a:pPr>
            <a:r>
              <a:rPr lang="sl-SI" sz="8000" dirty="0"/>
              <a:t>VPRAŠANJA?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sl-SI" sz="3200" dirty="0" err="1">
                <a:latin typeface="Perpetua" pitchFamily="18" charset="0"/>
              </a:rPr>
              <a:t>OSREDNJESLOVENSKA</a:t>
            </a:r>
            <a:r>
              <a:rPr lang="en-US" altLang="sl-SI" sz="3200" dirty="0">
                <a:latin typeface="Perpetua" pitchFamily="18" charset="0"/>
              </a:rPr>
              <a:t> </a:t>
            </a:r>
            <a:r>
              <a:rPr lang="en-US" altLang="sl-SI" sz="3200" dirty="0" err="1">
                <a:latin typeface="Perpetua" pitchFamily="18" charset="0"/>
              </a:rPr>
              <a:t>REGIJA</a:t>
            </a:r>
            <a:endParaRPr lang="en-US" altLang="sl-SI" sz="3200" dirty="0">
              <a:latin typeface="Perpetua" pitchFamily="18" charset="0"/>
            </a:endParaRPr>
          </a:p>
        </p:txBody>
      </p:sp>
      <p:pic>
        <p:nvPicPr>
          <p:cNvPr id="717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67544" y="620688"/>
            <a:ext cx="7998497" cy="5465170"/>
          </a:xfrm>
          <a:prstGeom prst="rect">
            <a:avLst/>
          </a:prstGeom>
          <a:noFill/>
        </p:spPr>
      </p:pic>
    </p:spTree>
    <p:extLst>
      <p:ext uri="{BB962C8B-B14F-4D97-AF65-F5344CB8AC3E}">
        <p14:creationId xmlns:p14="http://schemas.microsoft.com/office/powerpoint/2010/main" val="329248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1143000" y="731520"/>
            <a:ext cx="6400800" cy="5001736"/>
          </a:xfrm>
        </p:spPr>
        <p:txBody>
          <a:bodyPr>
            <a:normAutofit/>
          </a:bodyPr>
          <a:lstStyle/>
          <a:p>
            <a:r>
              <a:rPr lang="sl-SI" dirty="0"/>
              <a:t>Vsi programi so razpisani pogojno</a:t>
            </a:r>
          </a:p>
          <a:p>
            <a:pPr marL="45720" indent="0">
              <a:buNone/>
            </a:pPr>
            <a:endParaRPr lang="sl-SI" dirty="0"/>
          </a:p>
          <a:p>
            <a:r>
              <a:rPr lang="sl-SI" dirty="0"/>
              <a:t>Posebne oznake:</a:t>
            </a:r>
          </a:p>
          <a:p>
            <a:pPr>
              <a:buFontTx/>
              <a:buChar char="-"/>
            </a:pPr>
            <a:r>
              <a:rPr lang="sl-SI" dirty="0"/>
              <a:t>(š),</a:t>
            </a:r>
          </a:p>
          <a:p>
            <a:pPr>
              <a:buFontTx/>
              <a:buChar char="-"/>
            </a:pPr>
            <a:r>
              <a:rPr lang="sl-SI" dirty="0"/>
              <a:t> „po odločbah o usmeritvi“ oz. „za vključene v vzgojnem zavodu“</a:t>
            </a:r>
          </a:p>
          <a:p>
            <a:pPr>
              <a:buFontTx/>
              <a:buChar char="-"/>
            </a:pPr>
            <a:r>
              <a:rPr lang="sl-SI" dirty="0"/>
              <a:t>*program se bo izvajal tudi v vajeniški obliki</a:t>
            </a:r>
          </a:p>
          <a:p>
            <a:pPr marL="45720" indent="0">
              <a:buNone/>
            </a:pPr>
            <a:endParaRPr lang="sl-SI" dirty="0"/>
          </a:p>
          <a:p>
            <a:r>
              <a:rPr lang="sl-SI" dirty="0"/>
              <a:t>Opozorila oziroma dodatna pojasnila v opombah na koncu „razpisa“ za posamezno regijo</a:t>
            </a:r>
          </a:p>
        </p:txBody>
      </p:sp>
    </p:spTree>
    <p:extLst>
      <p:ext uri="{BB962C8B-B14F-4D97-AF65-F5344CB8AC3E}">
        <p14:creationId xmlns:p14="http://schemas.microsoft.com/office/powerpoint/2010/main" val="380492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971600" y="1196752"/>
            <a:ext cx="7056784" cy="4680520"/>
          </a:xfrm>
        </p:spPr>
        <p:txBody>
          <a:bodyPr>
            <a:normAutofit fontScale="92500"/>
          </a:bodyPr>
          <a:lstStyle/>
          <a:p>
            <a:pPr lvl="1"/>
            <a:r>
              <a:rPr lang="sl-SI" sz="2200" dirty="0"/>
              <a:t>program se bo izvajal v šolski in vajeniški obliki (</a:t>
            </a:r>
            <a:r>
              <a:rPr lang="sl-SI" sz="2200" b="1" i="1" dirty="0"/>
              <a:t>obe obliki enakovredni,</a:t>
            </a:r>
            <a:r>
              <a:rPr lang="sl-SI" sz="2200" i="1" dirty="0"/>
              <a:t> enaka izobrazba, enake možnosti za nadaljevanje, enake pravice),</a:t>
            </a:r>
          </a:p>
          <a:p>
            <a:pPr lvl="1"/>
            <a:r>
              <a:rPr lang="sl-SI" sz="2200" b="1" dirty="0"/>
              <a:t>vsaj polovica programa </a:t>
            </a:r>
            <a:r>
              <a:rPr lang="sl-SI" sz="2200" dirty="0"/>
              <a:t>se</a:t>
            </a:r>
            <a:r>
              <a:rPr lang="sl-SI" sz="2200" b="1" dirty="0"/>
              <a:t> </a:t>
            </a:r>
            <a:r>
              <a:rPr lang="sl-SI" sz="2200" dirty="0"/>
              <a:t>izvede kot </a:t>
            </a:r>
            <a:r>
              <a:rPr lang="sl-SI" sz="2200" dirty="0" err="1"/>
              <a:t>PUD</a:t>
            </a:r>
            <a:r>
              <a:rPr lang="sl-SI" sz="2200" dirty="0"/>
              <a:t> </a:t>
            </a:r>
            <a:r>
              <a:rPr lang="sl-SI" sz="2200" b="1" dirty="0"/>
              <a:t>pri delodajalcu </a:t>
            </a:r>
            <a:r>
              <a:rPr lang="sl-SI" sz="2200" i="1" dirty="0"/>
              <a:t>(okvirno 56 tednov v treh letih),</a:t>
            </a:r>
          </a:p>
          <a:p>
            <a:pPr lvl="1"/>
            <a:r>
              <a:rPr lang="sl-SI" sz="2200" dirty="0"/>
              <a:t>prednost vajeniške oblike</a:t>
            </a:r>
            <a:r>
              <a:rPr lang="sl-SI" sz="2200" b="1" dirty="0"/>
              <a:t>: zgodnejši stik z delodajalcem</a:t>
            </a:r>
            <a:r>
              <a:rPr lang="sl-SI" sz="2200" dirty="0"/>
              <a:t>, več praktičnih izkušenj, večja možnost za zaposlitev,</a:t>
            </a:r>
          </a:p>
          <a:p>
            <a:pPr lvl="1"/>
            <a:r>
              <a:rPr lang="sl-SI" sz="2200" dirty="0"/>
              <a:t>vajeniška nagrada </a:t>
            </a:r>
            <a:r>
              <a:rPr lang="sl-SI" sz="2200" i="1" dirty="0"/>
              <a:t>(250 EUR v 1. l., 300 EUR v 2. l. in 400 evrov v 3. l. mesečno),</a:t>
            </a:r>
          </a:p>
          <a:p>
            <a:pPr lvl="1">
              <a:buFontTx/>
              <a:buChar char="-"/>
            </a:pPr>
            <a:r>
              <a:rPr lang="sl-SI" sz="2200" dirty="0"/>
              <a:t>kandidati z vajeniško pogodbo </a:t>
            </a:r>
            <a:r>
              <a:rPr lang="sl-SI" sz="2200" b="1" dirty="0"/>
              <a:t>izvzeti iz izbirnega postopka, </a:t>
            </a:r>
            <a:r>
              <a:rPr lang="sl-SI" sz="2200" dirty="0"/>
              <a:t>če dostavijo vajeniško pogodbo do začetka izbirnega postopka (16. 6. 2021).</a:t>
            </a:r>
            <a:endParaRPr lang="sl-SI" sz="2200" b="1" dirty="0"/>
          </a:p>
          <a:p>
            <a:endParaRPr lang="sl-SI" dirty="0"/>
          </a:p>
        </p:txBody>
      </p:sp>
      <p:sp>
        <p:nvSpPr>
          <p:cNvPr id="4" name="Naslov 1"/>
          <p:cNvSpPr>
            <a:spLocks noGrp="1"/>
          </p:cNvSpPr>
          <p:nvPr>
            <p:ph type="title"/>
          </p:nvPr>
        </p:nvSpPr>
        <p:spPr>
          <a:xfrm>
            <a:off x="457200" y="274638"/>
            <a:ext cx="8229600" cy="850106"/>
          </a:xfrm>
        </p:spPr>
        <p:txBody>
          <a:bodyPr/>
          <a:lstStyle/>
          <a:p>
            <a:pPr algn="ctr"/>
            <a:r>
              <a:rPr lang="sl-SI" sz="2600" b="1" dirty="0">
                <a:solidFill>
                  <a:srgbClr val="FF0000"/>
                </a:solidFill>
              </a:rPr>
              <a:t>VAJENIŠKA OBLIKA IZOBRAŽEVANJA</a:t>
            </a:r>
          </a:p>
        </p:txBody>
      </p:sp>
    </p:spTree>
    <p:extLst>
      <p:ext uri="{BB962C8B-B14F-4D97-AF65-F5344CB8AC3E}">
        <p14:creationId xmlns:p14="http://schemas.microsoft.com/office/powerpoint/2010/main" val="2949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3"/>
          </p:nvPr>
        </p:nvSpPr>
        <p:spPr>
          <a:xfrm>
            <a:off x="611560" y="1268760"/>
            <a:ext cx="7704856" cy="4338816"/>
          </a:xfrm>
        </p:spPr>
        <p:txBody>
          <a:bodyPr>
            <a:normAutofit/>
          </a:bodyPr>
          <a:lstStyle/>
          <a:p>
            <a:pPr lvl="1"/>
            <a:r>
              <a:rPr lang="sl-SI" sz="2200" b="1" dirty="0"/>
              <a:t>Kandidati izpolnijo enako prijavnico – </a:t>
            </a:r>
            <a:r>
              <a:rPr lang="sl-SI" sz="2200" u="sng" dirty="0"/>
              <a:t>pripis</a:t>
            </a:r>
            <a:r>
              <a:rPr lang="sl-SI" sz="2200" dirty="0"/>
              <a:t> pri navedbi programa: npr. </a:t>
            </a:r>
            <a:r>
              <a:rPr lang="sl-SI" sz="2200" dirty="0">
                <a:solidFill>
                  <a:srgbClr val="FF0000"/>
                </a:solidFill>
              </a:rPr>
              <a:t>KAMNOSEK – VAJENIŠKA OBLIKA</a:t>
            </a:r>
            <a:r>
              <a:rPr lang="sl-SI" sz="2200" dirty="0"/>
              <a:t>;</a:t>
            </a:r>
          </a:p>
          <a:p>
            <a:pPr marL="457200" lvl="1" indent="0">
              <a:buNone/>
            </a:pPr>
            <a:endParaRPr lang="sl-SI" sz="2200" i="1" dirty="0"/>
          </a:p>
          <a:p>
            <a:pPr lvl="1"/>
            <a:r>
              <a:rPr lang="sl-SI" sz="2200" dirty="0"/>
              <a:t>prijavni in vpisni postopek </a:t>
            </a:r>
            <a:r>
              <a:rPr lang="sl-SI" sz="2200" b="1" dirty="0"/>
              <a:t>povsem enaka </a:t>
            </a:r>
            <a:r>
              <a:rPr lang="sl-SI" sz="2200" dirty="0"/>
              <a:t>(</a:t>
            </a:r>
            <a:r>
              <a:rPr lang="sl-SI" sz="2200" i="1" dirty="0"/>
              <a:t>roki, določeni z rokovnikom veljajo enako za vse kandidate);</a:t>
            </a:r>
          </a:p>
          <a:p>
            <a:pPr marL="457200" lvl="1" indent="0">
              <a:buNone/>
            </a:pPr>
            <a:endParaRPr lang="sl-SI" sz="2200" i="1" dirty="0"/>
          </a:p>
          <a:p>
            <a:pPr lvl="1"/>
            <a:r>
              <a:rPr lang="sl-SI" sz="2200" b="1" dirty="0"/>
              <a:t>učna mesta na spletni strani </a:t>
            </a:r>
            <a:r>
              <a:rPr lang="sl-SI" sz="2200" b="1" dirty="0" err="1"/>
              <a:t>MIZŠ</a:t>
            </a:r>
            <a:r>
              <a:rPr lang="sl-SI" sz="2200" b="1" dirty="0"/>
              <a:t>;</a:t>
            </a:r>
          </a:p>
          <a:p>
            <a:pPr lvl="1"/>
            <a:endParaRPr lang="sl-SI" sz="2200" b="1" dirty="0"/>
          </a:p>
          <a:p>
            <a:pPr lvl="1"/>
            <a:endParaRPr lang="sl-SI" sz="2200" b="1" dirty="0"/>
          </a:p>
          <a:p>
            <a:pPr marL="45720" indent="0">
              <a:buNone/>
            </a:pPr>
            <a:endParaRPr lang="sl-SI" dirty="0"/>
          </a:p>
        </p:txBody>
      </p:sp>
      <p:sp>
        <p:nvSpPr>
          <p:cNvPr id="4" name="Pravokotnik 3"/>
          <p:cNvSpPr/>
          <p:nvPr/>
        </p:nvSpPr>
        <p:spPr>
          <a:xfrm>
            <a:off x="1907704" y="692696"/>
            <a:ext cx="5040560" cy="369332"/>
          </a:xfrm>
          <a:prstGeom prst="rect">
            <a:avLst/>
          </a:prstGeom>
        </p:spPr>
        <p:txBody>
          <a:bodyPr wrap="square">
            <a:spAutoFit/>
          </a:bodyPr>
          <a:lstStyle/>
          <a:p>
            <a:pPr algn="ctr"/>
            <a:r>
              <a:rPr lang="sl-SI" b="1" dirty="0">
                <a:solidFill>
                  <a:srgbClr val="FF0000"/>
                </a:solidFill>
              </a:rPr>
              <a:t>VAJENIŠKA OBLIKA IZOBRAŽEVANJA</a:t>
            </a:r>
            <a:endParaRPr lang="sl-SI" dirty="0"/>
          </a:p>
        </p:txBody>
      </p:sp>
    </p:spTree>
    <p:extLst>
      <p:ext uri="{BB962C8B-B14F-4D97-AF65-F5344CB8AC3E}">
        <p14:creationId xmlns:p14="http://schemas.microsoft.com/office/powerpoint/2010/main" val="82557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282154"/>
          </a:xfrm>
        </p:spPr>
        <p:txBody>
          <a:bodyPr/>
          <a:lstStyle/>
          <a:p>
            <a:r>
              <a:rPr lang="sl-SI" dirty="0"/>
              <a:t/>
            </a:r>
            <a:br>
              <a:rPr lang="sl-SI" dirty="0"/>
            </a:br>
            <a:r>
              <a:rPr lang="sl-SI" sz="2600" b="1" dirty="0">
                <a:solidFill>
                  <a:srgbClr val="FF0000"/>
                </a:solidFill>
              </a:rPr>
              <a:t>VAJENIŠKA IZVEDBA NEKATERIH PROGRAMOV</a:t>
            </a:r>
          </a:p>
        </p:txBody>
      </p:sp>
      <p:sp>
        <p:nvSpPr>
          <p:cNvPr id="3" name="Ograda vsebine 2"/>
          <p:cNvSpPr>
            <a:spLocks noGrp="1"/>
          </p:cNvSpPr>
          <p:nvPr>
            <p:ph idx="4294967295"/>
          </p:nvPr>
        </p:nvSpPr>
        <p:spPr>
          <a:xfrm>
            <a:off x="457200" y="1600200"/>
            <a:ext cx="8229600" cy="4853136"/>
          </a:xfrm>
          <a:prstGeom prst="rect">
            <a:avLst/>
          </a:prstGeom>
        </p:spPr>
        <p:txBody>
          <a:bodyPr/>
          <a:lstStyle/>
          <a:p>
            <a:pPr marL="0" indent="0">
              <a:buNone/>
            </a:pPr>
            <a:r>
              <a:rPr lang="sl-SI" sz="1750" dirty="0"/>
              <a:t>Mreža šol in izobraževalnih programov z izvedbo tudi v vajeniški obliki  </a:t>
            </a:r>
            <a:r>
              <a:rPr lang="sl-SI" sz="1750" b="1" dirty="0"/>
              <a:t>je</a:t>
            </a:r>
            <a:r>
              <a:rPr lang="sl-SI" sz="1750" dirty="0"/>
              <a:t> </a:t>
            </a:r>
            <a:r>
              <a:rPr lang="sl-SI" sz="1750" b="1" dirty="0"/>
              <a:t>dopolnjena </a:t>
            </a:r>
            <a:r>
              <a:rPr lang="sl-SI" sz="1750" i="1" dirty="0"/>
              <a:t>(</a:t>
            </a:r>
            <a:r>
              <a:rPr lang="sl-SI" sz="1750" i="1" dirty="0">
                <a:solidFill>
                  <a:srgbClr val="FF0000"/>
                </a:solidFill>
              </a:rPr>
              <a:t>z rdečo označene novosti v primerjavi z lanskim razpisom</a:t>
            </a:r>
            <a:r>
              <a:rPr lang="sl-SI" sz="1750" i="1" dirty="0"/>
              <a:t>)</a:t>
            </a:r>
            <a:r>
              <a:rPr lang="sl-SI" sz="1750" dirty="0"/>
              <a:t>:</a:t>
            </a:r>
          </a:p>
          <a:p>
            <a:pPr marL="0" indent="0">
              <a:buNone/>
            </a:pPr>
            <a:r>
              <a:rPr lang="sl-SI" sz="1750" b="1" dirty="0"/>
              <a:t>VAJENIŠKI PROGRAMI:</a:t>
            </a:r>
          </a:p>
          <a:p>
            <a:pPr lvl="1"/>
            <a:r>
              <a:rPr lang="sl-SI" sz="1750" b="1" dirty="0"/>
              <a:t>MIZAR:</a:t>
            </a:r>
            <a:r>
              <a:rPr lang="sl-SI" sz="1750" dirty="0">
                <a:solidFill>
                  <a:srgbClr val="FF0000"/>
                </a:solidFill>
              </a:rPr>
              <a:t> </a:t>
            </a:r>
            <a:r>
              <a:rPr lang="sl-SI" sz="1750" dirty="0"/>
              <a:t>ŠC Novo mesto, ŠC Slovenj Gradec, ŠC Nova Gorica in ŠC Škofja Loka,</a:t>
            </a:r>
          </a:p>
          <a:p>
            <a:pPr lvl="1"/>
            <a:r>
              <a:rPr lang="sl-SI" sz="1750" b="1" dirty="0"/>
              <a:t>OBLIKOVALEC KOVIN – ORODJAR</a:t>
            </a:r>
            <a:r>
              <a:rPr lang="sl-SI" sz="1750" dirty="0">
                <a:solidFill>
                  <a:srgbClr val="FF0000"/>
                </a:solidFill>
              </a:rPr>
              <a:t>: </a:t>
            </a:r>
            <a:r>
              <a:rPr lang="sl-SI" sz="1750" dirty="0"/>
              <a:t>ŠC Škofja Loka, SIC Ljubljana – Srednja poklicna in strokovna šola Bežigrad, ŠC Novo mesto, ŠC Nova Gorica, Tehniški šolski center Maribor, </a:t>
            </a:r>
            <a:r>
              <a:rPr lang="sl-SI" sz="1750" dirty="0">
                <a:solidFill>
                  <a:srgbClr val="FF0000"/>
                </a:solidFill>
              </a:rPr>
              <a:t>Srednja poklicna in tehniška šola Murska Sobota in ŠC Velenje;</a:t>
            </a:r>
            <a:endParaRPr lang="sl-SI" sz="1750" dirty="0"/>
          </a:p>
          <a:p>
            <a:pPr lvl="1"/>
            <a:r>
              <a:rPr lang="sl-SI" sz="1750" b="1" dirty="0"/>
              <a:t>GASTRONOMSKE IN HOTELSKE STORITVE</a:t>
            </a:r>
            <a:r>
              <a:rPr lang="sl-SI" sz="1750" dirty="0">
                <a:solidFill>
                  <a:srgbClr val="FF0000"/>
                </a:solidFill>
              </a:rPr>
              <a:t>: </a:t>
            </a:r>
            <a:r>
              <a:rPr lang="sl-SI" sz="1750" dirty="0"/>
              <a:t>Srednja šola Izola in Srednja šola za gostinstvo in turizem Radenci,</a:t>
            </a:r>
          </a:p>
          <a:p>
            <a:pPr lvl="1"/>
            <a:r>
              <a:rPr lang="sl-SI" sz="1750" b="1" dirty="0"/>
              <a:t>KAMNOSEK</a:t>
            </a:r>
            <a:r>
              <a:rPr lang="sl-SI" sz="1750" dirty="0">
                <a:solidFill>
                  <a:srgbClr val="FF0000"/>
                </a:solidFill>
              </a:rPr>
              <a:t>: </a:t>
            </a:r>
            <a:r>
              <a:rPr lang="sl-SI" sz="1750" dirty="0"/>
              <a:t>Srednja gradbena, geodetska in okoljevarstvena šola Ljubljana,</a:t>
            </a:r>
          </a:p>
          <a:p>
            <a:pPr lvl="1"/>
            <a:r>
              <a:rPr lang="sl-SI" sz="1750" b="1" dirty="0"/>
              <a:t>STEKLAR: </a:t>
            </a:r>
            <a:r>
              <a:rPr lang="sl-SI" sz="1750" dirty="0"/>
              <a:t>ŠC Rogaška Slatina,</a:t>
            </a:r>
          </a:p>
          <a:p>
            <a:pPr lvl="1"/>
            <a:r>
              <a:rPr lang="sl-SI" sz="1750" b="1" dirty="0"/>
              <a:t>PAPIRNIČAR: </a:t>
            </a:r>
            <a:r>
              <a:rPr lang="sl-SI" sz="1750" dirty="0"/>
              <a:t>SIC Ljubljana </a:t>
            </a:r>
            <a:r>
              <a:rPr lang="sl-SI" sz="1750" b="1" dirty="0"/>
              <a:t>- </a:t>
            </a:r>
            <a:r>
              <a:rPr lang="sl-SI" sz="1750" dirty="0"/>
              <a:t>Srednja poklicna in strokovna šola Bežigrad,</a:t>
            </a:r>
          </a:p>
          <a:p>
            <a:pPr marL="457200" lvl="1" indent="0">
              <a:buNone/>
            </a:pPr>
            <a:endParaRPr lang="sl-SI" sz="2000" dirty="0"/>
          </a:p>
        </p:txBody>
      </p:sp>
      <p:pic>
        <p:nvPicPr>
          <p:cNvPr id="6" name="Picture 3" descr="background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7" name="Picture 4" descr="MIZS_slovenščin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2376264" cy="396044"/>
          </a:xfrm>
          <a:prstGeom prst="rect">
            <a:avLst/>
          </a:prstGeom>
        </p:spPr>
      </p:pic>
    </p:spTree>
    <p:extLst>
      <p:ext uri="{BB962C8B-B14F-4D97-AF65-F5344CB8AC3E}">
        <p14:creationId xmlns:p14="http://schemas.microsoft.com/office/powerpoint/2010/main" val="204618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282154"/>
          </a:xfrm>
        </p:spPr>
        <p:txBody>
          <a:bodyPr/>
          <a:lstStyle/>
          <a:p>
            <a:r>
              <a:rPr lang="sl-SI" dirty="0"/>
              <a:t/>
            </a:r>
            <a:br>
              <a:rPr lang="sl-SI" dirty="0"/>
            </a:br>
            <a:r>
              <a:rPr lang="sl-SI" sz="2600" b="1" dirty="0">
                <a:solidFill>
                  <a:srgbClr val="FF0000"/>
                </a:solidFill>
              </a:rPr>
              <a:t>VAJENIŠKA IZVEDBA NEKATERIH PROGRAMOV</a:t>
            </a:r>
          </a:p>
        </p:txBody>
      </p:sp>
      <p:sp>
        <p:nvSpPr>
          <p:cNvPr id="3" name="Ograda vsebine 2"/>
          <p:cNvSpPr>
            <a:spLocks noGrp="1"/>
          </p:cNvSpPr>
          <p:nvPr>
            <p:ph idx="4294967295"/>
          </p:nvPr>
        </p:nvSpPr>
        <p:spPr>
          <a:xfrm>
            <a:off x="457200" y="1600200"/>
            <a:ext cx="8229600" cy="4525963"/>
          </a:xfrm>
          <a:prstGeom prst="rect">
            <a:avLst/>
          </a:prstGeom>
        </p:spPr>
        <p:txBody>
          <a:bodyPr/>
          <a:lstStyle/>
          <a:p>
            <a:pPr lvl="1"/>
            <a:r>
              <a:rPr lang="sl-SI" sz="1900" b="1" dirty="0"/>
              <a:t>SLIKOPLESKAR – ČRKOSLIKAR: </a:t>
            </a:r>
            <a:r>
              <a:rPr lang="sl-SI" sz="1900" dirty="0"/>
              <a:t>ŠC Kranj in Srednja gradbena šola in gimnazija Maribor,</a:t>
            </a:r>
          </a:p>
          <a:p>
            <a:pPr lvl="1"/>
            <a:r>
              <a:rPr lang="sl-SI" sz="1900" b="1" dirty="0"/>
              <a:t>STROJNI MEHANIK: </a:t>
            </a:r>
            <a:r>
              <a:rPr lang="sl-SI" sz="1900" dirty="0"/>
              <a:t>ŠC Novo mesto, ŠC Škofja Loka, ŠC Velenje in ŠC Krško – Sevnica,</a:t>
            </a:r>
          </a:p>
          <a:p>
            <a:pPr lvl="1"/>
            <a:r>
              <a:rPr lang="sl-SI" sz="1900" b="1" dirty="0"/>
              <a:t>ZIDAR:</a:t>
            </a:r>
            <a:r>
              <a:rPr lang="sl-SI" sz="1900" dirty="0"/>
              <a:t> ŠC Kranj, ŠC Novo mesto, Srednja gradbena, geodetska in okoljevarstvena šola Ljubljana, </a:t>
            </a:r>
          </a:p>
          <a:p>
            <a:pPr lvl="1"/>
            <a:r>
              <a:rPr lang="sl-SI" sz="1900" b="1" dirty="0"/>
              <a:t>ELEKTRIKAR: </a:t>
            </a:r>
            <a:r>
              <a:rPr lang="sl-SI" sz="1900" dirty="0"/>
              <a:t>ŠC Kranj, ŠC Velenje,</a:t>
            </a:r>
          </a:p>
          <a:p>
            <a:pPr lvl="1"/>
            <a:r>
              <a:rPr lang="sl-SI" sz="1900" b="1" dirty="0"/>
              <a:t>MEHATRONIK OPERATER: </a:t>
            </a:r>
            <a:r>
              <a:rPr lang="sl-SI" sz="1900" dirty="0"/>
              <a:t>ŠC Novo mesto, Srednja tehniška šola Koper, SIC Ljubljana - Srednja poklicna in strokovna šola Bežigrad,</a:t>
            </a:r>
            <a:r>
              <a:rPr lang="sl-SI" sz="1900" dirty="0">
                <a:solidFill>
                  <a:srgbClr val="FF0000"/>
                </a:solidFill>
              </a:rPr>
              <a:t> Srednja poklicna in tehniška šola Murska Sobota in ŠC Velenje,</a:t>
            </a:r>
            <a:r>
              <a:rPr lang="sl-SI" sz="1900" dirty="0"/>
              <a:t> </a:t>
            </a:r>
          </a:p>
          <a:p>
            <a:pPr lvl="1"/>
            <a:r>
              <a:rPr lang="sl-SI" sz="1900" b="1" dirty="0"/>
              <a:t>KLEPAR – KROVEC: </a:t>
            </a:r>
            <a:r>
              <a:rPr lang="sl-SI" sz="1900" dirty="0"/>
              <a:t>ŠC Ptuj </a:t>
            </a:r>
            <a:r>
              <a:rPr lang="sl-SI" sz="1900" dirty="0">
                <a:solidFill>
                  <a:srgbClr val="FF0000"/>
                </a:solidFill>
              </a:rPr>
              <a:t>in SIC Ljubljana - Srednja poklicna in strokovna šola Bežigrad</a:t>
            </a:r>
            <a:r>
              <a:rPr lang="sl-SI" sz="1900" dirty="0"/>
              <a:t>,</a:t>
            </a:r>
          </a:p>
          <a:p>
            <a:pPr marL="457200" lvl="1" indent="0">
              <a:buNone/>
            </a:pPr>
            <a:endParaRPr lang="sl-SI" sz="2200" dirty="0">
              <a:solidFill>
                <a:srgbClr val="FF00FF"/>
              </a:solidFill>
            </a:endParaRPr>
          </a:p>
          <a:p>
            <a:pPr marL="457200" lvl="1" indent="0">
              <a:buNone/>
            </a:pPr>
            <a:endParaRPr lang="sl-SI" sz="2000" dirty="0">
              <a:solidFill>
                <a:srgbClr val="FF00FF"/>
              </a:solidFill>
            </a:endParaRPr>
          </a:p>
        </p:txBody>
      </p:sp>
      <p:pic>
        <p:nvPicPr>
          <p:cNvPr id="6" name="Picture 3" descr="background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6712"/>
          </a:xfrm>
          <a:prstGeom prst="rect">
            <a:avLst/>
          </a:prstGeom>
        </p:spPr>
      </p:pic>
      <p:pic>
        <p:nvPicPr>
          <p:cNvPr id="7" name="Picture 4" descr="MIZS_slovenščin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2376264" cy="396044"/>
          </a:xfrm>
          <a:prstGeom prst="rect">
            <a:avLst/>
          </a:prstGeom>
        </p:spPr>
      </p:pic>
    </p:spTree>
    <p:extLst>
      <p:ext uri="{BB962C8B-B14F-4D97-AF65-F5344CB8AC3E}">
        <p14:creationId xmlns:p14="http://schemas.microsoft.com/office/powerpoint/2010/main" val="3889063561"/>
      </p:ext>
    </p:extLst>
  </p:cSld>
  <p:clrMapOvr>
    <a:masterClrMapping/>
  </p:clrMapOvr>
</p:sld>
</file>

<file path=ppt/theme/theme1.xml><?xml version="1.0" encoding="utf-8"?>
<a:theme xmlns:a="http://schemas.openxmlformats.org/drawingml/2006/main" name="Sled">
  <a:themeElements>
    <a:clrScheme name="Perspek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Sled">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ed">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5307</TotalTime>
  <Words>3765</Words>
  <Application>Microsoft Office PowerPoint</Application>
  <PresentationFormat>Diaprojekcija na zaslonu (4:3)</PresentationFormat>
  <Paragraphs>425</Paragraphs>
  <Slides>39</Slides>
  <Notes>2</Notes>
  <HiddenSlides>0</HiddenSlides>
  <MMClips>0</MMClips>
  <ScaleCrop>false</ScaleCrop>
  <HeadingPairs>
    <vt:vector size="4" baseType="variant">
      <vt:variant>
        <vt:lpstr>Tema</vt:lpstr>
      </vt:variant>
      <vt:variant>
        <vt:i4>1</vt:i4>
      </vt:variant>
      <vt:variant>
        <vt:lpstr>Naslovi diapozitivov</vt:lpstr>
      </vt:variant>
      <vt:variant>
        <vt:i4>39</vt:i4>
      </vt:variant>
    </vt:vector>
  </HeadingPairs>
  <TitlesOfParts>
    <vt:vector size="40" baseType="lpstr">
      <vt:lpstr>Sled</vt:lpstr>
      <vt:lpstr>VSEBINA RAZPISA</vt:lpstr>
      <vt:lpstr>PowerPointova predstavitev</vt:lpstr>
      <vt:lpstr>PowerPointova predstavitev</vt:lpstr>
      <vt:lpstr>OSREDNJESLOVENSKA REGIJA</vt:lpstr>
      <vt:lpstr>PowerPointova predstavitev</vt:lpstr>
      <vt:lpstr>VAJENIŠKA OBLIKA IZOBRAŽEVANJA</vt:lpstr>
      <vt:lpstr>PowerPointova predstavitev</vt:lpstr>
      <vt:lpstr> VAJENIŠKA IZVEDBA NEKATERIH PROGRAMOV</vt:lpstr>
      <vt:lpstr> VAJENIŠKA IZVEDBA NEKATERIH PROGRAMOV</vt:lpstr>
      <vt:lpstr>  VAJENIŠKA IZVEDBA NEKATERIH PROGRAMOV – nova programa</vt:lpstr>
      <vt:lpstr>INFORMATIVNI DAN</vt:lpstr>
      <vt:lpstr>Informativni dan - izjeme</vt:lpstr>
      <vt:lpstr>Informativni dan - izjeme</vt:lpstr>
      <vt:lpstr>Informativni dan - izjeme</vt:lpstr>
      <vt:lpstr>Informativni dan - izjeme</vt:lpstr>
      <vt:lpstr>Informativni dan - izjeme</vt:lpstr>
      <vt:lpstr>Informativni dan – kaj me zanima?</vt:lpstr>
      <vt:lpstr>Srednješolski programi</vt:lpstr>
      <vt:lpstr>PRIJAVA ZA OPRAVLJANJE PREIZKUSOV NADARJENOSTI OZIROMA SPRETNOSTI</vt:lpstr>
      <vt:lpstr>ŠPORTNI DOSEŽKI</vt:lpstr>
      <vt:lpstr>PRIJAVA ZA VPIS</vt:lpstr>
      <vt:lpstr>PRIJAVA ZA VPIS</vt:lpstr>
      <vt:lpstr>VPIS</vt:lpstr>
      <vt:lpstr>OMEJITEV VPISA</vt:lpstr>
      <vt:lpstr>MERILA ZA IZBIRO</vt:lpstr>
      <vt:lpstr>MERILA ZA IZBIRO</vt:lpstr>
      <vt:lpstr>VPIS</vt:lpstr>
      <vt:lpstr>VPIS</vt:lpstr>
      <vt:lpstr>KLJUČNE NOVOSTI ZA DEVETOŠOLCE</vt:lpstr>
      <vt:lpstr>KLJUČNE NOVOSTI ZA DEVETOŠOLCE</vt:lpstr>
      <vt:lpstr>PowerPointova predstavitev</vt:lpstr>
      <vt:lpstr>V Republiki Sloveniji se po novem  zakonu dodelijo:</vt:lpstr>
      <vt:lpstr>PowerPointova predstavitev</vt:lpstr>
      <vt:lpstr>Državne štipendije</vt:lpstr>
      <vt:lpstr>Zoisove štipendije</vt:lpstr>
      <vt:lpstr>Kadrovske štipendije</vt:lpstr>
      <vt:lpstr>Štipendije za deficitarne poklice</vt:lpstr>
      <vt:lpstr>PowerPointova predstavitev</vt:lpstr>
      <vt:lpstr>HVALA ZA POZORNOST </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VSEBINA RAZPISA</dc:title>
  <dc:creator>SOLA</dc:creator>
  <cp:lastModifiedBy>Blanka</cp:lastModifiedBy>
  <cp:revision>193</cp:revision>
  <cp:lastPrinted>2017-01-31T09:30:24Z</cp:lastPrinted>
  <dcterms:created xsi:type="dcterms:W3CDTF">2011-01-18T10:32:54Z</dcterms:created>
  <dcterms:modified xsi:type="dcterms:W3CDTF">2021-02-05T11:37:08Z</dcterms:modified>
</cp:coreProperties>
</file>