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61" r:id="rId2"/>
    <p:sldId id="271" r:id="rId3"/>
    <p:sldId id="291" r:id="rId4"/>
    <p:sldId id="272" r:id="rId5"/>
    <p:sldId id="292" r:id="rId6"/>
    <p:sldId id="293" r:id="rId7"/>
    <p:sldId id="294" r:id="rId8"/>
    <p:sldId id="300" r:id="rId9"/>
    <p:sldId id="305" r:id="rId10"/>
    <p:sldId id="301" r:id="rId11"/>
    <p:sldId id="298" r:id="rId12"/>
    <p:sldId id="299" r:id="rId13"/>
    <p:sldId id="302" r:id="rId14"/>
    <p:sldId id="278" r:id="rId15"/>
    <p:sldId id="304" r:id="rId16"/>
    <p:sldId id="286" r:id="rId17"/>
  </p:sldIdLst>
  <p:sldSz cx="12192000" cy="6858000"/>
  <p:notesSz cx="10021888" cy="6889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F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2818" cy="34568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5676751" y="1"/>
            <a:ext cx="4342818" cy="34568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31E6B72A-ADAA-47E1-B1AC-5B6B4E80CA18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6544067"/>
            <a:ext cx="4342818" cy="345683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5676751" y="6544067"/>
            <a:ext cx="4342818" cy="345683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CA37CF92-1A9F-4BD4-A11E-1B4080793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375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999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69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999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759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925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664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539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88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019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074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718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933B9-6735-448A-B04F-A0BA42D46079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76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24obOL92RlE" TargetMode="External"/><Relationship Id="rId4" Type="http://schemas.openxmlformats.org/officeDocument/2006/relationships/hyperlink" Target="https://www.youtube.com/watch?v=24obOL92RlE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lib.si/stream/URN:NBN:SI:DOC-H5L6FXFV/de3c9d1f-9ec5-4ad7-b55a-af474b9f85e4/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lib.si/stream/URN:NBN:SI:DOC-H5L6FXFV/de3c9d1f-9ec5-4ad7-b55a-af474b9f85e4/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soundexpression.com.au/group-music-therapy-addressing-play-and-social-skill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lib.si/stream/URN:NBN:SI:DOC-H5L6FXFV/de3c9d1f-9ec5-4ad7-b55a-af474b9f85e4/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lib.si/stream/URN:NBN:SI:DOC-H5L6FXFV/de3c9d1f-9ec5-4ad7-b55a-af474b9f85e4/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pefprints.pef.uni-lj.si/703/" TargetMode="External"/><Relationship Id="rId2" Type="http://schemas.openxmlformats.org/officeDocument/2006/relationships/hyperlink" Target="http://pefprints.pef.uni-lj.si/4374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4400" b="1" dirty="0" smtClean="0">
                <a:solidFill>
                  <a:srgbClr val="C00000"/>
                </a:solidFill>
              </a:rPr>
              <a:t>Učenje in poučevanje otrok s posebnimi potrebami: glasbena vzgoja</a:t>
            </a:r>
            <a:endParaRPr lang="en-GB" sz="4400" b="1" dirty="0">
              <a:solidFill>
                <a:srgbClr val="C0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36915" y="4141969"/>
            <a:ext cx="9144000" cy="2459128"/>
          </a:xfrm>
        </p:spPr>
        <p:txBody>
          <a:bodyPr>
            <a:normAutofit/>
          </a:bodyPr>
          <a:lstStyle/>
          <a:p>
            <a:r>
              <a:rPr lang="sl-SI" dirty="0" smtClean="0"/>
              <a:t>Interno </a:t>
            </a:r>
            <a:r>
              <a:rPr lang="sl-SI" smtClean="0"/>
              <a:t>gradivo </a:t>
            </a:r>
            <a:r>
              <a:rPr lang="sl-SI" smtClean="0"/>
              <a:t>2022/23 </a:t>
            </a:r>
            <a:r>
              <a:rPr lang="sl-SI" dirty="0" smtClean="0"/>
              <a:t>– P11</a:t>
            </a:r>
          </a:p>
          <a:p>
            <a:r>
              <a:rPr lang="sl-SI" dirty="0" smtClean="0"/>
              <a:t>Oddelek za specialno in rehabilitacijsko pedagogiko</a:t>
            </a:r>
          </a:p>
          <a:p>
            <a:r>
              <a:rPr lang="sl-SI" dirty="0" smtClean="0"/>
              <a:t>Pedagoška fakulteta Univerze v Ljubljani</a:t>
            </a:r>
          </a:p>
          <a:p>
            <a:r>
              <a:rPr lang="sl-SI" dirty="0"/>
              <a:t>D</a:t>
            </a:r>
            <a:r>
              <a:rPr lang="sl-SI" dirty="0" smtClean="0"/>
              <a:t>oc. dr. Konstanca Zalar</a:t>
            </a:r>
          </a:p>
          <a:p>
            <a:r>
              <a:rPr lang="sl-SI" dirty="0" smtClean="0"/>
              <a:t>Konstanca.zalar@pef.uni-lj.si</a:t>
            </a:r>
          </a:p>
          <a:p>
            <a:endParaRPr lang="sl-SI" dirty="0" smtClean="0"/>
          </a:p>
          <a:p>
            <a:endParaRPr lang="en-GB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63271" cy="1963271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8834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82615" y="0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rgbClr val="C00000"/>
                </a:solidFill>
              </a:rPr>
              <a:t>Down</a:t>
            </a:r>
            <a:r>
              <a:rPr lang="sl-SI" sz="3600" dirty="0" smtClean="0">
                <a:solidFill>
                  <a:srgbClr val="C00000"/>
                </a:solidFill>
              </a:rPr>
              <a:t>ov sindrom – glasbena terapija </a:t>
            </a:r>
            <a:endParaRPr lang="en-GB" sz="3600" dirty="0">
              <a:solidFill>
                <a:srgbClr val="C00000"/>
              </a:solidFill>
            </a:endParaRPr>
          </a:p>
        </p:txBody>
      </p:sp>
      <p:pic>
        <p:nvPicPr>
          <p:cNvPr id="5" name="24obOL92RlE"/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68924" y="1325563"/>
            <a:ext cx="9431648" cy="5305302"/>
          </a:xfrm>
          <a:prstGeom prst="rect">
            <a:avLst/>
          </a:prstGeom>
        </p:spPr>
      </p:pic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9167446" y="150445"/>
            <a:ext cx="2948354" cy="1451709"/>
          </a:xfrm>
          <a:solidFill>
            <a:schemeClr val="bg1"/>
          </a:solidFill>
          <a:ln>
            <a:solidFill>
              <a:srgbClr val="C00000"/>
            </a:solidFill>
          </a:ln>
        </p:spPr>
        <p:txBody>
          <a:bodyPr>
            <a:normAutofit fontScale="62500" lnSpcReduction="20000"/>
          </a:bodyPr>
          <a:lstStyle/>
          <a:p>
            <a:r>
              <a:rPr lang="sl-SI" altLang="sl-SI" sz="2400" dirty="0">
                <a:latin typeface="+mj-lt"/>
              </a:rPr>
              <a:t>Prisotnost glasbenih dejavnosti:</a:t>
            </a:r>
          </a:p>
          <a:p>
            <a:r>
              <a:rPr lang="sl-SI" altLang="sl-SI" sz="2400" dirty="0">
                <a:latin typeface="+mj-lt"/>
              </a:rPr>
              <a:t>Metode dela:</a:t>
            </a:r>
          </a:p>
          <a:p>
            <a:r>
              <a:rPr lang="sl-SI" altLang="sl-SI" sz="2400" dirty="0">
                <a:latin typeface="+mj-lt"/>
              </a:rPr>
              <a:t>Prilagoditve: </a:t>
            </a:r>
            <a:endParaRPr lang="sl-SI" altLang="sl-SI" sz="2400" dirty="0" smtClean="0">
              <a:latin typeface="+mj-lt"/>
            </a:endParaRPr>
          </a:p>
          <a:p>
            <a:r>
              <a:rPr lang="sl-SI" altLang="sl-SI" sz="2400" dirty="0" smtClean="0">
                <a:latin typeface="+mj-lt"/>
              </a:rPr>
              <a:t>Elementi glasbene improvizacije:</a:t>
            </a:r>
            <a:endParaRPr lang="sl-SI" altLang="sl-SI" sz="2400" dirty="0">
              <a:latin typeface="+mj-lt"/>
            </a:endParaRPr>
          </a:p>
          <a:p>
            <a:r>
              <a:rPr lang="sl-SI" altLang="sl-SI" sz="2400" dirty="0" smtClean="0">
                <a:latin typeface="+mj-lt"/>
              </a:rPr>
              <a:t>Ostala </a:t>
            </a:r>
            <a:r>
              <a:rPr lang="sl-SI" altLang="sl-SI" sz="2400" dirty="0">
                <a:latin typeface="+mj-lt"/>
              </a:rPr>
              <a:t>opažanja</a:t>
            </a:r>
            <a:r>
              <a:rPr lang="sl-SI" altLang="sl-SI" sz="2400" dirty="0" smtClean="0">
                <a:latin typeface="+mj-lt"/>
              </a:rPr>
              <a:t>:</a:t>
            </a:r>
            <a:r>
              <a:rPr lang="sl-SI" altLang="sl-SI" dirty="0" smtClean="0">
                <a:latin typeface="+mj-lt"/>
              </a:rPr>
              <a:t> </a:t>
            </a:r>
            <a:endParaRPr lang="sl-SI" altLang="sl-SI" dirty="0">
              <a:latin typeface="+mj-lt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Pravokotnik 5"/>
          <p:cNvSpPr/>
          <p:nvPr/>
        </p:nvSpPr>
        <p:spPr>
          <a:xfrm>
            <a:off x="1557215" y="912621"/>
            <a:ext cx="49662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+mj-lt"/>
                <a:hlinkClick r:id="rId4"/>
              </a:rPr>
              <a:t>https://</a:t>
            </a:r>
            <a:r>
              <a:rPr lang="en-GB" dirty="0" smtClean="0">
                <a:latin typeface="+mj-lt"/>
                <a:hlinkClick r:id="rId4"/>
              </a:rPr>
              <a:t>www.youtube.com/watch?v=24obOL92RlE</a:t>
            </a:r>
            <a:r>
              <a:rPr lang="sl-SI" dirty="0" smtClean="0">
                <a:latin typeface="+mj-lt"/>
              </a:rPr>
              <a:t> 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804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solidFill>
                  <a:srgbClr val="C00000"/>
                </a:solidFill>
              </a:rPr>
              <a:t>Oblike pomoči pri poučevanju glasbe osebe </a:t>
            </a:r>
            <a:r>
              <a:rPr lang="sl-SI" sz="3200" dirty="0" err="1" smtClean="0">
                <a:solidFill>
                  <a:srgbClr val="C00000"/>
                </a:solidFill>
              </a:rPr>
              <a:t>Downovim</a:t>
            </a:r>
            <a:r>
              <a:rPr lang="sl-SI" sz="3200" dirty="0" smtClean="0">
                <a:solidFill>
                  <a:srgbClr val="C00000"/>
                </a:solidFill>
              </a:rPr>
              <a:t> sindromom (1)</a:t>
            </a:r>
            <a:endParaRPr lang="en-GB" sz="3200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31223" y="1785257"/>
            <a:ext cx="11225347" cy="471714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–</a:t>
            </a:r>
            <a:r>
              <a:rPr lang="sl-SI" dirty="0" smtClean="0"/>
              <a:t> </a:t>
            </a:r>
            <a:r>
              <a:rPr lang="en-GB" dirty="0" err="1" smtClean="0">
                <a:latin typeface="+mj-lt"/>
              </a:rPr>
              <a:t>uporab</a:t>
            </a:r>
            <a:r>
              <a:rPr lang="sl-SI" dirty="0" smtClean="0">
                <a:latin typeface="+mj-lt"/>
              </a:rPr>
              <a:t>a 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barvne</a:t>
            </a:r>
            <a:r>
              <a:rPr lang="en-GB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lestvice</a:t>
            </a:r>
            <a:r>
              <a:rPr lang="sl-SI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notiranje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melodičnih</a:t>
            </a:r>
            <a:r>
              <a:rPr lang="en-GB" dirty="0">
                <a:latin typeface="+mj-lt"/>
              </a:rPr>
              <a:t> in </a:t>
            </a:r>
            <a:r>
              <a:rPr lang="en-GB" dirty="0" err="1">
                <a:latin typeface="+mj-lt"/>
              </a:rPr>
              <a:t>ritmičnih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vzorcev</a:t>
            </a:r>
            <a:r>
              <a:rPr lang="en-GB" dirty="0" smtClean="0">
                <a:latin typeface="+mj-lt"/>
              </a:rPr>
              <a:t>,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en-GB" dirty="0" smtClean="0">
                <a:latin typeface="+mj-lt"/>
              </a:rPr>
              <a:t>–</a:t>
            </a:r>
            <a:r>
              <a:rPr lang="sl-SI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izva</a:t>
            </a:r>
            <a:r>
              <a:rPr lang="sl-SI" dirty="0" err="1" smtClean="0">
                <a:latin typeface="+mj-lt"/>
              </a:rPr>
              <a:t>janje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posamezn</a:t>
            </a:r>
            <a:r>
              <a:rPr lang="sl-SI" dirty="0" smtClean="0">
                <a:latin typeface="+mj-lt"/>
              </a:rPr>
              <a:t>ih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ostinat</a:t>
            </a:r>
            <a:r>
              <a:rPr lang="sl-SI" dirty="0" err="1" smtClean="0">
                <a:solidFill>
                  <a:srgbClr val="C00000"/>
                </a:solidFill>
                <a:latin typeface="+mj-lt"/>
              </a:rPr>
              <a:t>nih</a:t>
            </a:r>
            <a:r>
              <a:rPr lang="sl-SI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sl-SI" dirty="0" smtClean="0">
                <a:latin typeface="+mj-lt"/>
              </a:rPr>
              <a:t>motivov ob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pesmi</a:t>
            </a:r>
            <a:r>
              <a:rPr lang="en-GB" dirty="0" smtClean="0">
                <a:latin typeface="+mj-lt"/>
              </a:rPr>
              <a:t>,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en-GB" dirty="0" smtClean="0">
                <a:latin typeface="+mj-lt"/>
              </a:rPr>
              <a:t>–</a:t>
            </a:r>
            <a:r>
              <a:rPr lang="sl-SI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uč</a:t>
            </a:r>
            <a:r>
              <a:rPr lang="sl-SI" dirty="0" err="1" smtClean="0">
                <a:latin typeface="+mj-lt"/>
              </a:rPr>
              <a:t>enje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nove</a:t>
            </a:r>
            <a:r>
              <a:rPr lang="sl-SI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pesmi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brez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posnetkov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ali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drugih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spremljav</a:t>
            </a:r>
            <a:r>
              <a:rPr lang="en-GB" dirty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samo</a:t>
            </a:r>
            <a:r>
              <a:rPr lang="en-GB" dirty="0" smtClean="0">
                <a:latin typeface="+mj-lt"/>
              </a:rPr>
              <a:t> </a:t>
            </a:r>
            <a:r>
              <a:rPr lang="en-GB" dirty="0">
                <a:latin typeface="+mj-lt"/>
              </a:rPr>
              <a:t>z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demonstracijo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in </a:t>
            </a:r>
            <a:r>
              <a:rPr lang="sl-SI" dirty="0" smtClean="0">
                <a:solidFill>
                  <a:srgbClr val="C00000"/>
                </a:solidFill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sl-SI" dirty="0">
                <a:solidFill>
                  <a:srgbClr val="C00000"/>
                </a:solidFill>
                <a:latin typeface="+mj-lt"/>
              </a:rPr>
              <a:t> </a:t>
            </a:r>
            <a:r>
              <a:rPr lang="sl-SI" dirty="0" smtClean="0">
                <a:solidFill>
                  <a:srgbClr val="C00000"/>
                </a:solidFill>
                <a:latin typeface="+mj-lt"/>
              </a:rPr>
              <a:t>     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posnemanjem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petja</a:t>
            </a:r>
            <a:r>
              <a:rPr lang="sl-SI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učitelja</a:t>
            </a:r>
            <a:r>
              <a:rPr lang="en-GB" dirty="0" smtClean="0">
                <a:latin typeface="+mj-lt"/>
              </a:rPr>
              <a:t>,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en-GB" dirty="0" smtClean="0">
                <a:latin typeface="+mj-lt"/>
              </a:rPr>
              <a:t>–</a:t>
            </a:r>
            <a:r>
              <a:rPr lang="sl-SI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postav</a:t>
            </a:r>
            <a:r>
              <a:rPr lang="sl-SI" dirty="0" err="1" smtClean="0">
                <a:latin typeface="+mj-lt"/>
              </a:rPr>
              <a:t>ljanje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jasn</a:t>
            </a:r>
            <a:r>
              <a:rPr lang="sl-SI" dirty="0" smtClean="0">
                <a:solidFill>
                  <a:srgbClr val="C00000"/>
                </a:solidFill>
                <a:latin typeface="+mj-lt"/>
              </a:rPr>
              <a:t>ih </a:t>
            </a:r>
            <a:r>
              <a:rPr lang="en-GB" dirty="0" err="1" smtClean="0">
                <a:latin typeface="+mj-lt"/>
              </a:rPr>
              <a:t>cilje</a:t>
            </a:r>
            <a:r>
              <a:rPr lang="sl-SI" dirty="0" smtClean="0">
                <a:latin typeface="+mj-lt"/>
              </a:rPr>
              <a:t>v</a:t>
            </a:r>
            <a:r>
              <a:rPr lang="en-GB" dirty="0" smtClean="0">
                <a:latin typeface="+mj-lt"/>
              </a:rPr>
              <a:t> </a:t>
            </a:r>
            <a:r>
              <a:rPr lang="en-GB" dirty="0">
                <a:latin typeface="+mj-lt"/>
              </a:rPr>
              <a:t>in </a:t>
            </a:r>
            <a:r>
              <a:rPr lang="en-GB" dirty="0" err="1" smtClean="0">
                <a:latin typeface="+mj-lt"/>
              </a:rPr>
              <a:t>namen</a:t>
            </a:r>
            <a:r>
              <a:rPr lang="sl-SI" dirty="0" smtClean="0">
                <a:latin typeface="+mj-lt"/>
              </a:rPr>
              <a:t>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učnih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ur</a:t>
            </a:r>
            <a:r>
              <a:rPr lang="en-GB" dirty="0">
                <a:latin typeface="+mj-lt"/>
              </a:rPr>
              <a:t> in </a:t>
            </a:r>
            <a:r>
              <a:rPr lang="en-GB" dirty="0" err="1">
                <a:latin typeface="+mj-lt"/>
              </a:rPr>
              <a:t>jim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slediti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celo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uro</a:t>
            </a:r>
            <a:r>
              <a:rPr lang="en-GB" dirty="0" smtClean="0">
                <a:latin typeface="+mj-lt"/>
              </a:rPr>
              <a:t>,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en-GB" dirty="0" smtClean="0">
                <a:latin typeface="+mj-lt"/>
              </a:rPr>
              <a:t>–</a:t>
            </a:r>
            <a:r>
              <a:rPr lang="sl-SI" dirty="0" smtClean="0">
                <a:latin typeface="+mj-lt"/>
              </a:rPr>
              <a:t> </a:t>
            </a:r>
            <a:r>
              <a:rPr lang="sl-SI" dirty="0" smtClean="0">
                <a:solidFill>
                  <a:srgbClr val="C00000"/>
                </a:solidFill>
                <a:latin typeface="+mj-lt"/>
              </a:rPr>
              <a:t>malo govorjenja</a:t>
            </a:r>
            <a:r>
              <a:rPr lang="en-GB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>
                <a:latin typeface="+mj-lt"/>
              </a:rPr>
              <a:t>oz</a:t>
            </a:r>
            <a:r>
              <a:rPr lang="en-GB" dirty="0" smtClean="0">
                <a:latin typeface="+mj-lt"/>
              </a:rPr>
              <a:t>.</a:t>
            </a:r>
            <a:r>
              <a:rPr lang="sl-SI" dirty="0" smtClean="0">
                <a:latin typeface="+mj-lt"/>
              </a:rPr>
              <a:t> </a:t>
            </a:r>
            <a:r>
              <a:rPr lang="en-GB" dirty="0" smtClean="0">
                <a:latin typeface="+mj-lt"/>
              </a:rPr>
              <a:t>v </a:t>
            </a:r>
            <a:r>
              <a:rPr lang="en-GB" dirty="0" err="1">
                <a:latin typeface="+mj-lt"/>
              </a:rPr>
              <a:t>kratkih</a:t>
            </a:r>
            <a:r>
              <a:rPr lang="en-GB" dirty="0">
                <a:latin typeface="+mj-lt"/>
              </a:rPr>
              <a:t> in </a:t>
            </a:r>
            <a:r>
              <a:rPr lang="en-GB" dirty="0" err="1">
                <a:latin typeface="+mj-lt"/>
              </a:rPr>
              <a:t>enostavnih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stavkih</a:t>
            </a:r>
            <a:r>
              <a:rPr lang="en-GB" dirty="0" smtClean="0">
                <a:latin typeface="+mj-lt"/>
              </a:rPr>
              <a:t>,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en-GB" dirty="0" smtClean="0">
                <a:latin typeface="+mj-lt"/>
              </a:rPr>
              <a:t>–</a:t>
            </a:r>
            <a:r>
              <a:rPr lang="sl-SI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zahteva</a:t>
            </a:r>
            <a:r>
              <a:rPr lang="sl-SI" dirty="0" smtClean="0">
                <a:latin typeface="+mj-lt"/>
              </a:rPr>
              <a:t> po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izvajanj</a:t>
            </a:r>
            <a:r>
              <a:rPr lang="sl-SI" dirty="0" smtClean="0">
                <a:latin typeface="+mj-lt"/>
              </a:rPr>
              <a:t>u</a:t>
            </a:r>
            <a:r>
              <a:rPr lang="en-GB" dirty="0" smtClean="0">
                <a:latin typeface="+mj-lt"/>
              </a:rPr>
              <a:t> </a:t>
            </a:r>
            <a:r>
              <a:rPr lang="en-GB" dirty="0">
                <a:latin typeface="+mj-lt"/>
              </a:rPr>
              <a:t>le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ene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naloge</a:t>
            </a:r>
            <a:r>
              <a:rPr lang="sl-SI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naenkrat</a:t>
            </a:r>
            <a:r>
              <a:rPr lang="en-GB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>
                <a:latin typeface="+mj-lt"/>
              </a:rPr>
              <a:t>(</a:t>
            </a:r>
            <a:r>
              <a:rPr lang="en-GB" dirty="0" err="1">
                <a:latin typeface="+mj-lt"/>
              </a:rPr>
              <a:t>samo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recitiranje</a:t>
            </a:r>
            <a:r>
              <a:rPr lang="en-GB" dirty="0">
                <a:latin typeface="+mj-lt"/>
              </a:rPr>
              <a:t>/</a:t>
            </a:r>
            <a:r>
              <a:rPr lang="en-GB" dirty="0" err="1">
                <a:latin typeface="+mj-lt"/>
              </a:rPr>
              <a:t>petje</a:t>
            </a:r>
            <a:r>
              <a:rPr lang="en-GB" dirty="0">
                <a:latin typeface="+mj-lt"/>
              </a:rPr>
              <a:t>/</a:t>
            </a:r>
            <a:r>
              <a:rPr lang="en-GB" dirty="0" err="1">
                <a:latin typeface="+mj-lt"/>
              </a:rPr>
              <a:t>igranje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ostinata</a:t>
            </a:r>
            <a:r>
              <a:rPr lang="en-GB" dirty="0">
                <a:latin typeface="+mj-lt"/>
              </a:rPr>
              <a:t> </a:t>
            </a:r>
            <a:r>
              <a:rPr lang="en-GB" dirty="0" smtClean="0">
                <a:latin typeface="+mj-lt"/>
              </a:rPr>
              <a:t>...),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en-GB" dirty="0" smtClean="0">
                <a:latin typeface="+mj-lt"/>
              </a:rPr>
              <a:t>–</a:t>
            </a:r>
            <a:r>
              <a:rPr lang="sl-SI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ponavlja</a:t>
            </a:r>
            <a:r>
              <a:rPr lang="sl-SI" dirty="0" smtClean="0">
                <a:latin typeface="+mj-lt"/>
              </a:rPr>
              <a:t>nje – utrjevanje </a:t>
            </a:r>
            <a:r>
              <a:rPr lang="en-GB" dirty="0" err="1" smtClean="0">
                <a:latin typeface="+mj-lt"/>
              </a:rPr>
              <a:t>spretnosti</a:t>
            </a:r>
            <a:r>
              <a:rPr lang="en-GB" dirty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uporab</a:t>
            </a:r>
            <a:r>
              <a:rPr lang="sl-SI" dirty="0" smtClean="0">
                <a:latin typeface="+mj-lt"/>
              </a:rPr>
              <a:t>a </a:t>
            </a:r>
            <a:r>
              <a:rPr lang="en-GB" dirty="0" smtClean="0">
                <a:latin typeface="+mj-lt"/>
              </a:rPr>
              <a:t>material</a:t>
            </a:r>
            <a:r>
              <a:rPr lang="sl-SI" dirty="0" smtClean="0">
                <a:latin typeface="+mj-lt"/>
              </a:rPr>
              <a:t>ov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koncept</a:t>
            </a:r>
            <a:r>
              <a:rPr lang="sl-SI" dirty="0" smtClean="0">
                <a:latin typeface="+mj-lt"/>
              </a:rPr>
              <a:t>o</a:t>
            </a:r>
            <a:r>
              <a:rPr lang="en-GB" dirty="0" smtClean="0">
                <a:latin typeface="+mj-lt"/>
              </a:rPr>
              <a:t>v </a:t>
            </a:r>
            <a:r>
              <a:rPr lang="sl-SI" dirty="0" smtClean="0">
                <a:latin typeface="+mj-lt"/>
              </a:rPr>
              <a:t>v </a:t>
            </a:r>
            <a:r>
              <a:rPr lang="en-GB" dirty="0" err="1" smtClean="0">
                <a:latin typeface="+mj-lt"/>
              </a:rPr>
              <a:t>več</a:t>
            </a:r>
            <a:r>
              <a:rPr lang="en-GB" dirty="0" smtClean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srečanjih</a:t>
            </a:r>
            <a:r>
              <a:rPr lang="en-GB" dirty="0" smtClean="0">
                <a:latin typeface="+mj-lt"/>
              </a:rPr>
              <a:t>,</a:t>
            </a:r>
            <a:endParaRPr lang="en-GB" dirty="0">
              <a:latin typeface="+mj-lt"/>
            </a:endParaRPr>
          </a:p>
          <a:p>
            <a:pPr marL="0" indent="0">
              <a:buNone/>
            </a:pPr>
            <a:r>
              <a:rPr lang="en-GB" dirty="0" smtClean="0">
                <a:latin typeface="+mj-lt"/>
              </a:rPr>
              <a:t>–</a:t>
            </a:r>
            <a:r>
              <a:rPr lang="sl-SI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ohranj</a:t>
            </a:r>
            <a:r>
              <a:rPr lang="sl-SI" dirty="0" err="1" smtClean="0">
                <a:latin typeface="+mj-lt"/>
              </a:rPr>
              <a:t>evanje</a:t>
            </a:r>
            <a:r>
              <a:rPr lang="en-GB" dirty="0" smtClean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glasbenih </a:t>
            </a:r>
            <a:r>
              <a:rPr lang="en-GB" dirty="0" err="1" smtClean="0">
                <a:latin typeface="+mj-lt"/>
              </a:rPr>
              <a:t>vzorce</a:t>
            </a:r>
            <a:r>
              <a:rPr lang="sl-SI" dirty="0" smtClean="0">
                <a:latin typeface="+mj-lt"/>
              </a:rPr>
              <a:t>v</a:t>
            </a:r>
            <a:r>
              <a:rPr lang="en-GB" dirty="0" smtClean="0">
                <a:latin typeface="+mj-lt"/>
              </a:rPr>
              <a:t> </a:t>
            </a:r>
            <a:r>
              <a:rPr lang="en-GB" dirty="0">
                <a:latin typeface="+mj-lt"/>
              </a:rPr>
              <a:t>s </a:t>
            </a:r>
            <a:r>
              <a:rPr lang="en-GB" dirty="0" err="1">
                <a:latin typeface="+mj-lt"/>
              </a:rPr>
              <a:t>ploskanjem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odmevu</a:t>
            </a:r>
            <a:r>
              <a:rPr lang="en-GB" dirty="0">
                <a:latin typeface="+mj-lt"/>
              </a:rPr>
              <a:t> oz. s </a:t>
            </a:r>
            <a:r>
              <a:rPr lang="en-GB" dirty="0" err="1">
                <a:latin typeface="+mj-lt"/>
              </a:rPr>
              <a:t>kratkim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počasnejšim</a:t>
            </a:r>
            <a:r>
              <a:rPr lang="en-GB" dirty="0">
                <a:latin typeface="+mj-lt"/>
              </a:rPr>
              <a:t> in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      </a:t>
            </a:r>
            <a:r>
              <a:rPr lang="en-GB" dirty="0" err="1" smtClean="0">
                <a:latin typeface="+mj-lt"/>
              </a:rPr>
              <a:t>enostavnim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petjem</a:t>
            </a:r>
            <a:r>
              <a:rPr lang="en-GB" dirty="0">
                <a:latin typeface="+mj-lt"/>
              </a:rPr>
              <a:t> in </a:t>
            </a:r>
            <a:r>
              <a:rPr lang="en-GB" dirty="0" err="1">
                <a:latin typeface="+mj-lt"/>
              </a:rPr>
              <a:t>ponavljanjem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ko</a:t>
            </a:r>
            <a:r>
              <a:rPr lang="en-GB" dirty="0">
                <a:latin typeface="+mj-lt"/>
              </a:rPr>
              <a:t> je </a:t>
            </a:r>
            <a:r>
              <a:rPr lang="en-GB" dirty="0" err="1" smtClean="0">
                <a:latin typeface="+mj-lt"/>
              </a:rPr>
              <a:t>potrebno</a:t>
            </a:r>
            <a:r>
              <a:rPr lang="sl-SI" dirty="0" smtClean="0">
                <a:latin typeface="+mj-lt"/>
              </a:rPr>
              <a:t>,</a:t>
            </a:r>
          </a:p>
          <a:p>
            <a:pPr marL="0" indent="0">
              <a:buNone/>
            </a:pPr>
            <a:r>
              <a:rPr lang="en-GB" dirty="0" smtClean="0">
                <a:latin typeface="+mj-lt"/>
              </a:rPr>
              <a:t>–</a:t>
            </a:r>
            <a:r>
              <a:rPr lang="sl-SI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podaja</a:t>
            </a:r>
            <a:r>
              <a:rPr lang="sl-SI" dirty="0" smtClean="0">
                <a:latin typeface="+mj-lt"/>
              </a:rPr>
              <a:t>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enostavn</a:t>
            </a:r>
            <a:r>
              <a:rPr lang="sl-SI" dirty="0" smtClean="0">
                <a:solidFill>
                  <a:srgbClr val="C00000"/>
                </a:solidFill>
                <a:latin typeface="+mj-lt"/>
              </a:rPr>
              <a:t>ih</a:t>
            </a:r>
            <a:r>
              <a:rPr lang="en-GB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navodil</a:t>
            </a:r>
            <a:r>
              <a:rPr lang="en-GB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>
                <a:latin typeface="+mj-lt"/>
              </a:rPr>
              <a:t>in 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demonstracij</a:t>
            </a:r>
            <a:r>
              <a:rPr lang="sl-SI" dirty="0" smtClean="0">
                <a:solidFill>
                  <a:srgbClr val="C00000"/>
                </a:solidFill>
                <a:latin typeface="+mj-lt"/>
              </a:rPr>
              <a:t>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izvajanja</a:t>
            </a:r>
            <a:r>
              <a:rPr lang="en-GB" dirty="0" smtClean="0">
                <a:latin typeface="+mj-lt"/>
              </a:rPr>
              <a:t>,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en-GB" dirty="0" smtClean="0">
                <a:latin typeface="+mj-lt"/>
              </a:rPr>
              <a:t>–</a:t>
            </a:r>
            <a:r>
              <a:rPr lang="sl-SI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uporab</a:t>
            </a:r>
            <a:r>
              <a:rPr lang="sl-SI" dirty="0" smtClean="0">
                <a:latin typeface="+mj-lt"/>
              </a:rPr>
              <a:t>a 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vizualn</a:t>
            </a:r>
            <a:r>
              <a:rPr lang="sl-SI" dirty="0" smtClean="0">
                <a:solidFill>
                  <a:srgbClr val="C00000"/>
                </a:solidFill>
                <a:latin typeface="+mj-lt"/>
              </a:rPr>
              <a:t>ih</a:t>
            </a:r>
            <a:r>
              <a:rPr lang="en-GB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znamenj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slik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fotografij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ali</a:t>
            </a:r>
            <a:r>
              <a:rPr lang="en-GB" dirty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gib</a:t>
            </a:r>
            <a:r>
              <a:rPr lang="sl-SI" dirty="0" smtClean="0">
                <a:latin typeface="+mj-lt"/>
              </a:rPr>
              <a:t>ov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pomoč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zapomnitvi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besedila</a:t>
            </a:r>
            <a:r>
              <a:rPr lang="en-GB" dirty="0">
                <a:latin typeface="+mj-lt"/>
              </a:rPr>
              <a:t>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      </a:t>
            </a:r>
            <a:r>
              <a:rPr lang="en-GB" dirty="0" err="1" smtClean="0">
                <a:latin typeface="+mj-lt"/>
              </a:rPr>
              <a:t>pesmi</a:t>
            </a:r>
            <a:r>
              <a:rPr lang="en-GB" dirty="0" smtClean="0">
                <a:latin typeface="+mj-lt"/>
              </a:rPr>
              <a:t>,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13615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>
                <a:solidFill>
                  <a:srgbClr val="C00000"/>
                </a:solidFill>
              </a:rPr>
              <a:t>Oblike pomoči pri poučevanju glasbe osebe </a:t>
            </a:r>
            <a:r>
              <a:rPr lang="sl-SI" sz="3200" dirty="0" err="1">
                <a:solidFill>
                  <a:srgbClr val="C00000"/>
                </a:solidFill>
              </a:rPr>
              <a:t>Downovim</a:t>
            </a:r>
            <a:r>
              <a:rPr lang="sl-SI" sz="3200" dirty="0">
                <a:solidFill>
                  <a:srgbClr val="C00000"/>
                </a:solidFill>
              </a:rPr>
              <a:t> sindromom </a:t>
            </a:r>
            <a:r>
              <a:rPr lang="sl-SI" sz="3200" dirty="0" smtClean="0">
                <a:solidFill>
                  <a:srgbClr val="C00000"/>
                </a:solidFill>
              </a:rPr>
              <a:t>(2)</a:t>
            </a:r>
            <a:endParaRPr lang="en-GB" sz="3200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l-SI" dirty="0" smtClean="0"/>
              <a:t>-  </a:t>
            </a:r>
            <a:r>
              <a:rPr lang="sl-SI" dirty="0" smtClean="0">
                <a:latin typeface="+mj-lt"/>
              </a:rPr>
              <a:t>t</a:t>
            </a:r>
            <a:r>
              <a:rPr lang="en-GB" dirty="0" err="1">
                <a:latin typeface="+mj-lt"/>
              </a:rPr>
              <a:t>akojšnje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vključevanje</a:t>
            </a:r>
            <a:r>
              <a:rPr lang="en-GB" dirty="0">
                <a:latin typeface="+mj-lt"/>
              </a:rPr>
              <a:t> s </a:t>
            </a:r>
            <a:r>
              <a:rPr lang="en-GB" dirty="0" err="1">
                <a:latin typeface="+mj-lt"/>
              </a:rPr>
              <a:t>sodelovanjempri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delih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ki</a:t>
            </a:r>
            <a:r>
              <a:rPr lang="en-GB" dirty="0">
                <a:latin typeface="+mj-lt"/>
              </a:rPr>
              <a:t> se </a:t>
            </a:r>
            <a:r>
              <a:rPr lang="en-GB" dirty="0" err="1">
                <a:latin typeface="+mj-lt"/>
              </a:rPr>
              <a:t>pogosto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ponavljajo</a:t>
            </a:r>
            <a:r>
              <a:rPr lang="en-GB" dirty="0">
                <a:latin typeface="+mj-lt"/>
              </a:rPr>
              <a:t>,</a:t>
            </a:r>
            <a:endParaRPr lang="sl-SI" dirty="0">
              <a:latin typeface="+mj-lt"/>
            </a:endParaRPr>
          </a:p>
          <a:p>
            <a:pPr marL="0" indent="0">
              <a:buNone/>
            </a:pPr>
            <a:r>
              <a:rPr lang="en-GB" dirty="0">
                <a:latin typeface="+mj-lt"/>
              </a:rPr>
              <a:t>–</a:t>
            </a:r>
            <a:r>
              <a:rPr lang="sl-SI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uporabiti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notacijo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z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ikonami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enostavnimi</a:t>
            </a:r>
            <a:r>
              <a:rPr lang="en-GB" dirty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simboli</a:t>
            </a:r>
            <a:r>
              <a:rPr lang="sl-SI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predstavo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vzorcev</a:t>
            </a:r>
            <a:r>
              <a:rPr lang="en-GB" dirty="0">
                <a:latin typeface="+mj-lt"/>
              </a:rPr>
              <a:t>,</a:t>
            </a:r>
            <a:endParaRPr lang="sl-SI" dirty="0">
              <a:latin typeface="+mj-lt"/>
            </a:endParaRPr>
          </a:p>
          <a:p>
            <a:pPr marL="0" indent="0">
              <a:buNone/>
            </a:pPr>
            <a:r>
              <a:rPr lang="en-GB" dirty="0">
                <a:latin typeface="+mj-lt"/>
              </a:rPr>
              <a:t>–</a:t>
            </a:r>
            <a:r>
              <a:rPr lang="sl-SI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učinkovitejše</a:t>
            </a:r>
            <a:r>
              <a:rPr lang="en-GB" dirty="0">
                <a:latin typeface="+mj-lt"/>
              </a:rPr>
              <a:t> je </a:t>
            </a:r>
            <a:r>
              <a:rPr lang="en-GB" dirty="0" err="1" smtClean="0">
                <a:latin typeface="+mj-lt"/>
              </a:rPr>
              <a:t>učenje</a:t>
            </a:r>
            <a:r>
              <a:rPr lang="sl-SI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glasbe</a:t>
            </a:r>
            <a:r>
              <a:rPr lang="sl-SI" dirty="0" smtClean="0">
                <a:latin typeface="+mj-lt"/>
              </a:rPr>
              <a:t> 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po</a:t>
            </a:r>
            <a:r>
              <a:rPr lang="en-GB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spominu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>
                <a:latin typeface="+mj-lt"/>
              </a:rPr>
              <a:t>kot</a:t>
            </a:r>
            <a:r>
              <a:rPr lang="en-GB" dirty="0">
                <a:latin typeface="+mj-lt"/>
              </a:rPr>
              <a:t> </a:t>
            </a:r>
            <a:r>
              <a:rPr lang="en-GB" dirty="0" smtClean="0">
                <a:latin typeface="+mj-lt"/>
              </a:rPr>
              <a:t>z</a:t>
            </a:r>
            <a:r>
              <a:rPr lang="sl-SI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branjem</a:t>
            </a:r>
            <a:r>
              <a:rPr lang="sl-SI" dirty="0" smtClean="0">
                <a:latin typeface="+mj-lt"/>
              </a:rPr>
              <a:t> </a:t>
            </a:r>
            <a:r>
              <a:rPr lang="en-GB" dirty="0" smtClean="0">
                <a:latin typeface="+mj-lt"/>
              </a:rPr>
              <a:t>not</a:t>
            </a:r>
            <a:r>
              <a:rPr lang="en-GB" dirty="0">
                <a:latin typeface="+mj-lt"/>
              </a:rPr>
              <a:t>,</a:t>
            </a:r>
            <a:endParaRPr lang="sl-SI" dirty="0">
              <a:latin typeface="+mj-lt"/>
            </a:endParaRPr>
          </a:p>
          <a:p>
            <a:pPr marL="0" indent="0">
              <a:buNone/>
            </a:pPr>
            <a:r>
              <a:rPr lang="en-GB" dirty="0">
                <a:latin typeface="+mj-lt"/>
              </a:rPr>
              <a:t>–</a:t>
            </a:r>
            <a:r>
              <a:rPr lang="sl-SI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dopustiti</a:t>
            </a:r>
            <a:r>
              <a:rPr lang="en-GB" dirty="0">
                <a:latin typeface="+mj-lt"/>
              </a:rPr>
              <a:t>, da </a:t>
            </a:r>
            <a:r>
              <a:rPr lang="en-GB" dirty="0" err="1">
                <a:latin typeface="+mj-lt"/>
              </a:rPr>
              <a:t>po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svoji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poti</a:t>
            </a:r>
            <a:r>
              <a:rPr lang="en-GB" dirty="0">
                <a:latin typeface="+mj-lt"/>
              </a:rPr>
              <a:t> in </a:t>
            </a:r>
            <a:r>
              <a:rPr lang="en-GB" dirty="0" err="1">
                <a:latin typeface="+mj-lt"/>
              </a:rPr>
              <a:t>domišljiji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zapišejo</a:t>
            </a:r>
            <a:r>
              <a:rPr lang="en-GB" dirty="0">
                <a:latin typeface="+mj-lt"/>
              </a:rPr>
              <a:t> in </a:t>
            </a:r>
            <a:r>
              <a:rPr lang="en-GB" dirty="0" err="1">
                <a:latin typeface="+mj-lt"/>
              </a:rPr>
              <a:t>ustvarjajo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glasbo</a:t>
            </a:r>
            <a:r>
              <a:rPr lang="en-GB" dirty="0">
                <a:latin typeface="+mj-lt"/>
              </a:rPr>
              <a:t>,</a:t>
            </a:r>
            <a:endParaRPr lang="sl-SI" dirty="0">
              <a:latin typeface="+mj-lt"/>
            </a:endParaRPr>
          </a:p>
          <a:p>
            <a:pPr marL="0" indent="0">
              <a:buNone/>
            </a:pPr>
            <a:r>
              <a:rPr lang="en-GB" dirty="0">
                <a:latin typeface="+mj-lt"/>
              </a:rPr>
              <a:t>–</a:t>
            </a:r>
            <a:r>
              <a:rPr lang="sl-SI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grupirati</a:t>
            </a:r>
            <a:r>
              <a:rPr lang="sl-SI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zvočne</a:t>
            </a:r>
            <a:r>
              <a:rPr lang="sl-SI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informacije</a:t>
            </a:r>
            <a:r>
              <a:rPr lang="en-GB" dirty="0">
                <a:latin typeface="+mj-lt"/>
              </a:rPr>
              <a:t> z</a:t>
            </a:r>
            <a:r>
              <a:rPr lang="sl-SI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uporabo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vizualnih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,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verbalnih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in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gibalnih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znamenj</a:t>
            </a:r>
            <a:r>
              <a:rPr lang="sl-SI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>
                <a:latin typeface="+mj-lt"/>
              </a:rPr>
              <a:t>npr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na</a:t>
            </a:r>
            <a:r>
              <a:rPr lang="en-GB" dirty="0">
                <a:latin typeface="+mj-lt"/>
              </a:rPr>
              <a:t>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        </a:t>
            </a:r>
            <a:r>
              <a:rPr lang="en-GB" dirty="0" err="1" smtClean="0">
                <a:latin typeface="+mj-lt"/>
              </a:rPr>
              <a:t>oglasni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deski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ki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prika</a:t>
            </a:r>
            <a:r>
              <a:rPr lang="sl-SI" dirty="0">
                <a:latin typeface="+mj-lt"/>
              </a:rPr>
              <a:t>ž</a:t>
            </a:r>
            <a:r>
              <a:rPr lang="en-GB" dirty="0">
                <a:latin typeface="+mj-lt"/>
              </a:rPr>
              <a:t>e</a:t>
            </a:r>
            <a:r>
              <a:rPr lang="sl-SI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pregled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konceptov</a:t>
            </a:r>
            <a:r>
              <a:rPr lang="en-GB" dirty="0">
                <a:latin typeface="+mj-lt"/>
              </a:rPr>
              <a:t>,</a:t>
            </a:r>
            <a:endParaRPr lang="sl-SI" dirty="0">
              <a:latin typeface="+mj-lt"/>
            </a:endParaRPr>
          </a:p>
          <a:p>
            <a:pPr marL="0" indent="0">
              <a:buNone/>
            </a:pPr>
            <a:r>
              <a:rPr lang="en-GB" dirty="0">
                <a:latin typeface="+mj-lt"/>
              </a:rPr>
              <a:t>–</a:t>
            </a:r>
            <a:r>
              <a:rPr lang="sl-SI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upoštevati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pevski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razpon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ki</a:t>
            </a:r>
            <a:r>
              <a:rPr lang="en-GB" dirty="0">
                <a:latin typeface="+mj-lt"/>
              </a:rPr>
              <a:t> je </a:t>
            </a:r>
            <a:r>
              <a:rPr lang="en-GB" dirty="0" err="1">
                <a:latin typeface="+mj-lt"/>
              </a:rPr>
              <a:t>po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navadi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ni</a:t>
            </a:r>
            <a:r>
              <a:rPr lang="sl-SI" dirty="0">
                <a:latin typeface="+mj-lt"/>
              </a:rPr>
              <a:t>ž</a:t>
            </a:r>
            <a:r>
              <a:rPr lang="en-GB" dirty="0" err="1">
                <a:latin typeface="+mj-lt"/>
              </a:rPr>
              <a:t>ji</a:t>
            </a:r>
            <a:r>
              <a:rPr lang="en-GB" dirty="0">
                <a:latin typeface="+mj-lt"/>
              </a:rPr>
              <a:t> (od h do g1),</a:t>
            </a:r>
            <a:endParaRPr lang="sl-SI" dirty="0">
              <a:latin typeface="+mj-lt"/>
            </a:endParaRPr>
          </a:p>
          <a:p>
            <a:pPr marL="0" indent="0">
              <a:buNone/>
            </a:pPr>
            <a:r>
              <a:rPr lang="en-GB" dirty="0">
                <a:latin typeface="+mj-lt"/>
              </a:rPr>
              <a:t>–</a:t>
            </a:r>
            <a:r>
              <a:rPr lang="sl-SI" dirty="0">
                <a:latin typeface="+mj-lt"/>
              </a:rPr>
              <a:t>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opogumljati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in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spodbujati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>
                <a:latin typeface="+mj-lt"/>
              </a:rPr>
              <a:t>za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petje</a:t>
            </a:r>
            <a:r>
              <a:rPr lang="en-GB" dirty="0">
                <a:latin typeface="+mj-lt"/>
              </a:rPr>
              <a:t> in </a:t>
            </a:r>
            <a:r>
              <a:rPr lang="en-GB" dirty="0" err="1">
                <a:latin typeface="+mj-lt"/>
              </a:rPr>
              <a:t>pozorno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poslušanje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aktivnega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pevca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modela</a:t>
            </a:r>
            <a:r>
              <a:rPr lang="en-GB" dirty="0">
                <a:latin typeface="+mj-lt"/>
              </a:rPr>
              <a:t>,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    </a:t>
            </a:r>
            <a:r>
              <a:rPr lang="en-GB" dirty="0" err="1" smtClean="0">
                <a:latin typeface="+mj-lt"/>
              </a:rPr>
              <a:t>učitelja</a:t>
            </a:r>
            <a:r>
              <a:rPr lang="en-GB" dirty="0">
                <a:latin typeface="+mj-lt"/>
              </a:rPr>
              <a:t>,</a:t>
            </a:r>
            <a:endParaRPr lang="sl-SI" dirty="0">
              <a:latin typeface="+mj-lt"/>
            </a:endParaRPr>
          </a:p>
          <a:p>
            <a:pPr marL="0" indent="0">
              <a:buNone/>
            </a:pPr>
            <a:r>
              <a:rPr lang="en-GB" dirty="0">
                <a:latin typeface="+mj-lt"/>
              </a:rPr>
              <a:t>–</a:t>
            </a:r>
            <a:r>
              <a:rPr lang="sl-SI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upoštevati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njihova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kronološka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leta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>
                <a:latin typeface="+mj-lt"/>
              </a:rPr>
              <a:t>pri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izbiri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pesmi</a:t>
            </a:r>
            <a:r>
              <a:rPr lang="en-GB" dirty="0">
                <a:latin typeface="+mj-lt"/>
              </a:rPr>
              <a:t>,</a:t>
            </a:r>
            <a:endParaRPr lang="sl-SI" dirty="0">
              <a:latin typeface="+mj-lt"/>
            </a:endParaRPr>
          </a:p>
          <a:p>
            <a:pPr marL="0" indent="0">
              <a:buNone/>
            </a:pPr>
            <a:r>
              <a:rPr lang="en-GB" dirty="0">
                <a:latin typeface="+mj-lt"/>
              </a:rPr>
              <a:t>–</a:t>
            </a:r>
            <a:r>
              <a:rPr lang="sl-SI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odkriti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tisto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kar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jim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gre</a:t>
            </a:r>
            <a:r>
              <a:rPr lang="en-GB" dirty="0">
                <a:latin typeface="+mj-lt"/>
              </a:rPr>
              <a:t> v </a:t>
            </a:r>
            <a:r>
              <a:rPr lang="en-GB" dirty="0" err="1">
                <a:latin typeface="+mj-lt"/>
              </a:rPr>
              <a:t>glasbi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zelo</a:t>
            </a:r>
            <a:r>
              <a:rPr lang="en-GB" dirty="0">
                <a:latin typeface="+mj-lt"/>
              </a:rPr>
              <a:t> dobro</a:t>
            </a:r>
            <a:r>
              <a:rPr lang="sl-SI" dirty="0">
                <a:latin typeface="+mj-lt"/>
              </a:rPr>
              <a:t> </a:t>
            </a:r>
            <a:r>
              <a:rPr lang="en-GB" dirty="0">
                <a:latin typeface="+mj-lt"/>
              </a:rPr>
              <a:t>in </a:t>
            </a:r>
            <a:r>
              <a:rPr lang="en-GB" dirty="0" err="1">
                <a:latin typeface="+mj-lt"/>
              </a:rPr>
              <a:t>jim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dovoliti</a:t>
            </a:r>
            <a:r>
              <a:rPr lang="en-GB" dirty="0">
                <a:latin typeface="+mj-lt"/>
              </a:rPr>
              <a:t>,</a:t>
            </a:r>
            <a:r>
              <a:rPr lang="sl-SI" dirty="0">
                <a:latin typeface="+mj-lt"/>
              </a:rPr>
              <a:t> </a:t>
            </a:r>
            <a:r>
              <a:rPr lang="en-GB" dirty="0">
                <a:latin typeface="+mj-lt"/>
              </a:rPr>
              <a:t>da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postanejo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vodje</a:t>
            </a:r>
            <a:r>
              <a:rPr lang="sl-SI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>
                <a:latin typeface="+mj-lt"/>
              </a:rPr>
              <a:t>pri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nekaterih</a:t>
            </a:r>
            <a:r>
              <a:rPr lang="en-GB" dirty="0">
                <a:latin typeface="+mj-lt"/>
              </a:rPr>
              <a:t>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       </a:t>
            </a:r>
            <a:r>
              <a:rPr lang="en-GB" dirty="0" err="1" smtClean="0">
                <a:latin typeface="+mj-lt"/>
              </a:rPr>
              <a:t>glasbenih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dejavnostih</a:t>
            </a:r>
            <a:r>
              <a:rPr lang="en-GB" dirty="0" smtClean="0">
                <a:latin typeface="+mj-lt"/>
              </a:rPr>
              <a:t> </a:t>
            </a:r>
            <a:r>
              <a:rPr lang="en-GB" dirty="0">
                <a:latin typeface="+mj-lt"/>
              </a:rPr>
              <a:t>(Campbell, </a:t>
            </a:r>
            <a:r>
              <a:rPr lang="en-GB" dirty="0" smtClean="0">
                <a:latin typeface="+mj-lt"/>
              </a:rPr>
              <a:t>Scott-Kassner,1995</a:t>
            </a:r>
            <a:r>
              <a:rPr lang="sl-SI" dirty="0" smtClean="0">
                <a:latin typeface="+mj-lt"/>
              </a:rPr>
              <a:t> </a:t>
            </a:r>
            <a:r>
              <a:rPr lang="sl-SI" dirty="0">
                <a:latin typeface="+mj-lt"/>
              </a:rPr>
              <a:t>v Kavčič, 2017).</a:t>
            </a:r>
            <a:endParaRPr lang="en-GB" dirty="0">
              <a:latin typeface="+mj-lt"/>
            </a:endParaRPr>
          </a:p>
          <a:p>
            <a:endParaRPr lang="en-GB" dirty="0">
              <a:latin typeface="+mj-lt"/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838200" y="6508716"/>
            <a:ext cx="93943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altLang="sl-SI" sz="1200" dirty="0" smtClean="0">
                <a:latin typeface="+mj-lt"/>
              </a:rPr>
              <a:t>Vir: </a:t>
            </a:r>
            <a:r>
              <a:rPr lang="en-GB" sz="1200" dirty="0">
                <a:latin typeface="+mj-lt"/>
              </a:rPr>
              <a:t>Campbell, Scott-Kassner,1995</a:t>
            </a:r>
            <a:r>
              <a:rPr lang="sl-SI" sz="1200" dirty="0">
                <a:latin typeface="+mj-lt"/>
              </a:rPr>
              <a:t> v Kavčič, </a:t>
            </a:r>
            <a:r>
              <a:rPr lang="sl-SI" sz="1200" dirty="0" smtClean="0">
                <a:latin typeface="+mj-lt"/>
              </a:rPr>
              <a:t>2017</a:t>
            </a:r>
            <a:r>
              <a:rPr lang="sl-SI" sz="1200" dirty="0">
                <a:latin typeface="+mj-lt"/>
              </a:rPr>
              <a:t> </a:t>
            </a:r>
            <a:endParaRPr lang="en-GB" sz="1200" dirty="0">
              <a:latin typeface="+mj-lt"/>
            </a:endParaRPr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780101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637386"/>
          </a:xfrm>
          <a:noFill/>
        </p:spPr>
        <p:txBody>
          <a:bodyPr>
            <a:noAutofit/>
          </a:bodyPr>
          <a:lstStyle/>
          <a:p>
            <a:pPr algn="ctr"/>
            <a:r>
              <a:rPr lang="sl-SI" altLang="sl-SI" sz="3200" dirty="0">
                <a:solidFill>
                  <a:srgbClr val="C00000"/>
                </a:solidFill>
              </a:rPr>
              <a:t>Otroci s čustveno-vedenjskimi motnjami in  </a:t>
            </a:r>
            <a:r>
              <a:rPr lang="sl-SI" altLang="sl-SI" sz="3200" dirty="0" smtClean="0">
                <a:solidFill>
                  <a:srgbClr val="C00000"/>
                </a:solidFill>
              </a:rPr>
              <a:t>glasbeno-didaktične igre</a:t>
            </a:r>
            <a:br>
              <a:rPr lang="sl-SI" altLang="sl-SI" sz="3200" dirty="0" smtClean="0">
                <a:solidFill>
                  <a:srgbClr val="C00000"/>
                </a:solidFill>
              </a:rPr>
            </a:br>
            <a:r>
              <a:rPr lang="sl-SI" altLang="sl-SI" sz="3200" dirty="0" smtClean="0">
                <a:solidFill>
                  <a:srgbClr val="C00000"/>
                </a:solidFill>
              </a:rPr>
              <a:t>(ponovitev) </a:t>
            </a:r>
            <a:endParaRPr lang="en-GB" sz="3200" dirty="0">
              <a:solidFill>
                <a:srgbClr val="C00000"/>
              </a:solidFill>
            </a:endParaRPr>
          </a:p>
        </p:txBody>
      </p:sp>
      <p:sp>
        <p:nvSpPr>
          <p:cNvPr id="6" name="Označba mesta vsebine 2"/>
          <p:cNvSpPr txBox="1">
            <a:spLocks/>
          </p:cNvSpPr>
          <p:nvPr/>
        </p:nvSpPr>
        <p:spPr>
          <a:xfrm>
            <a:off x="226423" y="6044912"/>
            <a:ext cx="10515600" cy="8130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1200" dirty="0" err="1" smtClean="0">
                <a:latin typeface="+mj-lt"/>
              </a:rPr>
              <a:t>Borota</a:t>
            </a:r>
            <a:r>
              <a:rPr lang="sl-SI" sz="1200" dirty="0" smtClean="0">
                <a:latin typeface="+mj-lt"/>
              </a:rPr>
              <a:t>, B. (2013).  </a:t>
            </a:r>
            <a:r>
              <a:rPr lang="sl-SI" sz="1200" i="1" dirty="0" smtClean="0">
                <a:latin typeface="+mj-lt"/>
              </a:rPr>
              <a:t>Glasbene dejavnosti in vsebine</a:t>
            </a:r>
            <a:r>
              <a:rPr lang="sl-SI" sz="1200" dirty="0" smtClean="0">
                <a:latin typeface="+mj-lt"/>
              </a:rPr>
              <a:t>. Koper: Univerzitetna založba </a:t>
            </a:r>
            <a:r>
              <a:rPr lang="sl-SI" sz="1200" dirty="0" err="1" smtClean="0">
                <a:latin typeface="+mj-lt"/>
              </a:rPr>
              <a:t>Annales</a:t>
            </a:r>
            <a:r>
              <a:rPr lang="sl-SI" sz="1200" dirty="0" smtClean="0">
                <a:latin typeface="+mj-lt"/>
              </a:rPr>
              <a:t>. (str. 13) </a:t>
            </a:r>
          </a:p>
          <a:p>
            <a:r>
              <a:rPr lang="sl-SI" sz="1200" dirty="0" smtClean="0">
                <a:latin typeface="+mj-lt"/>
              </a:rPr>
              <a:t>Brus, E., Smrekar, S. (2019). Glasbeno didaktične igre kot metoda dela z otroki in mladostniki s čustvenimi in vedenjskimi težavami. V K. Habe, K. </a:t>
            </a:r>
            <a:r>
              <a:rPr lang="sl-SI" sz="1200" dirty="0" err="1" smtClean="0">
                <a:latin typeface="+mj-lt"/>
              </a:rPr>
              <a:t>Licardo</a:t>
            </a:r>
            <a:r>
              <a:rPr lang="sl-SI" sz="1200" dirty="0" smtClean="0">
                <a:latin typeface="+mj-lt"/>
              </a:rPr>
              <a:t> (ur.) </a:t>
            </a:r>
            <a:r>
              <a:rPr lang="sl-SI" sz="1200" i="1" dirty="0" smtClean="0">
                <a:latin typeface="+mj-lt"/>
              </a:rPr>
              <a:t>Oblikovanje čustev in vedenja z glasbo</a:t>
            </a:r>
            <a:r>
              <a:rPr lang="sl-SI" sz="1200" dirty="0" smtClean="0">
                <a:latin typeface="+mj-lt"/>
              </a:rPr>
              <a:t>. Maribor: Univerzitetna založba Univerze v </a:t>
            </a:r>
            <a:r>
              <a:rPr lang="sl-SI" sz="1200" dirty="0">
                <a:latin typeface="+mj-lt"/>
              </a:rPr>
              <a:t>Mariboru</a:t>
            </a:r>
            <a:r>
              <a:rPr lang="sl-SI" sz="1200" dirty="0" smtClean="0">
                <a:latin typeface="+mj-lt"/>
              </a:rPr>
              <a:t>. (str. 51 – 57) </a:t>
            </a:r>
          </a:p>
          <a:p>
            <a:r>
              <a:rPr lang="sl-SI" sz="1200" dirty="0" smtClean="0">
                <a:solidFill>
                  <a:srgbClr val="C00000"/>
                </a:solidFill>
                <a:latin typeface="+mj-lt"/>
                <a:hlinkClick r:id="rId2"/>
              </a:rPr>
              <a:t>https</a:t>
            </a:r>
            <a:r>
              <a:rPr lang="sl-SI" sz="1200" dirty="0">
                <a:solidFill>
                  <a:srgbClr val="C00000"/>
                </a:solidFill>
                <a:latin typeface="+mj-lt"/>
                <a:hlinkClick r:id="rId2"/>
              </a:rPr>
              <a:t>://</a:t>
            </a:r>
            <a:r>
              <a:rPr lang="sl-SI" sz="1200" dirty="0" smtClean="0">
                <a:solidFill>
                  <a:srgbClr val="C00000"/>
                </a:solidFill>
                <a:latin typeface="+mj-lt"/>
                <a:hlinkClick r:id="rId2"/>
              </a:rPr>
              <a:t>www.dlib.si/stream/URN:NBN:SI:DOC-H5L6FXFV/de3c9d1f-9ec5-4ad7-b55a-af474b9f85e4/PDF</a:t>
            </a:r>
            <a:r>
              <a:rPr lang="sl-SI" sz="1200" dirty="0" smtClean="0">
                <a:solidFill>
                  <a:srgbClr val="C00000"/>
                </a:solidFill>
                <a:latin typeface="+mj-lt"/>
              </a:rPr>
              <a:t>   </a:t>
            </a:r>
            <a:endParaRPr lang="en-GB" sz="12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8" name="Pravokotnik 7"/>
          <p:cNvSpPr/>
          <p:nvPr/>
        </p:nvSpPr>
        <p:spPr>
          <a:xfrm>
            <a:off x="304576" y="1386885"/>
            <a:ext cx="11739147" cy="452431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l-SI" sz="24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Za otroke s čustveno vedenjskimi motnjami uresničujemo cilje predvsem na                                AF in SOC-MOR področju razvoja </a:t>
            </a:r>
            <a:r>
              <a:rPr lang="en-GB" sz="24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sl-SI" sz="2400" dirty="0" smtClean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24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l-SI" sz="2400" dirty="0" smtClean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FontTx/>
              <a:buChar char="-"/>
            </a:pPr>
            <a:r>
              <a:rPr lang="en-GB" sz="24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GB" sz="24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kognitivnem</a:t>
            </a:r>
            <a:r>
              <a:rPr lang="en-GB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sl-SI" sz="2400" dirty="0" smtClean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FontTx/>
              <a:buChar char="-"/>
            </a:pPr>
            <a:r>
              <a:rPr lang="en-GB" sz="24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GB" sz="24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psihomotoričnem</a:t>
            </a:r>
            <a:r>
              <a:rPr lang="en-GB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sl-SI" sz="2400" dirty="0" smtClean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endParaRPr lang="sl-SI" sz="2400" dirty="0" smtClean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FontTx/>
              <a:buChar char="-"/>
            </a:pPr>
            <a:r>
              <a:rPr lang="en-GB" sz="24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GB" sz="24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afektivnem</a:t>
            </a:r>
            <a:r>
              <a:rPr lang="sl-SI" sz="24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2"/>
            <a:endParaRPr lang="sl-SI" sz="2400" dirty="0" smtClean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endParaRPr lang="sl-SI" sz="2400" dirty="0" smtClean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FontTx/>
              <a:buChar char="-"/>
            </a:pPr>
            <a:r>
              <a:rPr lang="en-GB" sz="24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GB" sz="24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socio-</a:t>
            </a:r>
            <a:r>
              <a:rPr lang="en-GB" sz="24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moralnem</a:t>
            </a:r>
            <a:r>
              <a:rPr lang="sl-SI" sz="24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2"/>
            <a:r>
              <a:rPr lang="en-GB" sz="24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l-SI" sz="2400" dirty="0" smtClean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FontTx/>
              <a:buChar char="-"/>
            </a:pPr>
            <a:endParaRPr lang="en-GB" sz="2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  <p:sp>
        <p:nvSpPr>
          <p:cNvPr id="9" name="Označba mesta vsebine 2"/>
          <p:cNvSpPr txBox="1">
            <a:spLocks/>
          </p:cNvSpPr>
          <p:nvPr/>
        </p:nvSpPr>
        <p:spPr>
          <a:xfrm>
            <a:off x="5576970" y="2270253"/>
            <a:ext cx="5321413" cy="13787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sl-SI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doživljanje</a:t>
            </a:r>
            <a:r>
              <a:rPr lang="en-GB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GB" sz="20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izražanj</a:t>
            </a:r>
            <a:r>
              <a:rPr lang="sl-SI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doživetij</a:t>
            </a:r>
            <a:r>
              <a:rPr lang="sl-SI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prepoznavanj</a:t>
            </a:r>
            <a:r>
              <a:rPr lang="sl-SI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razpoloženj</a:t>
            </a:r>
            <a:r>
              <a:rPr lang="sl-SI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l-SI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GB" sz="20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roščen</a:t>
            </a:r>
            <a:r>
              <a:rPr lang="sl-SI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GB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GB" sz="20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samoiniciativn</a:t>
            </a:r>
            <a:r>
              <a:rPr lang="sl-SI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GB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sodelovan</a:t>
            </a:r>
            <a:r>
              <a:rPr lang="sl-SI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je, </a:t>
            </a:r>
            <a:r>
              <a:rPr lang="en-GB" sz="20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razvijanj</a:t>
            </a:r>
            <a:r>
              <a:rPr lang="sl-SI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radovednosti</a:t>
            </a:r>
            <a:r>
              <a:rPr lang="en-GB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GB" sz="20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ohranjanj</a:t>
            </a:r>
            <a:r>
              <a:rPr lang="sl-SI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zanimanja</a:t>
            </a:r>
            <a:r>
              <a:rPr lang="sl-SI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0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en-GB" sz="2000" dirty="0"/>
          </a:p>
        </p:txBody>
      </p:sp>
      <p:sp>
        <p:nvSpPr>
          <p:cNvPr id="10" name="Označba mesta vsebine 2"/>
          <p:cNvSpPr txBox="1">
            <a:spLocks/>
          </p:cNvSpPr>
          <p:nvPr/>
        </p:nvSpPr>
        <p:spPr>
          <a:xfrm>
            <a:off x="5126775" y="4331675"/>
            <a:ext cx="5771608" cy="7631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en-GB" sz="18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upoštevanj</a:t>
            </a:r>
            <a:r>
              <a:rPr lang="sl-SI" sz="1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pravil</a:t>
            </a:r>
            <a:r>
              <a:rPr lang="sl-SI" sz="1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8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GB" sz="18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prilaga</a:t>
            </a:r>
            <a:r>
              <a:rPr lang="sl-SI" sz="18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nje </a:t>
            </a:r>
            <a:r>
              <a:rPr lang="en-GB" sz="18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skupinski</a:t>
            </a:r>
            <a:r>
              <a:rPr lang="en-GB" sz="18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dinamiki</a:t>
            </a:r>
            <a:r>
              <a:rPr lang="sl-SI" sz="18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razvijanj</a:t>
            </a:r>
            <a:r>
              <a:rPr lang="sl-SI" sz="18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18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empatije</a:t>
            </a:r>
            <a:r>
              <a:rPr lang="sl-SI" sz="18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vzpostavljanj</a:t>
            </a:r>
            <a:r>
              <a:rPr lang="sl-SI" sz="18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18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interakcij</a:t>
            </a:r>
            <a:r>
              <a:rPr lang="en-GB" sz="1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en-GB" sz="18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drugi</a:t>
            </a:r>
            <a:r>
              <a:rPr lang="sl-SI" sz="18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mi.</a:t>
            </a:r>
            <a:endParaRPr lang="en-GB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" name="Raven puščični povezovalnik 10"/>
          <p:cNvCxnSpPr/>
          <p:nvPr/>
        </p:nvCxnSpPr>
        <p:spPr>
          <a:xfrm flipV="1">
            <a:off x="4040554" y="4713264"/>
            <a:ext cx="1086221" cy="238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/>
          <p:nvPr/>
        </p:nvCxnSpPr>
        <p:spPr>
          <a:xfrm flipV="1">
            <a:off x="3446585" y="2893301"/>
            <a:ext cx="2130385" cy="8894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383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427695"/>
            <a:ext cx="10515600" cy="1097914"/>
          </a:xfrm>
        </p:spPr>
        <p:txBody>
          <a:bodyPr>
            <a:normAutofit/>
          </a:bodyPr>
          <a:lstStyle/>
          <a:p>
            <a:r>
              <a:rPr lang="sl-SI" sz="3200" dirty="0" smtClean="0">
                <a:solidFill>
                  <a:srgbClr val="C00000"/>
                </a:solidFill>
              </a:rPr>
              <a:t>Področja socialno-čustvenega razvoja s pomočjo                 glasbeno-didaktičnih iger (ponovitev)</a:t>
            </a:r>
            <a:endParaRPr lang="en-GB" sz="3200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680754"/>
            <a:ext cx="10515600" cy="3884023"/>
          </a:xfrm>
          <a:ln>
            <a:solidFill>
              <a:srgbClr val="C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Glasbeno-didaktične igre spodbujajo moči pri reševanju težav čustvovanja, nadzorovanja in uravnavanja impulzivnega vedenja, premagovanju strahu pred neuspehom …</a:t>
            </a:r>
          </a:p>
          <a:p>
            <a:pPr marL="0" indent="0">
              <a:buNone/>
            </a:pP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Že v predšolski dobi vplivajo na:</a:t>
            </a:r>
          </a:p>
          <a:p>
            <a:pPr>
              <a:buFontTx/>
              <a:buChar char="-"/>
            </a:pPr>
            <a:r>
              <a:rPr lang="sl-SI" dirty="0" smtClean="0">
                <a:solidFill>
                  <a:srgbClr val="C00000"/>
                </a:solidFill>
                <a:latin typeface="+mj-lt"/>
              </a:rPr>
              <a:t>zaznavanje sebe,</a:t>
            </a:r>
          </a:p>
          <a:p>
            <a:pPr>
              <a:buFontTx/>
              <a:buChar char="-"/>
            </a:pPr>
            <a:r>
              <a:rPr lang="sl-SI" dirty="0">
                <a:solidFill>
                  <a:srgbClr val="C00000"/>
                </a:solidFill>
                <a:latin typeface="+mj-lt"/>
              </a:rPr>
              <a:t>s</a:t>
            </a:r>
            <a:r>
              <a:rPr lang="sl-SI" dirty="0" smtClean="0">
                <a:solidFill>
                  <a:srgbClr val="C00000"/>
                </a:solidFill>
                <a:latin typeface="+mj-lt"/>
              </a:rPr>
              <a:t>prejemanje odgovornosti do sebe in drugih,</a:t>
            </a:r>
          </a:p>
          <a:p>
            <a:pPr>
              <a:buFontTx/>
              <a:buChar char="-"/>
            </a:pPr>
            <a:r>
              <a:rPr lang="sl-SI" dirty="0" err="1">
                <a:solidFill>
                  <a:srgbClr val="C00000"/>
                </a:solidFill>
                <a:latin typeface="+mj-lt"/>
              </a:rPr>
              <a:t>p</a:t>
            </a:r>
            <a:r>
              <a:rPr lang="sl-SI" dirty="0" err="1" smtClean="0">
                <a:solidFill>
                  <a:srgbClr val="C00000"/>
                </a:solidFill>
                <a:latin typeface="+mj-lt"/>
              </a:rPr>
              <a:t>rosocialno</a:t>
            </a:r>
            <a:r>
              <a:rPr lang="sl-SI" dirty="0" smtClean="0">
                <a:solidFill>
                  <a:srgbClr val="C00000"/>
                </a:solidFill>
                <a:latin typeface="+mj-lt"/>
              </a:rPr>
              <a:t> vedenje.</a:t>
            </a:r>
          </a:p>
        </p:txBody>
      </p:sp>
      <p:sp>
        <p:nvSpPr>
          <p:cNvPr id="4" name="Označba mesta vsebine 2"/>
          <p:cNvSpPr txBox="1">
            <a:spLocks/>
          </p:cNvSpPr>
          <p:nvPr/>
        </p:nvSpPr>
        <p:spPr>
          <a:xfrm>
            <a:off x="838200" y="6152769"/>
            <a:ext cx="10515600" cy="7052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1200" dirty="0" smtClean="0">
                <a:latin typeface="+mj-lt"/>
              </a:rPr>
              <a:t>Brus, E., Smrekar, S. (2019). Glasbeno didaktične igre kot metoda dela z otroki in mladostniki s čustvenimi in vedenjskimi težavami. V K. Habe, K. </a:t>
            </a:r>
            <a:r>
              <a:rPr lang="sl-SI" sz="1200" dirty="0" err="1" smtClean="0">
                <a:latin typeface="+mj-lt"/>
              </a:rPr>
              <a:t>Licardo</a:t>
            </a:r>
            <a:r>
              <a:rPr lang="sl-SI" sz="1200" dirty="0" smtClean="0">
                <a:latin typeface="+mj-lt"/>
              </a:rPr>
              <a:t> (ur.) </a:t>
            </a:r>
            <a:r>
              <a:rPr lang="sl-SI" sz="1200" i="1" dirty="0" smtClean="0">
                <a:latin typeface="+mj-lt"/>
              </a:rPr>
              <a:t>Oblikovanje čustev in vedenja z glasbo</a:t>
            </a:r>
            <a:r>
              <a:rPr lang="sl-SI" sz="1200" dirty="0" smtClean="0">
                <a:latin typeface="+mj-lt"/>
              </a:rPr>
              <a:t>. Maribor: Univerzitetna založba Univerze v </a:t>
            </a:r>
            <a:r>
              <a:rPr lang="sl-SI" sz="1200" dirty="0">
                <a:latin typeface="+mj-lt"/>
              </a:rPr>
              <a:t>Mariboru</a:t>
            </a:r>
            <a:r>
              <a:rPr lang="sl-SI" sz="1200" dirty="0" smtClean="0">
                <a:latin typeface="+mj-lt"/>
              </a:rPr>
              <a:t>. (str. 51 – 57) </a:t>
            </a:r>
          </a:p>
          <a:p>
            <a:r>
              <a:rPr lang="sl-SI" sz="1200" dirty="0" smtClean="0">
                <a:latin typeface="+mj-lt"/>
                <a:hlinkClick r:id="rId2"/>
              </a:rPr>
              <a:t>https</a:t>
            </a:r>
            <a:r>
              <a:rPr lang="sl-SI" sz="1200" dirty="0">
                <a:latin typeface="+mj-lt"/>
                <a:hlinkClick r:id="rId2"/>
              </a:rPr>
              <a:t>://</a:t>
            </a:r>
            <a:r>
              <a:rPr lang="sl-SI" sz="1200" dirty="0" smtClean="0">
                <a:latin typeface="+mj-lt"/>
                <a:hlinkClick r:id="rId2"/>
              </a:rPr>
              <a:t>www.dlib.si/stream/URN:NBN:SI:DOC-H5L6FXFV/de3c9d1f-9ec5-4ad7-b55a-af474b9f85e4/PDF</a:t>
            </a:r>
            <a:r>
              <a:rPr lang="sl-SI" sz="1200" dirty="0" smtClean="0">
                <a:latin typeface="+mj-lt"/>
              </a:rPr>
              <a:t>   </a:t>
            </a:r>
            <a:endParaRPr lang="en-GB" sz="1200" dirty="0">
              <a:latin typeface="+mj-lt"/>
            </a:endParaRPr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63577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8545"/>
          </a:xfrm>
        </p:spPr>
        <p:txBody>
          <a:bodyPr>
            <a:normAutofit/>
          </a:bodyPr>
          <a:lstStyle/>
          <a:p>
            <a:r>
              <a:rPr lang="sl-SI" sz="3200" dirty="0" smtClean="0">
                <a:solidFill>
                  <a:srgbClr val="C00000"/>
                </a:solidFill>
              </a:rPr>
              <a:t>Igra v glasbeni terapiji (po G. Orff) </a:t>
            </a:r>
            <a:r>
              <a:rPr lang="sl-SI" sz="1800" dirty="0" smtClean="0">
                <a:solidFill>
                  <a:srgbClr val="C00000"/>
                </a:solidFill>
              </a:rPr>
              <a:t>(gl. tudi </a:t>
            </a:r>
            <a:r>
              <a:rPr lang="sl-SI" sz="1800" dirty="0" err="1" smtClean="0">
                <a:solidFill>
                  <a:srgbClr val="C00000"/>
                </a:solidFill>
              </a:rPr>
              <a:t>pogl</a:t>
            </a:r>
            <a:r>
              <a:rPr lang="sl-SI" sz="1800" dirty="0" smtClean="0">
                <a:solidFill>
                  <a:srgbClr val="C00000"/>
                </a:solidFill>
              </a:rPr>
              <a:t>. o improvizaciji P13)</a:t>
            </a:r>
            <a:endParaRPr lang="en-GB" sz="1800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160890"/>
            <a:ext cx="11247784" cy="4913907"/>
          </a:xfrm>
          <a:ln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sl-SI" dirty="0" smtClean="0">
              <a:solidFill>
                <a:srgbClr val="C00000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sl-SI" dirty="0" smtClean="0">
                <a:solidFill>
                  <a:srgbClr val="C00000"/>
                </a:solidFill>
                <a:latin typeface="+mj-lt"/>
              </a:rPr>
              <a:t>Cilj je intenzivno </a:t>
            </a:r>
            <a:r>
              <a:rPr lang="sl-SI" dirty="0" err="1" smtClean="0">
                <a:solidFill>
                  <a:srgbClr val="C00000"/>
                </a:solidFill>
                <a:latin typeface="+mj-lt"/>
              </a:rPr>
              <a:t>samoizražanje</a:t>
            </a:r>
            <a:r>
              <a:rPr lang="sl-SI" dirty="0" smtClean="0">
                <a:solidFill>
                  <a:srgbClr val="C00000"/>
                </a:solidFill>
                <a:latin typeface="+mj-lt"/>
              </a:rPr>
              <a:t>.</a:t>
            </a:r>
            <a:r>
              <a:rPr lang="sl-SI" dirty="0" smtClean="0">
                <a:latin typeface="+mj-lt"/>
              </a:rPr>
              <a:t> </a:t>
            </a:r>
          </a:p>
          <a:p>
            <a:pPr marL="0" indent="0" algn="ctr">
              <a:buNone/>
            </a:pPr>
            <a:endParaRPr lang="sl-SI" sz="1200" dirty="0" smtClean="0">
              <a:latin typeface="+mj-lt"/>
            </a:endParaRPr>
          </a:p>
          <a:p>
            <a:r>
              <a:rPr lang="sl-SI" sz="2400" dirty="0" smtClean="0">
                <a:latin typeface="+mj-lt"/>
              </a:rPr>
              <a:t>Izvedba mogoča z drugim (ali v skupini) ali pa samostojno - </a:t>
            </a:r>
            <a:r>
              <a:rPr lang="sl-SI" sz="2400" dirty="0" smtClean="0">
                <a:solidFill>
                  <a:srgbClr val="C00000"/>
                </a:solidFill>
                <a:latin typeface="+mj-lt"/>
              </a:rPr>
              <a:t>edini „partner“ je glasbilo</a:t>
            </a:r>
            <a:r>
              <a:rPr lang="sl-SI" sz="2400" dirty="0" smtClean="0">
                <a:latin typeface="+mj-lt"/>
              </a:rPr>
              <a:t>.  </a:t>
            </a:r>
          </a:p>
          <a:p>
            <a:r>
              <a:rPr lang="sl-SI" sz="2400" dirty="0" smtClean="0">
                <a:latin typeface="+mj-lt"/>
              </a:rPr>
              <a:t>Pri glasbeni terapiji se „igramo“ z glasbo - </a:t>
            </a:r>
            <a:r>
              <a:rPr lang="sl-SI" sz="2400" i="1" dirty="0" smtClean="0">
                <a:solidFill>
                  <a:srgbClr val="C00000"/>
                </a:solidFill>
                <a:latin typeface="+mj-lt"/>
              </a:rPr>
              <a:t>pravila niso nujna</a:t>
            </a:r>
            <a:r>
              <a:rPr lang="sl-SI" sz="2400" dirty="0" smtClean="0">
                <a:latin typeface="+mj-lt"/>
              </a:rPr>
              <a:t>. </a:t>
            </a:r>
          </a:p>
          <a:p>
            <a:r>
              <a:rPr lang="sl-SI" sz="2400" dirty="0" smtClean="0">
                <a:latin typeface="+mj-lt"/>
              </a:rPr>
              <a:t>Mogoči razlogi za nesodelovanje so: </a:t>
            </a:r>
            <a:r>
              <a:rPr lang="sl-SI" sz="2400" dirty="0">
                <a:latin typeface="+mj-lt"/>
              </a:rPr>
              <a:t>pomanjkanje čustev, strah pred čustvi, strah pred novim, strah pred </a:t>
            </a:r>
            <a:r>
              <a:rPr lang="sl-SI" sz="2400" dirty="0" smtClean="0">
                <a:latin typeface="+mj-lt"/>
              </a:rPr>
              <a:t>napakami …</a:t>
            </a:r>
          </a:p>
          <a:p>
            <a:r>
              <a:rPr lang="sl-SI" sz="2400" dirty="0" smtClean="0">
                <a:latin typeface="+mj-lt"/>
              </a:rPr>
              <a:t>Osnovni </a:t>
            </a:r>
            <a:r>
              <a:rPr lang="sl-SI" sz="2400" dirty="0">
                <a:latin typeface="+mj-lt"/>
              </a:rPr>
              <a:t>elementi otroške </a:t>
            </a:r>
            <a:r>
              <a:rPr lang="sl-SI" sz="2400" dirty="0" smtClean="0">
                <a:latin typeface="+mj-lt"/>
              </a:rPr>
              <a:t>igre – kot se odražajo v glasbenem izražanju</a:t>
            </a:r>
            <a:r>
              <a:rPr lang="sl-SI" dirty="0" smtClean="0">
                <a:latin typeface="+mj-lt"/>
              </a:rPr>
              <a:t> </a:t>
            </a:r>
            <a:r>
              <a:rPr lang="sl-SI" sz="1600" dirty="0">
                <a:latin typeface="+mj-lt"/>
              </a:rPr>
              <a:t>(A. </a:t>
            </a:r>
            <a:r>
              <a:rPr lang="sl-SI" sz="1600" dirty="0" err="1">
                <a:latin typeface="+mj-lt"/>
              </a:rPr>
              <a:t>Flitner</a:t>
            </a:r>
            <a:r>
              <a:rPr lang="sl-SI" sz="1600" dirty="0">
                <a:latin typeface="+mj-lt"/>
              </a:rPr>
              <a:t> v </a:t>
            </a:r>
            <a:r>
              <a:rPr lang="sl-SI" sz="1600" dirty="0" smtClean="0">
                <a:latin typeface="+mj-lt"/>
              </a:rPr>
              <a:t>G. Orff</a:t>
            </a:r>
            <a:r>
              <a:rPr lang="sl-SI" sz="1600" dirty="0">
                <a:latin typeface="+mj-lt"/>
              </a:rPr>
              <a:t>): </a:t>
            </a:r>
            <a:endParaRPr lang="sl-SI" sz="1600" dirty="0" smtClean="0">
              <a:latin typeface="+mj-lt"/>
            </a:endParaRPr>
          </a:p>
          <a:p>
            <a:endParaRPr lang="en-GB" sz="1600" dirty="0">
              <a:latin typeface="+mj-lt"/>
            </a:endParaRPr>
          </a:p>
          <a:p>
            <a:pPr lvl="1"/>
            <a:r>
              <a:rPr lang="sl-SI" i="1" dirty="0">
                <a:solidFill>
                  <a:srgbClr val="C00000"/>
                </a:solidFill>
                <a:latin typeface="+mj-lt"/>
              </a:rPr>
              <a:t>RAZISKOVANJE</a:t>
            </a:r>
            <a:r>
              <a:rPr lang="sl-SI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(material, mehanizem glasbila …) </a:t>
            </a:r>
            <a:endParaRPr lang="en-GB" dirty="0">
              <a:latin typeface="+mj-lt"/>
            </a:endParaRPr>
          </a:p>
          <a:p>
            <a:pPr lvl="1"/>
            <a:r>
              <a:rPr lang="sl-SI" i="1" dirty="0">
                <a:solidFill>
                  <a:srgbClr val="C00000"/>
                </a:solidFill>
                <a:latin typeface="+mj-lt"/>
              </a:rPr>
              <a:t>EKSPERIMENTIRANJE </a:t>
            </a:r>
            <a:r>
              <a:rPr lang="sl-SI" i="1" dirty="0" smtClean="0">
                <a:solidFill>
                  <a:srgbClr val="C00000"/>
                </a:solidFill>
                <a:latin typeface="+mj-lt"/>
              </a:rPr>
              <a:t>- ORGANIZIRANJE </a:t>
            </a:r>
            <a:r>
              <a:rPr lang="sl-SI" dirty="0" smtClean="0">
                <a:latin typeface="+mj-lt"/>
              </a:rPr>
              <a:t>(posamezni zvoki in zvoki v kombinacijah …) </a:t>
            </a:r>
            <a:endParaRPr lang="en-GB" dirty="0">
              <a:latin typeface="+mj-lt"/>
            </a:endParaRPr>
          </a:p>
          <a:p>
            <a:pPr lvl="1"/>
            <a:r>
              <a:rPr lang="sl-SI" i="1" dirty="0">
                <a:solidFill>
                  <a:srgbClr val="C00000"/>
                </a:solidFill>
                <a:latin typeface="+mj-lt"/>
              </a:rPr>
              <a:t>POSNEMANJE</a:t>
            </a:r>
            <a:r>
              <a:rPr lang="sl-SI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(igra</a:t>
            </a:r>
            <a:r>
              <a:rPr lang="sl-SI" dirty="0">
                <a:latin typeface="+mj-lt"/>
              </a:rPr>
              <a:t>, igranje vlog</a:t>
            </a:r>
            <a:r>
              <a:rPr lang="sl-SI" dirty="0" smtClean="0">
                <a:latin typeface="+mj-lt"/>
              </a:rPr>
              <a:t>)</a:t>
            </a:r>
            <a:endParaRPr lang="en-GB" dirty="0"/>
          </a:p>
        </p:txBody>
      </p:sp>
      <p:sp>
        <p:nvSpPr>
          <p:cNvPr id="4" name="Pravokotnik 3"/>
          <p:cNvSpPr/>
          <p:nvPr/>
        </p:nvSpPr>
        <p:spPr>
          <a:xfrm>
            <a:off x="838199" y="6483042"/>
            <a:ext cx="11247784" cy="312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Vir: Orff</a:t>
            </a:r>
            <a:r>
              <a:rPr lang="sl-SI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G. (1989). </a:t>
            </a:r>
            <a:r>
              <a:rPr lang="sl-SI" sz="1400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Key</a:t>
            </a:r>
            <a:r>
              <a:rPr lang="sl-SI" sz="1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400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Concepts</a:t>
            </a:r>
            <a:r>
              <a:rPr lang="sl-SI" sz="1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sl-SI" sz="1400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sl-SI" sz="1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Orff </a:t>
            </a:r>
            <a:r>
              <a:rPr lang="sl-SI" sz="1400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Music</a:t>
            </a:r>
            <a:r>
              <a:rPr lang="sl-SI" sz="1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400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Therapy</a:t>
            </a:r>
            <a:r>
              <a:rPr lang="sl-SI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London, Mainz, New York: </a:t>
            </a:r>
            <a:r>
              <a:rPr lang="sl-SI" sz="1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Schott</a:t>
            </a:r>
            <a:r>
              <a:rPr lang="sl-SI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Str. 59-60.</a:t>
            </a:r>
            <a:endParaRPr lang="en-GB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7799754" y="5443393"/>
            <a:ext cx="3961724" cy="969310"/>
          </a:xfrm>
          <a:prstGeom prst="rect">
            <a:avLst/>
          </a:prstGeom>
          <a:solidFill>
            <a:srgbClr val="ECF5E7"/>
          </a:solidFill>
          <a:ln w="19050">
            <a:solidFill>
              <a:srgbClr val="00B050"/>
            </a:solidFill>
          </a:ln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sl-SI" sz="3200" b="1" dirty="0" smtClean="0">
              <a:solidFill>
                <a:srgbClr val="C00000"/>
              </a:solidFill>
              <a:latin typeface="Algerian" panose="04020705040A02060702" pitchFamily="82" charset="0"/>
              <a:ea typeface="NSimSun" panose="02010609030101010101" pitchFamily="49" charset="-122"/>
            </a:endParaRPr>
          </a:p>
          <a:p>
            <a:pPr marL="0" indent="0" algn="ctr">
              <a:buNone/>
            </a:pPr>
            <a:r>
              <a:rPr lang="sl-SI" sz="3200" b="1" dirty="0" smtClean="0">
                <a:solidFill>
                  <a:srgbClr val="C00000"/>
                </a:solidFill>
                <a:latin typeface="Perpetua" panose="02020502060401020303" pitchFamily="18" charset="0"/>
                <a:ea typeface="NSimSun" panose="02010609030101010101" pitchFamily="49" charset="-122"/>
              </a:rPr>
              <a:t>PONOVNO:</a:t>
            </a:r>
          </a:p>
          <a:p>
            <a:pPr marL="0" indent="0" algn="ctr">
              <a:buNone/>
            </a:pPr>
            <a:r>
              <a:rPr lang="sl-SI" sz="3200" b="1" dirty="0" smtClean="0">
                <a:solidFill>
                  <a:srgbClr val="C00000"/>
                </a:solidFill>
                <a:latin typeface="Perpetua" panose="02020502060401020303" pitchFamily="18" charset="0"/>
                <a:ea typeface="NSimSun" panose="02010609030101010101" pitchFamily="49" charset="-122"/>
              </a:rPr>
              <a:t>NIKOLI NE POZABIMO NA NEVERBALNO KOMUNICIRANJE!</a:t>
            </a:r>
          </a:p>
          <a:p>
            <a:pPr marL="0" indent="0" algn="ctr">
              <a:buNone/>
            </a:pPr>
            <a:r>
              <a:rPr lang="sl-SI" sz="3200" b="1" dirty="0" smtClean="0">
                <a:solidFill>
                  <a:srgbClr val="C00000"/>
                </a:solidFill>
                <a:latin typeface="Perpetua" panose="02020502060401020303" pitchFamily="18" charset="0"/>
                <a:ea typeface="NSimSun" panose="02010609030101010101" pitchFamily="49" charset="-122"/>
              </a:rPr>
              <a:t> V NAJVEČJI MOŽNI MERI UPORABLJAJMO GLASBENI JEZIK!</a:t>
            </a:r>
          </a:p>
          <a:p>
            <a:pPr marL="0" indent="0" algn="ctr">
              <a:buNone/>
            </a:pPr>
            <a:endParaRPr lang="en-GB" sz="3200" b="1" dirty="0">
              <a:solidFill>
                <a:srgbClr val="C00000"/>
              </a:solidFill>
              <a:latin typeface="Perpetua" panose="02020502060401020303" pitchFamily="18" charset="0"/>
              <a:ea typeface="NSimSun" panose="0201060903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2751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>
                <a:solidFill>
                  <a:srgbClr val="C00000"/>
                </a:solidFill>
              </a:rPr>
              <a:t>V razmislek in utrjevanje</a:t>
            </a:r>
            <a:endParaRPr lang="en-GB" sz="32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652965"/>
            <a:ext cx="10515600" cy="4864344"/>
          </a:xfrm>
        </p:spPr>
        <p:txBody>
          <a:bodyPr>
            <a:noAutofit/>
          </a:bodyPr>
          <a:lstStyle/>
          <a:p>
            <a:r>
              <a:rPr lang="sl-SI" sz="2400" dirty="0" smtClean="0">
                <a:latin typeface="+mj-lt"/>
              </a:rPr>
              <a:t>Glasba </a:t>
            </a:r>
            <a:r>
              <a:rPr lang="sl-SI" sz="2400" dirty="0">
                <a:latin typeface="+mj-lt"/>
              </a:rPr>
              <a:t>(v terapiji) na otroke s čustveno-vedenjskimi motnjami vpliva </a:t>
            </a:r>
            <a:r>
              <a:rPr lang="sl-SI" sz="2400" dirty="0" smtClean="0">
                <a:latin typeface="+mj-lt"/>
              </a:rPr>
              <a:t>na …</a:t>
            </a:r>
          </a:p>
          <a:p>
            <a:r>
              <a:rPr lang="sl-SI" altLang="sl-SI" sz="2400" dirty="0">
                <a:latin typeface="+mj-lt"/>
              </a:rPr>
              <a:t>Prilagoditve glasbene vzgoje za otroke z motnjami v </a:t>
            </a:r>
            <a:r>
              <a:rPr lang="sl-SI" altLang="sl-SI" sz="2400" dirty="0" smtClean="0">
                <a:latin typeface="+mj-lt"/>
              </a:rPr>
              <a:t>duševnem razvoju:</a:t>
            </a:r>
          </a:p>
          <a:p>
            <a:pPr lvl="1"/>
            <a:r>
              <a:rPr lang="sl-SI" dirty="0" smtClean="0">
                <a:latin typeface="+mj-lt"/>
              </a:rPr>
              <a:t>poslušanje</a:t>
            </a:r>
          </a:p>
          <a:p>
            <a:pPr lvl="1"/>
            <a:r>
              <a:rPr lang="sl-SI" dirty="0" smtClean="0">
                <a:latin typeface="+mj-lt"/>
              </a:rPr>
              <a:t>petje </a:t>
            </a:r>
          </a:p>
          <a:p>
            <a:pPr lvl="1"/>
            <a:r>
              <a:rPr lang="sl-SI" dirty="0" smtClean="0">
                <a:latin typeface="+mj-lt"/>
              </a:rPr>
              <a:t>igra na glasbila</a:t>
            </a:r>
          </a:p>
          <a:p>
            <a:r>
              <a:rPr lang="sl-SI" sz="2400" dirty="0" smtClean="0">
                <a:latin typeface="+mj-lt"/>
              </a:rPr>
              <a:t>Oblike </a:t>
            </a:r>
            <a:r>
              <a:rPr lang="sl-SI" sz="2400" dirty="0">
                <a:latin typeface="+mj-lt"/>
              </a:rPr>
              <a:t>pomoči pri poučevanju glasbe osebe </a:t>
            </a:r>
            <a:r>
              <a:rPr lang="sl-SI" sz="2400" dirty="0" err="1">
                <a:latin typeface="+mj-lt"/>
              </a:rPr>
              <a:t>Downovim</a:t>
            </a:r>
            <a:r>
              <a:rPr lang="sl-SI" sz="2400" dirty="0">
                <a:latin typeface="+mj-lt"/>
              </a:rPr>
              <a:t> </a:t>
            </a:r>
            <a:r>
              <a:rPr lang="sl-SI" sz="2400" dirty="0" smtClean="0">
                <a:latin typeface="+mj-lt"/>
              </a:rPr>
              <a:t>sindromom</a:t>
            </a:r>
          </a:p>
          <a:p>
            <a:r>
              <a:rPr lang="sl-SI" sz="2400" dirty="0" smtClean="0">
                <a:latin typeface="+mj-lt"/>
                <a:cs typeface="Times New Roman" panose="02020603050405020304" pitchFamily="18" charset="0"/>
              </a:rPr>
              <a:t>Izvedba GDI v Orff glasbeni terapiji</a:t>
            </a:r>
            <a:endParaRPr lang="sl-SI" sz="2400" dirty="0" smtClean="0">
              <a:latin typeface="+mj-lt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5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24040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smtClean="0">
                <a:solidFill>
                  <a:srgbClr val="C00000"/>
                </a:solidFill>
              </a:rPr>
              <a:t>   Vsebina predavanja</a:t>
            </a:r>
            <a:endParaRPr lang="en-GB" sz="3600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altLang="sl-SI" dirty="0">
                <a:latin typeface="+mj-lt"/>
              </a:rPr>
              <a:t>Otroci </a:t>
            </a:r>
            <a:r>
              <a:rPr lang="sl-SI" altLang="sl-SI" dirty="0" smtClean="0">
                <a:latin typeface="+mj-lt"/>
              </a:rPr>
              <a:t>s čustveno-vedenjskimi motnjami in glasba</a:t>
            </a:r>
          </a:p>
          <a:p>
            <a:r>
              <a:rPr lang="sl-SI" dirty="0" smtClean="0">
                <a:latin typeface="+mj-lt"/>
              </a:rPr>
              <a:t>Glasbeno-didaktične igre</a:t>
            </a:r>
          </a:p>
          <a:p>
            <a:r>
              <a:rPr lang="sl-SI" dirty="0" smtClean="0">
                <a:latin typeface="+mj-lt"/>
              </a:rPr>
              <a:t>Glasbeno-didaktične igre pri pomoči z umetnostjo </a:t>
            </a:r>
          </a:p>
          <a:p>
            <a:r>
              <a:rPr lang="sl-SI" dirty="0" smtClean="0">
                <a:latin typeface="+mj-lt"/>
              </a:rPr>
              <a:t>Glasbeno-didaktične igre v glasbeni terapiji</a:t>
            </a:r>
          </a:p>
          <a:p>
            <a:endParaRPr lang="sl-SI" dirty="0">
              <a:latin typeface="+mj-lt"/>
            </a:endParaRPr>
          </a:p>
          <a:p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dirty="0">
                <a:latin typeface="+mj-lt"/>
              </a:rPr>
              <a:t>Predstavitev tematike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  <a:hlinkClick r:id="rId2"/>
              </a:rPr>
              <a:t>https</a:t>
            </a:r>
            <a:r>
              <a:rPr lang="sl-SI" dirty="0">
                <a:latin typeface="+mj-lt"/>
                <a:hlinkClick r:id="rId2"/>
              </a:rPr>
              <a:t>://soundexpression.com.au/group-music-therapy-addressing-play-and-social-skills</a:t>
            </a:r>
            <a:r>
              <a:rPr lang="sl-SI" dirty="0" smtClean="0">
                <a:latin typeface="+mj-lt"/>
                <a:hlinkClick r:id="rId2"/>
              </a:rPr>
              <a:t>/</a:t>
            </a:r>
            <a:r>
              <a:rPr lang="sl-SI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Skupinska obravnava – analiza posnetka</a:t>
            </a:r>
          </a:p>
          <a:p>
            <a:endParaRPr lang="sl-SI" dirty="0" smtClean="0"/>
          </a:p>
          <a:p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endParaRPr lang="en-GB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0342" y="1825625"/>
            <a:ext cx="2203870" cy="220387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5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31241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1764"/>
          </a:xfrm>
        </p:spPr>
        <p:txBody>
          <a:bodyPr>
            <a:normAutofit/>
          </a:bodyPr>
          <a:lstStyle/>
          <a:p>
            <a:r>
              <a:rPr lang="sl-SI" altLang="sl-SI" sz="3600" dirty="0" smtClean="0">
                <a:solidFill>
                  <a:srgbClr val="C00000"/>
                </a:solidFill>
              </a:rPr>
              <a:t>  Otroci </a:t>
            </a:r>
            <a:r>
              <a:rPr lang="sl-SI" altLang="sl-SI" sz="3600" dirty="0">
                <a:solidFill>
                  <a:srgbClr val="C00000"/>
                </a:solidFill>
              </a:rPr>
              <a:t>z motnjami v duševnem razvoju </a:t>
            </a:r>
            <a:endParaRPr lang="en-GB" sz="3600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4034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sl-SI" altLang="sl-SI" sz="3500" dirty="0" smtClean="0">
                <a:latin typeface="+mj-lt"/>
              </a:rPr>
              <a:t>Omejene sposobnosti </a:t>
            </a:r>
            <a:r>
              <a:rPr lang="sl-SI" altLang="sl-SI" sz="3500" dirty="0">
                <a:latin typeface="+mj-lt"/>
              </a:rPr>
              <a:t>generalizacije, </a:t>
            </a:r>
            <a:r>
              <a:rPr lang="sl-SI" altLang="sl-SI" sz="3500" dirty="0" err="1">
                <a:latin typeface="+mj-lt"/>
              </a:rPr>
              <a:t>konceptualizacije</a:t>
            </a:r>
            <a:r>
              <a:rPr lang="sl-SI" altLang="sl-SI" sz="3500" dirty="0">
                <a:latin typeface="+mj-lt"/>
              </a:rPr>
              <a:t> in spomina</a:t>
            </a:r>
            <a:r>
              <a:rPr lang="sl-SI" altLang="sl-SI" sz="3500" dirty="0" smtClean="0">
                <a:latin typeface="+mj-lt"/>
              </a:rPr>
              <a:t>,</a:t>
            </a:r>
            <a:endParaRPr lang="sl-SI" altLang="sl-SI" sz="3500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sl-SI" altLang="sl-SI" sz="3500" dirty="0">
                <a:latin typeface="+mj-lt"/>
              </a:rPr>
              <a:t>težave v diskriminaciji, </a:t>
            </a:r>
            <a:r>
              <a:rPr lang="sl-SI" altLang="sl-SI" sz="3500" dirty="0" err="1">
                <a:latin typeface="+mj-lt"/>
              </a:rPr>
              <a:t>sekvencioniranju</a:t>
            </a:r>
            <a:r>
              <a:rPr lang="sl-SI" altLang="sl-SI" sz="3500" dirty="0">
                <a:latin typeface="+mj-lt"/>
              </a:rPr>
              <a:t>, omejeno splošno znanje, </a:t>
            </a:r>
          </a:p>
          <a:p>
            <a:pPr>
              <a:lnSpc>
                <a:spcPct val="120000"/>
              </a:lnSpc>
            </a:pPr>
            <a:r>
              <a:rPr lang="sl-SI" altLang="sl-SI" sz="3500" dirty="0">
                <a:latin typeface="+mj-lt"/>
              </a:rPr>
              <a:t>prevladuje konkretno mišljenje</a:t>
            </a:r>
            <a:r>
              <a:rPr lang="sl-SI" altLang="sl-SI" sz="3500" dirty="0" smtClean="0">
                <a:latin typeface="+mj-lt"/>
              </a:rPr>
              <a:t>,</a:t>
            </a:r>
            <a:endParaRPr lang="sl-SI" altLang="sl-SI" sz="3500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sl-SI" altLang="sl-SI" sz="3500" dirty="0">
                <a:latin typeface="+mj-lt"/>
              </a:rPr>
              <a:t>komunikacija - težave v artikulaciji, receptivne in ekspresivne težave</a:t>
            </a:r>
            <a:r>
              <a:rPr lang="sl-SI" altLang="sl-SI" sz="3500" dirty="0" smtClean="0">
                <a:latin typeface="+mj-lt"/>
              </a:rPr>
              <a:t>,</a:t>
            </a:r>
            <a:endParaRPr lang="sl-SI" altLang="sl-SI" sz="3500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sl-SI" altLang="sl-SI" sz="3500" dirty="0">
                <a:latin typeface="+mj-lt"/>
              </a:rPr>
              <a:t>socialni razvoj - počasnejši prehod med fazami razvoja</a:t>
            </a:r>
            <a:r>
              <a:rPr lang="sl-SI" altLang="sl-SI" sz="3500" dirty="0" smtClean="0">
                <a:latin typeface="+mj-lt"/>
              </a:rPr>
              <a:t>,</a:t>
            </a:r>
            <a:endParaRPr lang="sl-SI" altLang="sl-SI" sz="3500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sl-SI" altLang="sl-SI" sz="3500" dirty="0">
                <a:latin typeface="+mj-lt"/>
              </a:rPr>
              <a:t>slabše razvite socialne spretnosti, </a:t>
            </a:r>
          </a:p>
          <a:p>
            <a:pPr>
              <a:lnSpc>
                <a:spcPct val="120000"/>
              </a:lnSpc>
            </a:pPr>
            <a:r>
              <a:rPr lang="sl-SI" altLang="sl-SI" sz="3500" dirty="0">
                <a:latin typeface="+mj-lt"/>
              </a:rPr>
              <a:t>motnje koncentracije in pozornosti</a:t>
            </a:r>
            <a:r>
              <a:rPr lang="sl-SI" altLang="sl-SI" sz="3500" dirty="0" smtClean="0">
                <a:latin typeface="+mj-lt"/>
              </a:rPr>
              <a:t>,</a:t>
            </a:r>
            <a:endParaRPr lang="sl-SI" altLang="sl-SI" sz="3500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sl-SI" altLang="sl-SI" sz="3500" dirty="0">
                <a:latin typeface="+mj-lt"/>
              </a:rPr>
              <a:t>nezrelo presojanje socialnih situacij, </a:t>
            </a:r>
          </a:p>
          <a:p>
            <a:pPr>
              <a:lnSpc>
                <a:spcPct val="120000"/>
              </a:lnSpc>
            </a:pPr>
            <a:r>
              <a:rPr lang="sl-SI" altLang="sl-SI" sz="3500" dirty="0">
                <a:latin typeface="+mj-lt"/>
              </a:rPr>
              <a:t>upočasnjeno dozorevanje učencev. </a:t>
            </a:r>
          </a:p>
          <a:p>
            <a:pPr marL="0" indent="0">
              <a:buNone/>
            </a:pPr>
            <a:r>
              <a:rPr lang="sl-SI" dirty="0" smtClean="0"/>
              <a:t> </a:t>
            </a:r>
            <a:endParaRPr lang="en-GB" dirty="0"/>
          </a:p>
        </p:txBody>
      </p:sp>
      <p:sp>
        <p:nvSpPr>
          <p:cNvPr id="6" name="Pravokotnik 5"/>
          <p:cNvSpPr/>
          <p:nvPr/>
        </p:nvSpPr>
        <p:spPr>
          <a:xfrm>
            <a:off x="838200" y="6500901"/>
            <a:ext cx="939437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altLang="sl-SI" sz="1400" dirty="0" smtClean="0">
                <a:latin typeface="+mj-lt"/>
              </a:rPr>
              <a:t>Vir: http</a:t>
            </a:r>
            <a:r>
              <a:rPr lang="sl-SI" altLang="sl-SI" sz="1400" dirty="0">
                <a:latin typeface="+mj-lt"/>
              </a:rPr>
              <a:t>://mizs.arhiv-spletisc.gov.si/fileadmin/mizs.gov.si/pageuploads/podrocje/posebne_potrebe/programi/PP_z_NIS.pdf</a:t>
            </a:r>
            <a:endParaRPr lang="en-GB" sz="1400" dirty="0">
              <a:latin typeface="+mj-lt"/>
            </a:endParaRP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991490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198" y="209006"/>
            <a:ext cx="10515600" cy="1018903"/>
          </a:xfrm>
        </p:spPr>
        <p:txBody>
          <a:bodyPr>
            <a:normAutofit/>
          </a:bodyPr>
          <a:lstStyle/>
          <a:p>
            <a:r>
              <a:rPr lang="sl-SI" altLang="sl-SI" sz="3600" dirty="0">
                <a:solidFill>
                  <a:srgbClr val="C00000"/>
                </a:solidFill>
              </a:rPr>
              <a:t>Otroci s čustveno-vedenjskimi </a:t>
            </a:r>
            <a:r>
              <a:rPr lang="sl-SI" altLang="sl-SI" sz="3600" dirty="0" smtClean="0">
                <a:solidFill>
                  <a:srgbClr val="C00000"/>
                </a:solidFill>
              </a:rPr>
              <a:t>motnjami in glasba </a:t>
            </a:r>
            <a:endParaRPr lang="en-GB" sz="3600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8" y="1514958"/>
            <a:ext cx="10433538" cy="500853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l-SI" dirty="0" smtClean="0">
                <a:latin typeface="+mj-lt"/>
              </a:rPr>
              <a:t>Glasba (v terapiji) na otroke s čustveno-vedenjskimi motnjami vpliva na:</a:t>
            </a:r>
          </a:p>
          <a:p>
            <a:pPr marL="0" indent="0" algn="just">
              <a:buNone/>
            </a:pPr>
            <a:endParaRPr lang="sl-SI" dirty="0" smtClean="0">
              <a:latin typeface="+mj-lt"/>
            </a:endParaRPr>
          </a:p>
        </p:txBody>
      </p:sp>
      <p:sp>
        <p:nvSpPr>
          <p:cNvPr id="4" name="Označba mesta vsebine 2"/>
          <p:cNvSpPr txBox="1">
            <a:spLocks/>
          </p:cNvSpPr>
          <p:nvPr/>
        </p:nvSpPr>
        <p:spPr>
          <a:xfrm>
            <a:off x="1047011" y="6313715"/>
            <a:ext cx="10515600" cy="544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1400" dirty="0" smtClean="0">
                <a:latin typeface="+mj-lt"/>
              </a:rPr>
              <a:t>Habe, K., </a:t>
            </a:r>
            <a:r>
              <a:rPr lang="sl-SI" sz="1400" dirty="0" err="1" smtClean="0">
                <a:latin typeface="+mj-lt"/>
              </a:rPr>
              <a:t>Licardo</a:t>
            </a:r>
            <a:r>
              <a:rPr lang="sl-SI" sz="1400" dirty="0" smtClean="0">
                <a:latin typeface="+mj-lt"/>
              </a:rPr>
              <a:t>, K. (2019). </a:t>
            </a:r>
            <a:r>
              <a:rPr lang="sl-SI" sz="1400" i="1" dirty="0" smtClean="0">
                <a:latin typeface="+mj-lt"/>
              </a:rPr>
              <a:t>Oblikovanje čustev in vedenja z glasbo</a:t>
            </a:r>
            <a:r>
              <a:rPr lang="sl-SI" sz="1400" dirty="0" smtClean="0">
                <a:latin typeface="+mj-lt"/>
              </a:rPr>
              <a:t>. Maribor: Univerzitetna založba Univerze v </a:t>
            </a:r>
            <a:r>
              <a:rPr lang="sl-SI" sz="1400" dirty="0">
                <a:latin typeface="+mj-lt"/>
              </a:rPr>
              <a:t>Mariboru. </a:t>
            </a:r>
            <a:endParaRPr lang="sl-SI" sz="1400" dirty="0" smtClean="0">
              <a:latin typeface="+mj-lt"/>
            </a:endParaRPr>
          </a:p>
          <a:p>
            <a:r>
              <a:rPr lang="sl-SI" sz="1400" dirty="0" smtClean="0">
                <a:latin typeface="+mj-lt"/>
                <a:hlinkClick r:id="rId2"/>
              </a:rPr>
              <a:t>https</a:t>
            </a:r>
            <a:r>
              <a:rPr lang="sl-SI" sz="1400" dirty="0">
                <a:latin typeface="+mj-lt"/>
                <a:hlinkClick r:id="rId2"/>
              </a:rPr>
              <a:t>://</a:t>
            </a:r>
            <a:r>
              <a:rPr lang="sl-SI" sz="1400" dirty="0" smtClean="0">
                <a:latin typeface="+mj-lt"/>
                <a:hlinkClick r:id="rId2"/>
              </a:rPr>
              <a:t>www.dlib.si/stream/URN:NBN:SI:DOC-H5L6FXFV/de3c9d1f-9ec5-4ad7-b55a-af474b9f85e4/PDF</a:t>
            </a:r>
            <a:r>
              <a:rPr lang="sl-SI" sz="1400" dirty="0" smtClean="0">
                <a:latin typeface="+mj-lt"/>
              </a:rPr>
              <a:t>   </a:t>
            </a:r>
            <a:endParaRPr lang="en-GB" sz="1400" dirty="0">
              <a:latin typeface="+mj-lt"/>
            </a:endParaRPr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  <p:sp>
        <p:nvSpPr>
          <p:cNvPr id="7" name="Označba mesta vsebine 2"/>
          <p:cNvSpPr txBox="1">
            <a:spLocks/>
          </p:cNvSpPr>
          <p:nvPr/>
        </p:nvSpPr>
        <p:spPr>
          <a:xfrm>
            <a:off x="838198" y="2803714"/>
            <a:ext cx="10433538" cy="236225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numCol="2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Tx/>
              <a:buChar char="-"/>
            </a:pPr>
            <a:r>
              <a:rPr lang="sl-SI" dirty="0" smtClean="0">
                <a:latin typeface="+mj-lt"/>
              </a:rPr>
              <a:t>samospoštovanje in samozavest,</a:t>
            </a:r>
          </a:p>
          <a:p>
            <a:pPr marL="457200" lvl="1" indent="0">
              <a:buNone/>
            </a:pPr>
            <a:endParaRPr lang="sl-SI" sz="1100" dirty="0" smtClean="0">
              <a:latin typeface="+mj-lt"/>
            </a:endParaRPr>
          </a:p>
          <a:p>
            <a:pPr lvl="1">
              <a:buFontTx/>
              <a:buChar char="-"/>
            </a:pPr>
            <a:r>
              <a:rPr lang="sl-SI" dirty="0" err="1" smtClean="0">
                <a:latin typeface="+mj-lt"/>
              </a:rPr>
              <a:t>samoizražanje</a:t>
            </a:r>
            <a:r>
              <a:rPr lang="sl-SI" dirty="0" smtClean="0">
                <a:latin typeface="+mj-lt"/>
              </a:rPr>
              <a:t>,</a:t>
            </a:r>
          </a:p>
          <a:p>
            <a:pPr marL="457200" lvl="1" indent="0">
              <a:buNone/>
            </a:pPr>
            <a:endParaRPr lang="sl-SI" sz="1100" dirty="0" smtClean="0">
              <a:latin typeface="+mj-lt"/>
            </a:endParaRPr>
          </a:p>
          <a:p>
            <a:pPr lvl="1">
              <a:buFontTx/>
              <a:buChar char="-"/>
            </a:pPr>
            <a:r>
              <a:rPr lang="sl-SI" dirty="0" smtClean="0">
                <a:latin typeface="+mj-lt"/>
              </a:rPr>
              <a:t>sodelovanje v skupini,</a:t>
            </a:r>
          </a:p>
          <a:p>
            <a:pPr marL="457200" lvl="1" indent="0">
              <a:buNone/>
            </a:pPr>
            <a:endParaRPr lang="sl-SI" sz="1100" dirty="0" smtClean="0">
              <a:latin typeface="+mj-lt"/>
            </a:endParaRPr>
          </a:p>
          <a:p>
            <a:pPr lvl="1">
              <a:buFontTx/>
              <a:buChar char="-"/>
            </a:pPr>
            <a:r>
              <a:rPr lang="sl-SI" dirty="0" smtClean="0">
                <a:latin typeface="+mj-lt"/>
              </a:rPr>
              <a:t>avtonomijo, </a:t>
            </a:r>
          </a:p>
          <a:p>
            <a:pPr lvl="1">
              <a:buFontTx/>
              <a:buChar char="-"/>
            </a:pPr>
            <a:r>
              <a:rPr lang="sl-SI" dirty="0" smtClean="0">
                <a:latin typeface="+mj-lt"/>
              </a:rPr>
              <a:t>ustvarjalnost,</a:t>
            </a:r>
          </a:p>
          <a:p>
            <a:pPr marL="457200" lvl="1" indent="0">
              <a:buNone/>
            </a:pPr>
            <a:endParaRPr lang="sl-SI" sz="1100" dirty="0" smtClean="0">
              <a:latin typeface="+mj-lt"/>
            </a:endParaRPr>
          </a:p>
          <a:p>
            <a:pPr lvl="1">
              <a:buFontTx/>
              <a:buChar char="-"/>
            </a:pPr>
            <a:r>
              <a:rPr lang="sl-SI" dirty="0" smtClean="0">
                <a:latin typeface="+mj-lt"/>
              </a:rPr>
              <a:t>izboljšanje komunikativnosti,</a:t>
            </a:r>
          </a:p>
          <a:p>
            <a:pPr marL="457200" lvl="1" indent="0">
              <a:buNone/>
            </a:pPr>
            <a:endParaRPr lang="sl-SI" sz="1100" dirty="0" smtClean="0">
              <a:latin typeface="+mj-lt"/>
            </a:endParaRPr>
          </a:p>
          <a:p>
            <a:pPr lvl="1">
              <a:buFontTx/>
              <a:buChar char="-"/>
            </a:pPr>
            <a:r>
              <a:rPr lang="sl-SI" dirty="0" smtClean="0">
                <a:latin typeface="+mj-lt"/>
              </a:rPr>
              <a:t>izboljšanje odnosov z vrstniki.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8060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altLang="sl-SI" sz="3600" dirty="0" smtClean="0">
                <a:solidFill>
                  <a:srgbClr val="C00000"/>
                </a:solidFill>
              </a:rPr>
              <a:t>  Glasba </a:t>
            </a:r>
            <a:r>
              <a:rPr lang="sl-SI" altLang="sl-SI" sz="3600" dirty="0">
                <a:solidFill>
                  <a:srgbClr val="C00000"/>
                </a:solidFill>
              </a:rPr>
              <a:t>in otroci z motnjo v duševnem razvoju</a:t>
            </a:r>
            <a:endParaRPr lang="en-GB" sz="3600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97095"/>
          </a:xfrm>
        </p:spPr>
        <p:txBody>
          <a:bodyPr>
            <a:normAutofit lnSpcReduction="10000"/>
          </a:bodyPr>
          <a:lstStyle/>
          <a:p>
            <a:r>
              <a:rPr lang="sl-SI" altLang="sl-SI" dirty="0">
                <a:latin typeface="+mj-lt"/>
              </a:rPr>
              <a:t>Otroci z motnjo v duševnem razvoju se </a:t>
            </a:r>
            <a:r>
              <a:rPr lang="sl-SI" altLang="sl-SI" dirty="0">
                <a:solidFill>
                  <a:srgbClr val="C00000"/>
                </a:solidFill>
                <a:latin typeface="+mj-lt"/>
              </a:rPr>
              <a:t>spontano in z veseljem </a:t>
            </a:r>
            <a:r>
              <a:rPr lang="sl-SI" altLang="sl-SI" dirty="0">
                <a:latin typeface="+mj-lt"/>
              </a:rPr>
              <a:t>odzivajo na glasbene spodbude. </a:t>
            </a:r>
            <a:endParaRPr lang="sl-SI" altLang="sl-SI" dirty="0" smtClean="0">
              <a:latin typeface="+mj-lt"/>
            </a:endParaRPr>
          </a:p>
          <a:p>
            <a:r>
              <a:rPr lang="sl-SI" altLang="sl-SI" dirty="0" smtClean="0">
                <a:latin typeface="+mj-lt"/>
              </a:rPr>
              <a:t>Otroci doživljajo </a:t>
            </a:r>
            <a:r>
              <a:rPr lang="sl-SI" altLang="sl-SI" dirty="0">
                <a:solidFill>
                  <a:srgbClr val="C00000"/>
                </a:solidFill>
                <a:latin typeface="+mj-lt"/>
              </a:rPr>
              <a:t>samopotrditev in sprejetost </a:t>
            </a:r>
            <a:r>
              <a:rPr lang="sl-SI" altLang="sl-SI" dirty="0">
                <a:latin typeface="+mj-lt"/>
              </a:rPr>
              <a:t>v </a:t>
            </a:r>
            <a:r>
              <a:rPr lang="sl-SI" altLang="sl-SI" dirty="0" smtClean="0">
                <a:latin typeface="+mj-lt"/>
              </a:rPr>
              <a:t>skupini, kadar:</a:t>
            </a:r>
          </a:p>
          <a:p>
            <a:pPr marL="457200" lvl="1" indent="0">
              <a:buNone/>
            </a:pPr>
            <a:r>
              <a:rPr lang="sl-SI" altLang="sl-SI" sz="2200" dirty="0">
                <a:latin typeface="+mj-lt"/>
              </a:rPr>
              <a:t> </a:t>
            </a:r>
            <a:r>
              <a:rPr lang="sl-SI" altLang="sl-SI" sz="2200" dirty="0" smtClean="0">
                <a:latin typeface="+mj-lt"/>
              </a:rPr>
              <a:t>  - pojejo</a:t>
            </a:r>
            <a:r>
              <a:rPr lang="sl-SI" altLang="sl-SI" sz="2200" dirty="0">
                <a:latin typeface="+mj-lt"/>
              </a:rPr>
              <a:t>, </a:t>
            </a:r>
            <a:endParaRPr lang="sl-SI" altLang="sl-SI" sz="2200" dirty="0" smtClean="0">
              <a:latin typeface="+mj-lt"/>
            </a:endParaRPr>
          </a:p>
          <a:p>
            <a:pPr marL="0" indent="0">
              <a:buNone/>
            </a:pPr>
            <a:r>
              <a:rPr lang="sl-SI" altLang="sl-SI" sz="2200" dirty="0">
                <a:latin typeface="+mj-lt"/>
              </a:rPr>
              <a:t> </a:t>
            </a:r>
            <a:r>
              <a:rPr lang="sl-SI" altLang="sl-SI" sz="2200" dirty="0" smtClean="0">
                <a:latin typeface="+mj-lt"/>
              </a:rPr>
              <a:t>          - igrajo </a:t>
            </a:r>
            <a:r>
              <a:rPr lang="sl-SI" altLang="sl-SI" sz="2200" dirty="0">
                <a:latin typeface="+mj-lt"/>
              </a:rPr>
              <a:t>na </a:t>
            </a:r>
            <a:r>
              <a:rPr lang="sl-SI" altLang="sl-SI" sz="2200" dirty="0" smtClean="0">
                <a:latin typeface="+mj-lt"/>
              </a:rPr>
              <a:t>glasbila</a:t>
            </a:r>
            <a:endParaRPr lang="sl-SI" altLang="sl-SI" sz="2200" dirty="0">
              <a:latin typeface="+mj-lt"/>
            </a:endParaRPr>
          </a:p>
          <a:p>
            <a:pPr marL="0" indent="0">
              <a:buNone/>
            </a:pPr>
            <a:r>
              <a:rPr lang="sl-SI" altLang="sl-SI" sz="2200" dirty="0" smtClean="0">
                <a:latin typeface="+mj-lt"/>
              </a:rPr>
              <a:t>           - poslušajo </a:t>
            </a:r>
            <a:r>
              <a:rPr lang="sl-SI" altLang="sl-SI" sz="2200" dirty="0">
                <a:latin typeface="+mj-lt"/>
              </a:rPr>
              <a:t>glasbo, </a:t>
            </a:r>
          </a:p>
          <a:p>
            <a:pPr marL="0" indent="0">
              <a:buNone/>
            </a:pPr>
            <a:r>
              <a:rPr lang="sl-SI" altLang="sl-SI" sz="2200" dirty="0" smtClean="0">
                <a:latin typeface="+mj-lt"/>
              </a:rPr>
              <a:t>           - zaplešejo </a:t>
            </a:r>
            <a:r>
              <a:rPr lang="sl-SI" altLang="sl-SI" sz="2200" dirty="0">
                <a:latin typeface="+mj-lt"/>
              </a:rPr>
              <a:t>ob glasbi, </a:t>
            </a:r>
            <a:endParaRPr lang="sl-SI" altLang="sl-SI" sz="2200" dirty="0" smtClean="0">
              <a:latin typeface="+mj-lt"/>
            </a:endParaRPr>
          </a:p>
          <a:p>
            <a:pPr marL="0" indent="0">
              <a:buNone/>
            </a:pPr>
            <a:r>
              <a:rPr lang="sl-SI" altLang="sl-SI" sz="2200" dirty="0" smtClean="0">
                <a:latin typeface="+mj-lt"/>
              </a:rPr>
              <a:t>           - ustvarjajo </a:t>
            </a:r>
            <a:r>
              <a:rPr lang="sl-SI" altLang="sl-SI" sz="2200" dirty="0">
                <a:latin typeface="+mj-lt"/>
              </a:rPr>
              <a:t>zvočne in druge </a:t>
            </a:r>
            <a:r>
              <a:rPr lang="sl-SI" altLang="sl-SI" sz="2200" dirty="0" smtClean="0">
                <a:latin typeface="+mj-lt"/>
              </a:rPr>
              <a:t>izmišljije</a:t>
            </a:r>
            <a:r>
              <a:rPr lang="sl-SI" altLang="sl-SI" sz="2200" dirty="0">
                <a:latin typeface="+mj-lt"/>
              </a:rPr>
              <a:t>.</a:t>
            </a:r>
            <a:endParaRPr lang="sl-SI" altLang="sl-SI" sz="2200" dirty="0" smtClean="0">
              <a:latin typeface="+mj-lt"/>
            </a:endParaRPr>
          </a:p>
          <a:p>
            <a:r>
              <a:rPr lang="sl-SI" altLang="sl-SI" dirty="0" smtClean="0">
                <a:latin typeface="+mj-lt"/>
              </a:rPr>
              <a:t>Ob </a:t>
            </a:r>
            <a:r>
              <a:rPr lang="sl-SI" altLang="sl-SI" dirty="0">
                <a:latin typeface="+mj-lt"/>
              </a:rPr>
              <a:t>tem izkusijo </a:t>
            </a:r>
            <a:r>
              <a:rPr lang="sl-SI" altLang="sl-SI" dirty="0">
                <a:solidFill>
                  <a:srgbClr val="C00000"/>
                </a:solidFill>
                <a:latin typeface="+mj-lt"/>
              </a:rPr>
              <a:t>ugodje in občutek varnosti </a:t>
            </a:r>
            <a:r>
              <a:rPr lang="sl-SI" altLang="sl-SI" dirty="0">
                <a:latin typeface="+mj-lt"/>
              </a:rPr>
              <a:t>ter </a:t>
            </a:r>
            <a:r>
              <a:rPr lang="sl-SI" altLang="sl-SI" dirty="0">
                <a:solidFill>
                  <a:srgbClr val="C00000"/>
                </a:solidFill>
                <a:latin typeface="+mj-lt"/>
              </a:rPr>
              <a:t>zaupanje v svoje sposobnosti</a:t>
            </a:r>
            <a:r>
              <a:rPr lang="sl-SI" altLang="sl-SI" dirty="0">
                <a:latin typeface="+mj-lt"/>
              </a:rPr>
              <a:t>. Posledično s tem </a:t>
            </a:r>
            <a:r>
              <a:rPr lang="sl-SI" altLang="sl-SI" dirty="0">
                <a:solidFill>
                  <a:srgbClr val="C00000"/>
                </a:solidFill>
                <a:latin typeface="+mj-lt"/>
              </a:rPr>
              <a:t>rešujejo vrsto konfliktov</a:t>
            </a:r>
            <a:r>
              <a:rPr lang="sl-SI" altLang="sl-SI" dirty="0">
                <a:latin typeface="+mj-lt"/>
              </a:rPr>
              <a:t>, ki jih lahko spremljajo v vsakdanjem življenju.  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  <p:sp>
        <p:nvSpPr>
          <p:cNvPr id="6" name="Označba mesta vsebine 2"/>
          <p:cNvSpPr txBox="1">
            <a:spLocks/>
          </p:cNvSpPr>
          <p:nvPr/>
        </p:nvSpPr>
        <p:spPr>
          <a:xfrm>
            <a:off x="1047011" y="6313715"/>
            <a:ext cx="10515600" cy="544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1400" dirty="0" smtClean="0">
                <a:latin typeface="+mj-lt"/>
              </a:rPr>
              <a:t>Habe, K., </a:t>
            </a:r>
            <a:r>
              <a:rPr lang="sl-SI" sz="1400" dirty="0" err="1" smtClean="0">
                <a:latin typeface="+mj-lt"/>
              </a:rPr>
              <a:t>Licardo</a:t>
            </a:r>
            <a:r>
              <a:rPr lang="sl-SI" sz="1400" dirty="0" smtClean="0">
                <a:latin typeface="+mj-lt"/>
              </a:rPr>
              <a:t>, K. (2019). </a:t>
            </a:r>
            <a:r>
              <a:rPr lang="sl-SI" sz="1400" i="1" dirty="0" smtClean="0">
                <a:latin typeface="+mj-lt"/>
              </a:rPr>
              <a:t>Oblikovanje čustev in vedenja z glasbo</a:t>
            </a:r>
            <a:r>
              <a:rPr lang="sl-SI" sz="1400" dirty="0" smtClean="0">
                <a:latin typeface="+mj-lt"/>
              </a:rPr>
              <a:t>. Maribor: Univerzitetna založba Univerze v </a:t>
            </a:r>
            <a:r>
              <a:rPr lang="sl-SI" sz="1400" dirty="0">
                <a:latin typeface="+mj-lt"/>
              </a:rPr>
              <a:t>Mariboru. </a:t>
            </a:r>
            <a:endParaRPr lang="sl-SI" sz="1400" dirty="0" smtClean="0">
              <a:latin typeface="+mj-lt"/>
            </a:endParaRPr>
          </a:p>
          <a:p>
            <a:r>
              <a:rPr lang="sl-SI" sz="1400" dirty="0" smtClean="0">
                <a:latin typeface="+mj-lt"/>
                <a:hlinkClick r:id="rId2"/>
              </a:rPr>
              <a:t>https</a:t>
            </a:r>
            <a:r>
              <a:rPr lang="sl-SI" sz="1400" dirty="0">
                <a:latin typeface="+mj-lt"/>
                <a:hlinkClick r:id="rId2"/>
              </a:rPr>
              <a:t>://</a:t>
            </a:r>
            <a:r>
              <a:rPr lang="sl-SI" sz="1400" dirty="0" smtClean="0">
                <a:latin typeface="+mj-lt"/>
                <a:hlinkClick r:id="rId2"/>
              </a:rPr>
              <a:t>www.dlib.si/stream/URN:NBN:SI:DOC-H5L6FXFV/de3c9d1f-9ec5-4ad7-b55a-af474b9f85e4/PDF</a:t>
            </a:r>
            <a:r>
              <a:rPr lang="sl-SI" sz="1400" dirty="0" smtClean="0">
                <a:latin typeface="+mj-lt"/>
              </a:rPr>
              <a:t>   </a:t>
            </a:r>
            <a:endParaRPr lang="en-GB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99581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altLang="sl-SI" dirty="0" smtClean="0">
                <a:solidFill>
                  <a:srgbClr val="FF0000"/>
                </a:solidFill>
              </a:rPr>
              <a:t>   </a:t>
            </a:r>
            <a:r>
              <a:rPr lang="sl-SI" altLang="sl-SI" sz="3600" dirty="0" smtClean="0">
                <a:solidFill>
                  <a:srgbClr val="C00000"/>
                </a:solidFill>
              </a:rPr>
              <a:t>Prilagoditve glasbene vzgoje za otroke z </a:t>
            </a:r>
            <a:r>
              <a:rPr lang="sl-SI" altLang="sl-SI" sz="3600" dirty="0">
                <a:solidFill>
                  <a:srgbClr val="C00000"/>
                </a:solidFill>
              </a:rPr>
              <a:t>motnjami v </a:t>
            </a:r>
            <a:r>
              <a:rPr lang="sl-SI" altLang="sl-SI" sz="3600" dirty="0" smtClean="0">
                <a:solidFill>
                  <a:srgbClr val="C00000"/>
                </a:solidFill>
              </a:rPr>
              <a:t>    </a:t>
            </a:r>
            <a:br>
              <a:rPr lang="sl-SI" altLang="sl-SI" sz="3600" dirty="0" smtClean="0">
                <a:solidFill>
                  <a:srgbClr val="C00000"/>
                </a:solidFill>
              </a:rPr>
            </a:br>
            <a:r>
              <a:rPr lang="sl-SI" altLang="sl-SI" sz="3600" dirty="0" smtClean="0">
                <a:solidFill>
                  <a:srgbClr val="C00000"/>
                </a:solidFill>
              </a:rPr>
              <a:t>    duševnem razvoju (1)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825625"/>
            <a:ext cx="10639697" cy="4351338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sl-SI" altLang="sl-SI" sz="3200" dirty="0" smtClean="0">
                <a:solidFill>
                  <a:srgbClr val="C00000"/>
                </a:solidFill>
                <a:latin typeface="+mj-lt"/>
              </a:rPr>
              <a:t>POSLUŠANJE</a:t>
            </a:r>
            <a:r>
              <a:rPr lang="sl-SI" altLang="sl-SI" dirty="0" smtClean="0">
                <a:solidFill>
                  <a:srgbClr val="3333FF"/>
                </a:solidFill>
                <a:latin typeface="+mj-lt"/>
              </a:rPr>
              <a:t> </a:t>
            </a:r>
          </a:p>
          <a:p>
            <a:pPr marL="0" indent="0">
              <a:buNone/>
              <a:defRPr/>
            </a:pPr>
            <a:r>
              <a:rPr lang="sl-SI" altLang="sl-SI" dirty="0" smtClean="0">
                <a:latin typeface="+mj-lt"/>
              </a:rPr>
              <a:t>- Izbira </a:t>
            </a:r>
            <a:r>
              <a:rPr lang="sl-SI" altLang="sl-SI" dirty="0">
                <a:latin typeface="+mj-lt"/>
              </a:rPr>
              <a:t>zvočnih primerov naj sledi </a:t>
            </a:r>
            <a:r>
              <a:rPr lang="sl-SI" altLang="sl-SI" dirty="0">
                <a:solidFill>
                  <a:srgbClr val="C00000"/>
                </a:solidFill>
                <a:latin typeface="+mj-lt"/>
              </a:rPr>
              <a:t>kakovostnim</a:t>
            </a:r>
            <a:r>
              <a:rPr lang="sl-SI" altLang="sl-SI" dirty="0">
                <a:latin typeface="+mj-lt"/>
              </a:rPr>
              <a:t> delom in </a:t>
            </a:r>
            <a:r>
              <a:rPr lang="sl-SI" altLang="sl-SI" dirty="0">
                <a:solidFill>
                  <a:srgbClr val="C00000"/>
                </a:solidFill>
                <a:latin typeface="+mj-lt"/>
              </a:rPr>
              <a:t>interesu</a:t>
            </a:r>
            <a:r>
              <a:rPr lang="sl-SI" altLang="sl-SI" dirty="0">
                <a:latin typeface="+mj-lt"/>
              </a:rPr>
              <a:t> </a:t>
            </a:r>
            <a:r>
              <a:rPr lang="sl-SI" altLang="sl-SI" dirty="0" smtClean="0">
                <a:latin typeface="+mj-lt"/>
              </a:rPr>
              <a:t>otroka. </a:t>
            </a:r>
          </a:p>
          <a:p>
            <a:pPr>
              <a:buFontTx/>
              <a:buChar char="-"/>
              <a:defRPr/>
            </a:pPr>
            <a:r>
              <a:rPr lang="sl-SI" altLang="sl-SI" dirty="0">
                <a:latin typeface="+mj-lt"/>
              </a:rPr>
              <a:t>S</a:t>
            </a:r>
            <a:r>
              <a:rPr lang="sl-SI" altLang="sl-SI" dirty="0" smtClean="0">
                <a:latin typeface="+mj-lt"/>
              </a:rPr>
              <a:t>lušne </a:t>
            </a:r>
            <a:r>
              <a:rPr lang="sl-SI" altLang="sl-SI" dirty="0">
                <a:latin typeface="+mj-lt"/>
              </a:rPr>
              <a:t>naloge naj bodo </a:t>
            </a:r>
            <a:r>
              <a:rPr lang="sl-SI" altLang="sl-SI" dirty="0">
                <a:solidFill>
                  <a:srgbClr val="C00000"/>
                </a:solidFill>
                <a:latin typeface="+mj-lt"/>
              </a:rPr>
              <a:t>lažje</a:t>
            </a:r>
            <a:r>
              <a:rPr lang="sl-SI" altLang="sl-SI" dirty="0">
                <a:solidFill>
                  <a:srgbClr val="FF0000"/>
                </a:solidFill>
                <a:latin typeface="+mj-lt"/>
              </a:rPr>
              <a:t> </a:t>
            </a:r>
            <a:r>
              <a:rPr lang="sl-SI" altLang="sl-SI" dirty="0">
                <a:latin typeface="+mj-lt"/>
              </a:rPr>
              <a:t>in usmerjajo na prepoznavanje določene zvočne </a:t>
            </a:r>
            <a:r>
              <a:rPr lang="sl-SI" altLang="sl-SI" dirty="0" smtClean="0">
                <a:latin typeface="+mj-lt"/>
              </a:rPr>
              <a:t>informacije. </a:t>
            </a:r>
          </a:p>
          <a:p>
            <a:pPr>
              <a:buFontTx/>
              <a:buChar char="-"/>
              <a:defRPr/>
            </a:pPr>
            <a:r>
              <a:rPr lang="sl-SI" altLang="sl-SI" dirty="0">
                <a:solidFill>
                  <a:srgbClr val="C00000"/>
                </a:solidFill>
                <a:latin typeface="+mj-lt"/>
              </a:rPr>
              <a:t>D</a:t>
            </a:r>
            <a:r>
              <a:rPr lang="sl-SI" altLang="sl-SI" dirty="0" smtClean="0">
                <a:solidFill>
                  <a:srgbClr val="C00000"/>
                </a:solidFill>
                <a:latin typeface="+mj-lt"/>
              </a:rPr>
              <a:t>olžina</a:t>
            </a:r>
            <a:r>
              <a:rPr lang="sl-SI" altLang="sl-SI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sl-SI" altLang="sl-SI" dirty="0">
                <a:latin typeface="+mj-lt"/>
              </a:rPr>
              <a:t>slušnih primerov naj sledi zmožnostim koncentracije in pozornosti otroka (</a:t>
            </a:r>
            <a:r>
              <a:rPr lang="sl-SI" altLang="sl-SI" dirty="0" smtClean="0">
                <a:latin typeface="+mj-lt"/>
              </a:rPr>
              <a:t>izbiramo </a:t>
            </a:r>
            <a:r>
              <a:rPr lang="sl-SI" altLang="sl-SI" dirty="0">
                <a:latin typeface="+mj-lt"/>
              </a:rPr>
              <a:t>krajše primere ali pa posredujemo odlomke/oblikovne celote daljših glasbenih </a:t>
            </a:r>
            <a:r>
              <a:rPr lang="sl-SI" altLang="sl-SI" dirty="0" smtClean="0">
                <a:latin typeface="+mj-lt"/>
              </a:rPr>
              <a:t>del). </a:t>
            </a:r>
          </a:p>
          <a:p>
            <a:pPr>
              <a:buFontTx/>
              <a:buChar char="-"/>
              <a:defRPr/>
            </a:pPr>
            <a:r>
              <a:rPr lang="sl-SI" altLang="sl-SI" dirty="0">
                <a:solidFill>
                  <a:srgbClr val="C00000"/>
                </a:solidFill>
                <a:latin typeface="+mj-lt"/>
              </a:rPr>
              <a:t>D</a:t>
            </a:r>
            <a:r>
              <a:rPr lang="sl-SI" altLang="sl-SI" dirty="0" smtClean="0">
                <a:solidFill>
                  <a:srgbClr val="C00000"/>
                </a:solidFill>
                <a:latin typeface="+mj-lt"/>
              </a:rPr>
              <a:t>ejavnost</a:t>
            </a:r>
            <a:r>
              <a:rPr lang="sl-SI" altLang="sl-SI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sl-SI" altLang="sl-SI" dirty="0">
                <a:latin typeface="+mj-lt"/>
              </a:rPr>
              <a:t>lahko ponavljamo ob postopnem vključevanju vzporednih/dodatnih </a:t>
            </a:r>
            <a:r>
              <a:rPr lang="sl-SI" altLang="sl-SI" dirty="0" smtClean="0">
                <a:latin typeface="+mj-lt"/>
              </a:rPr>
              <a:t>aktivnosti.</a:t>
            </a:r>
            <a:endParaRPr lang="sl-SI" altLang="sl-SI" dirty="0">
              <a:latin typeface="+mj-lt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sl-SI" altLang="sl-SI" dirty="0"/>
          </a:p>
          <a:p>
            <a:endParaRPr lang="en-GB" dirty="0"/>
          </a:p>
        </p:txBody>
      </p:sp>
      <p:sp>
        <p:nvSpPr>
          <p:cNvPr id="5" name="Pravokotnik 4"/>
          <p:cNvSpPr/>
          <p:nvPr/>
        </p:nvSpPr>
        <p:spPr>
          <a:xfrm>
            <a:off x="838200" y="6500901"/>
            <a:ext cx="939437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altLang="sl-SI" sz="1400" dirty="0"/>
              <a:t>http://mizs.arhiv-spletisc.gov.si/fileadmin/mizs.gov.si/pageuploads/podrocje/posebne_potrebe/programi/PP_z_NIS.pdf</a:t>
            </a:r>
            <a:endParaRPr lang="en-GB" sz="1400" dirty="0"/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03630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altLang="sl-SI" sz="3600" dirty="0">
                <a:solidFill>
                  <a:srgbClr val="C00000"/>
                </a:solidFill>
              </a:rPr>
              <a:t>Prilagoditve glasbene vzgoje za otroke z motnjami v </a:t>
            </a:r>
            <a:r>
              <a:rPr lang="sl-SI" altLang="sl-SI" sz="3600" dirty="0" smtClean="0">
                <a:solidFill>
                  <a:srgbClr val="C00000"/>
                </a:solidFill>
              </a:rPr>
              <a:t>duševnem </a:t>
            </a:r>
            <a:r>
              <a:rPr lang="sl-SI" altLang="sl-SI" sz="3600" dirty="0">
                <a:solidFill>
                  <a:srgbClr val="C00000"/>
                </a:solidFill>
              </a:rPr>
              <a:t>razvoju </a:t>
            </a:r>
            <a:r>
              <a:rPr lang="sl-SI" altLang="sl-SI" sz="3600" dirty="0" smtClean="0">
                <a:solidFill>
                  <a:srgbClr val="C00000"/>
                </a:solidFill>
              </a:rPr>
              <a:t>(2)</a:t>
            </a:r>
            <a:endParaRPr lang="en-GB" sz="36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sl-SI" altLang="sl-SI" sz="3200" dirty="0" smtClean="0">
                <a:solidFill>
                  <a:srgbClr val="C00000"/>
                </a:solidFill>
                <a:latin typeface="+mj-lt"/>
              </a:rPr>
              <a:t>PETJE</a:t>
            </a:r>
            <a:r>
              <a:rPr lang="sl-SI" altLang="sl-SI" dirty="0" smtClean="0">
                <a:solidFill>
                  <a:srgbClr val="3333FF"/>
                </a:solidFill>
                <a:latin typeface="+mj-lt"/>
              </a:rPr>
              <a:t> </a:t>
            </a:r>
          </a:p>
          <a:p>
            <a:pPr>
              <a:buFontTx/>
              <a:buChar char="-"/>
              <a:defRPr/>
            </a:pPr>
            <a:r>
              <a:rPr lang="sl-SI" altLang="sl-SI" dirty="0">
                <a:latin typeface="+mj-lt"/>
              </a:rPr>
              <a:t>I</a:t>
            </a:r>
            <a:r>
              <a:rPr lang="sl-SI" altLang="sl-SI" dirty="0" smtClean="0">
                <a:latin typeface="+mj-lt"/>
              </a:rPr>
              <a:t>zbira </a:t>
            </a:r>
            <a:r>
              <a:rPr lang="sl-SI" altLang="sl-SI" dirty="0">
                <a:latin typeface="+mj-lt"/>
              </a:rPr>
              <a:t>naj vključuje </a:t>
            </a:r>
            <a:r>
              <a:rPr lang="sl-SI" altLang="sl-SI" dirty="0">
                <a:solidFill>
                  <a:srgbClr val="C00000"/>
                </a:solidFill>
                <a:latin typeface="+mj-lt"/>
              </a:rPr>
              <a:t>krajše pesmi z manjšim </a:t>
            </a:r>
            <a:r>
              <a:rPr lang="sl-SI" altLang="sl-SI" dirty="0" err="1">
                <a:solidFill>
                  <a:srgbClr val="C00000"/>
                </a:solidFill>
                <a:latin typeface="+mj-lt"/>
              </a:rPr>
              <a:t>intonančnim</a:t>
            </a:r>
            <a:r>
              <a:rPr lang="sl-SI" altLang="sl-SI" dirty="0">
                <a:solidFill>
                  <a:srgbClr val="C00000"/>
                </a:solidFill>
                <a:latin typeface="+mj-lt"/>
              </a:rPr>
              <a:t> obsegom </a:t>
            </a:r>
            <a:r>
              <a:rPr lang="sl-SI" altLang="sl-SI" dirty="0" smtClean="0">
                <a:latin typeface="+mj-lt"/>
              </a:rPr>
              <a:t>(manjši </a:t>
            </a:r>
            <a:r>
              <a:rPr lang="sl-SI" altLang="sl-SI" dirty="0" err="1" smtClean="0">
                <a:latin typeface="+mj-lt"/>
              </a:rPr>
              <a:t>ambitus</a:t>
            </a:r>
            <a:r>
              <a:rPr lang="sl-SI" altLang="sl-SI" dirty="0" smtClean="0">
                <a:latin typeface="+mj-lt"/>
              </a:rPr>
              <a:t>). </a:t>
            </a:r>
          </a:p>
          <a:p>
            <a:pPr>
              <a:buFontTx/>
              <a:buChar char="-"/>
              <a:defRPr/>
            </a:pPr>
            <a:r>
              <a:rPr lang="sl-SI" altLang="sl-SI" dirty="0">
                <a:latin typeface="+mj-lt"/>
              </a:rPr>
              <a:t>M</a:t>
            </a:r>
            <a:r>
              <a:rPr lang="sl-SI" altLang="sl-SI" dirty="0" smtClean="0">
                <a:latin typeface="+mj-lt"/>
              </a:rPr>
              <a:t>elodični </a:t>
            </a:r>
            <a:r>
              <a:rPr lang="sl-SI" altLang="sl-SI" dirty="0">
                <a:latin typeface="+mj-lt"/>
              </a:rPr>
              <a:t>potek pesmi naj </a:t>
            </a:r>
            <a:r>
              <a:rPr lang="sl-SI" altLang="sl-SI" dirty="0" smtClean="0">
                <a:latin typeface="+mj-lt"/>
              </a:rPr>
              <a:t>vključuje:</a:t>
            </a:r>
          </a:p>
          <a:p>
            <a:pPr lvl="1">
              <a:buFontTx/>
              <a:buChar char="-"/>
              <a:defRPr/>
            </a:pPr>
            <a:r>
              <a:rPr lang="sl-SI" altLang="sl-SI" dirty="0" smtClean="0">
                <a:solidFill>
                  <a:srgbClr val="C00000"/>
                </a:solidFill>
                <a:latin typeface="+mj-lt"/>
              </a:rPr>
              <a:t>manjše </a:t>
            </a:r>
            <a:r>
              <a:rPr lang="sl-SI" altLang="sl-SI" dirty="0">
                <a:solidFill>
                  <a:srgbClr val="C00000"/>
                </a:solidFill>
                <a:latin typeface="+mj-lt"/>
              </a:rPr>
              <a:t>intervale, </a:t>
            </a:r>
            <a:endParaRPr lang="sl-SI" altLang="sl-SI" dirty="0" smtClean="0">
              <a:solidFill>
                <a:srgbClr val="C00000"/>
              </a:solidFill>
              <a:latin typeface="+mj-lt"/>
            </a:endParaRPr>
          </a:p>
          <a:p>
            <a:pPr lvl="1">
              <a:buFontTx/>
              <a:buChar char="-"/>
              <a:defRPr/>
            </a:pPr>
            <a:r>
              <a:rPr lang="sl-SI" dirty="0" smtClean="0">
                <a:solidFill>
                  <a:srgbClr val="C00000"/>
                </a:solidFill>
                <a:latin typeface="+mj-lt"/>
              </a:rPr>
              <a:t>več </a:t>
            </a:r>
            <a:r>
              <a:rPr lang="sl-SI" dirty="0">
                <a:solidFill>
                  <a:srgbClr val="C00000"/>
                </a:solidFill>
                <a:latin typeface="+mj-lt"/>
              </a:rPr>
              <a:t>ponavljajočih delov v pesmi, </a:t>
            </a:r>
            <a:endParaRPr lang="sl-SI" dirty="0" smtClean="0">
              <a:solidFill>
                <a:srgbClr val="C00000"/>
              </a:solidFill>
              <a:latin typeface="+mj-lt"/>
            </a:endParaRPr>
          </a:p>
          <a:p>
            <a:pPr lvl="1">
              <a:buFontTx/>
              <a:buChar char="-"/>
              <a:defRPr/>
            </a:pPr>
            <a:r>
              <a:rPr lang="sl-SI" dirty="0" smtClean="0">
                <a:solidFill>
                  <a:srgbClr val="C00000"/>
                </a:solidFill>
                <a:latin typeface="+mj-lt"/>
              </a:rPr>
              <a:t>lažja </a:t>
            </a:r>
            <a:r>
              <a:rPr lang="sl-SI" dirty="0">
                <a:solidFill>
                  <a:srgbClr val="C00000"/>
                </a:solidFill>
                <a:latin typeface="+mj-lt"/>
              </a:rPr>
              <a:t>besedila </a:t>
            </a:r>
            <a:r>
              <a:rPr lang="sl-SI" dirty="0">
                <a:latin typeface="+mj-lt"/>
              </a:rPr>
              <a:t>za izgovarjavo,</a:t>
            </a:r>
            <a:endParaRPr lang="sl-SI" altLang="sl-SI" dirty="0">
              <a:latin typeface="+mj-lt"/>
            </a:endParaRPr>
          </a:p>
          <a:p>
            <a:endParaRPr lang="en-GB" dirty="0"/>
          </a:p>
        </p:txBody>
      </p:sp>
      <p:sp>
        <p:nvSpPr>
          <p:cNvPr id="6" name="Pravokotnik 5"/>
          <p:cNvSpPr/>
          <p:nvPr/>
        </p:nvSpPr>
        <p:spPr>
          <a:xfrm>
            <a:off x="838200" y="6500901"/>
            <a:ext cx="939437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altLang="sl-SI" sz="1400" dirty="0" smtClean="0"/>
              <a:t>Vir: http</a:t>
            </a:r>
            <a:r>
              <a:rPr lang="sl-SI" altLang="sl-SI" sz="1400" dirty="0"/>
              <a:t>://mizs.arhiv-spletisc.gov.si/fileadmin/mizs.gov.si/pageuploads/podrocje/posebne_potrebe/programi/PP_z_NIS.pdf</a:t>
            </a:r>
            <a:endParaRPr lang="en-GB" sz="1400" dirty="0"/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688513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51114" y="3863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l-SI" altLang="sl-SI" sz="3600" dirty="0">
                <a:solidFill>
                  <a:srgbClr val="C00000"/>
                </a:solidFill>
              </a:rPr>
              <a:t>Prilagoditve glasbene vzgoje za otroke z motnjami v duševnem razvoju </a:t>
            </a:r>
            <a:r>
              <a:rPr lang="sl-SI" altLang="sl-SI" sz="3600" dirty="0" smtClean="0">
                <a:solidFill>
                  <a:srgbClr val="C00000"/>
                </a:solidFill>
              </a:rPr>
              <a:t>(3)</a:t>
            </a:r>
            <a:endParaRPr lang="en-GB" sz="36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  <a:defRPr/>
            </a:pPr>
            <a:r>
              <a:rPr lang="sl-SI" altLang="sl-SI" sz="3200" dirty="0">
                <a:solidFill>
                  <a:srgbClr val="C00000"/>
                </a:solidFill>
                <a:latin typeface="+mj-lt"/>
              </a:rPr>
              <a:t>IGRANJE NA GLASBILA</a:t>
            </a:r>
          </a:p>
          <a:p>
            <a:pPr marL="0" indent="0">
              <a:buNone/>
              <a:defRPr/>
            </a:pPr>
            <a:r>
              <a:rPr lang="sl-SI" altLang="sl-SI" dirty="0" smtClean="0">
                <a:latin typeface="+mj-lt"/>
              </a:rPr>
              <a:t>Izbira </a:t>
            </a:r>
            <a:r>
              <a:rPr lang="sl-SI" altLang="sl-SI" dirty="0">
                <a:latin typeface="+mj-lt"/>
              </a:rPr>
              <a:t>naj vključuje </a:t>
            </a:r>
            <a:r>
              <a:rPr lang="sl-SI" altLang="sl-SI" dirty="0">
                <a:solidFill>
                  <a:srgbClr val="C00000"/>
                </a:solidFill>
                <a:latin typeface="+mj-lt"/>
              </a:rPr>
              <a:t>sprva lastna in improvizirana glasbila </a:t>
            </a:r>
            <a:r>
              <a:rPr lang="sl-SI" altLang="sl-SI" dirty="0">
                <a:latin typeface="+mj-lt"/>
              </a:rPr>
              <a:t>ter </a:t>
            </a:r>
            <a:r>
              <a:rPr lang="sl-SI" altLang="sl-SI" dirty="0" smtClean="0">
                <a:latin typeface="+mj-lt"/>
              </a:rPr>
              <a:t>šele</a:t>
            </a:r>
          </a:p>
          <a:p>
            <a:pPr marL="0" indent="0">
              <a:buNone/>
              <a:defRPr/>
            </a:pPr>
            <a:r>
              <a:rPr lang="sl-SI" altLang="sl-SI" dirty="0" smtClean="0">
                <a:solidFill>
                  <a:srgbClr val="C00000"/>
                </a:solidFill>
                <a:latin typeface="+mj-lt"/>
              </a:rPr>
              <a:t>	postopno</a:t>
            </a:r>
            <a:r>
              <a:rPr lang="sl-SI" altLang="sl-SI" dirty="0" smtClean="0">
                <a:latin typeface="+mj-lt"/>
              </a:rPr>
              <a:t> </a:t>
            </a:r>
            <a:r>
              <a:rPr lang="sl-SI" altLang="sl-SI" dirty="0">
                <a:latin typeface="+mj-lt"/>
              </a:rPr>
              <a:t>ritmična in melodična </a:t>
            </a:r>
            <a:r>
              <a:rPr lang="sl-SI" altLang="sl-SI" dirty="0">
                <a:solidFill>
                  <a:srgbClr val="C00000"/>
                </a:solidFill>
                <a:latin typeface="+mj-lt"/>
              </a:rPr>
              <a:t>Orffova </a:t>
            </a:r>
            <a:r>
              <a:rPr lang="sl-SI" altLang="sl-SI" dirty="0" smtClean="0">
                <a:solidFill>
                  <a:srgbClr val="C00000"/>
                </a:solidFill>
                <a:latin typeface="+mj-lt"/>
              </a:rPr>
              <a:t>glasbila. </a:t>
            </a:r>
          </a:p>
          <a:p>
            <a:pPr marL="0" indent="0">
              <a:buNone/>
              <a:defRPr/>
            </a:pPr>
            <a:r>
              <a:rPr lang="sl-SI" altLang="sl-SI" dirty="0">
                <a:solidFill>
                  <a:srgbClr val="C00000"/>
                </a:solidFill>
                <a:latin typeface="+mj-lt"/>
              </a:rPr>
              <a:t>P</a:t>
            </a:r>
            <a:r>
              <a:rPr lang="sl-SI" altLang="sl-SI" dirty="0" smtClean="0">
                <a:solidFill>
                  <a:srgbClr val="C00000"/>
                </a:solidFill>
                <a:latin typeface="+mj-lt"/>
              </a:rPr>
              <a:t>ostopno je tudi usvajanje drže </a:t>
            </a:r>
            <a:r>
              <a:rPr lang="sl-SI" altLang="sl-SI" dirty="0">
                <a:solidFill>
                  <a:srgbClr val="C00000"/>
                </a:solidFill>
                <a:latin typeface="+mj-lt"/>
              </a:rPr>
              <a:t>in način igranja </a:t>
            </a:r>
            <a:r>
              <a:rPr lang="sl-SI" altLang="sl-SI" dirty="0">
                <a:latin typeface="+mj-lt"/>
              </a:rPr>
              <a:t>(groba in fina motorika, 	</a:t>
            </a:r>
            <a:r>
              <a:rPr lang="sl-SI" altLang="sl-SI" dirty="0" smtClean="0">
                <a:latin typeface="+mj-lt"/>
              </a:rPr>
              <a:t>koordinacija </a:t>
            </a:r>
            <a:r>
              <a:rPr lang="sl-SI" altLang="sl-SI" dirty="0">
                <a:latin typeface="+mj-lt"/>
              </a:rPr>
              <a:t>gibov</a:t>
            </a:r>
            <a:r>
              <a:rPr lang="sl-SI" altLang="sl-SI" dirty="0" smtClean="0">
                <a:latin typeface="+mj-lt"/>
              </a:rPr>
              <a:t>). </a:t>
            </a:r>
          </a:p>
          <a:p>
            <a:pPr marL="0" indent="0">
              <a:buNone/>
              <a:defRPr/>
            </a:pPr>
            <a:r>
              <a:rPr lang="sl-SI" altLang="sl-SI" dirty="0">
                <a:solidFill>
                  <a:srgbClr val="C00000"/>
                </a:solidFill>
                <a:latin typeface="+mj-lt"/>
              </a:rPr>
              <a:t>Z</a:t>
            </a:r>
            <a:r>
              <a:rPr lang="sl-SI" altLang="sl-SI" dirty="0" smtClean="0">
                <a:solidFill>
                  <a:srgbClr val="C00000"/>
                </a:solidFill>
                <a:latin typeface="+mj-lt"/>
              </a:rPr>
              <a:t>ahtevnost </a:t>
            </a:r>
            <a:r>
              <a:rPr lang="sl-SI" altLang="sl-SI" dirty="0">
                <a:solidFill>
                  <a:srgbClr val="C00000"/>
                </a:solidFill>
                <a:latin typeface="+mj-lt"/>
              </a:rPr>
              <a:t>spremljav naj se postopno stopnjujejo </a:t>
            </a:r>
            <a:r>
              <a:rPr lang="sl-SI" altLang="sl-SI" dirty="0">
                <a:latin typeface="+mj-lt"/>
              </a:rPr>
              <a:t>od igranja podvojenega ritma besedila pesmi do izvajanja mere/dobe, </a:t>
            </a:r>
            <a:r>
              <a:rPr lang="sl-SI" altLang="sl-SI" dirty="0" err="1">
                <a:latin typeface="+mj-lt"/>
              </a:rPr>
              <a:t>borduna</a:t>
            </a:r>
            <a:r>
              <a:rPr lang="sl-SI" altLang="sl-SI" dirty="0">
                <a:latin typeface="+mj-lt"/>
              </a:rPr>
              <a:t> in enostavnih </a:t>
            </a:r>
            <a:r>
              <a:rPr lang="sl-SI" altLang="sl-SI" dirty="0" err="1" smtClean="0">
                <a:latin typeface="+mj-lt"/>
              </a:rPr>
              <a:t>ostinatnih</a:t>
            </a:r>
            <a:r>
              <a:rPr lang="sl-SI" altLang="sl-SI" dirty="0" smtClean="0">
                <a:latin typeface="+mj-lt"/>
              </a:rPr>
              <a:t> motivov.  </a:t>
            </a:r>
            <a:endParaRPr lang="sl-SI" altLang="sl-SI" dirty="0">
              <a:latin typeface="+mj-lt"/>
            </a:endParaRPr>
          </a:p>
          <a:p>
            <a:endParaRPr lang="en-GB" dirty="0"/>
          </a:p>
        </p:txBody>
      </p:sp>
      <p:sp>
        <p:nvSpPr>
          <p:cNvPr id="5" name="Pravokotnik 4"/>
          <p:cNvSpPr/>
          <p:nvPr/>
        </p:nvSpPr>
        <p:spPr>
          <a:xfrm>
            <a:off x="838200" y="6500901"/>
            <a:ext cx="939437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altLang="sl-SI" sz="1400" dirty="0" smtClean="0"/>
              <a:t>Vir: http</a:t>
            </a:r>
            <a:r>
              <a:rPr lang="sl-SI" altLang="sl-SI" sz="1400" dirty="0"/>
              <a:t>://mizs.arhiv-spletisc.gov.si/fileadmin/mizs.gov.si/pageuploads/podrocje/posebne_potrebe/programi/PP_z_NIS.pdf</a:t>
            </a:r>
            <a:endParaRPr lang="en-GB" sz="1400" dirty="0"/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094154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2742" y="131735"/>
            <a:ext cx="12089258" cy="554248"/>
          </a:xfrm>
        </p:spPr>
        <p:txBody>
          <a:bodyPr>
            <a:normAutofit/>
          </a:bodyPr>
          <a:lstStyle/>
          <a:p>
            <a:r>
              <a:rPr lang="sl-SI" altLang="sl-SI" sz="2400" dirty="0">
                <a:solidFill>
                  <a:srgbClr val="C00000"/>
                </a:solidFill>
              </a:rPr>
              <a:t>Ugotovitve raziskav – učinki glasbenih dejavnosti na razvoj otrok z duševnimi motnjami v razvoju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2741" y="740311"/>
            <a:ext cx="11189065" cy="1050064"/>
          </a:xfrm>
          <a:ln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r>
              <a:rPr lang="sl-SI" altLang="sl-SI" sz="2400" dirty="0">
                <a:latin typeface="+mj-lt"/>
              </a:rPr>
              <a:t>Uporaba glasbeno terapevtskih aktivnosti pri osebah z zmernimi motnjami v duševnem razvoji pozitivno vpliva na </a:t>
            </a:r>
            <a:r>
              <a:rPr lang="sl-SI" altLang="sl-SI" sz="2400" dirty="0">
                <a:solidFill>
                  <a:srgbClr val="C00000"/>
                </a:solidFill>
                <a:latin typeface="+mj-lt"/>
              </a:rPr>
              <a:t>razvoj socialnih spretnosti, ustvarjalnosti in občutka uspeha </a:t>
            </a:r>
            <a:r>
              <a:rPr lang="sl-SI" altLang="sl-SI" sz="2400" dirty="0">
                <a:latin typeface="+mj-lt"/>
              </a:rPr>
              <a:t>in zadovoljstva. </a:t>
            </a:r>
            <a:r>
              <a:rPr lang="sl-SI" altLang="sl-SI" sz="1500" dirty="0">
                <a:latin typeface="+mj-lt"/>
              </a:rPr>
              <a:t>(Kobe, 2007, 2010</a:t>
            </a:r>
            <a:r>
              <a:rPr lang="sl-SI" altLang="sl-SI" sz="1500" dirty="0" smtClean="0">
                <a:latin typeface="+mj-lt"/>
              </a:rPr>
              <a:t>)</a:t>
            </a:r>
            <a:endParaRPr lang="sl-SI" altLang="sl-SI" sz="1500" dirty="0">
              <a:latin typeface="+mj-lt"/>
            </a:endParaRPr>
          </a:p>
        </p:txBody>
      </p:sp>
      <p:sp>
        <p:nvSpPr>
          <p:cNvPr id="4" name="Označba mesta vsebine 2"/>
          <p:cNvSpPr txBox="1">
            <a:spLocks/>
          </p:cNvSpPr>
          <p:nvPr/>
        </p:nvSpPr>
        <p:spPr>
          <a:xfrm>
            <a:off x="296147" y="5880505"/>
            <a:ext cx="11475720" cy="103327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6600" indent="0">
              <a:lnSpc>
                <a:spcPct val="110000"/>
              </a:lnSpc>
              <a:buNone/>
              <a:defRPr/>
            </a:pPr>
            <a:r>
              <a:rPr lang="sl-SI" altLang="sl-SI" sz="1600" dirty="0" smtClean="0">
                <a:latin typeface="+mj-lt"/>
              </a:rPr>
              <a:t>Kavčič, A. (2017). </a:t>
            </a:r>
            <a:r>
              <a:rPr lang="sl-SI" altLang="sl-SI" sz="1600" i="1" dirty="0" smtClean="0">
                <a:latin typeface="+mj-lt"/>
                <a:hlinkClick r:id="rId2"/>
              </a:rPr>
              <a:t>Didaktični model spodbujanja pevskega razvoja otroka z </a:t>
            </a:r>
            <a:r>
              <a:rPr lang="sl-SI" altLang="sl-SI" sz="1600" i="1" dirty="0" err="1" smtClean="0">
                <a:latin typeface="+mj-lt"/>
                <a:hlinkClick r:id="rId2"/>
              </a:rPr>
              <a:t>Downovim</a:t>
            </a:r>
            <a:r>
              <a:rPr lang="sl-SI" altLang="sl-SI" sz="1600" i="1" dirty="0" smtClean="0">
                <a:latin typeface="+mj-lt"/>
                <a:hlinkClick r:id="rId2"/>
              </a:rPr>
              <a:t> sindromom</a:t>
            </a:r>
            <a:r>
              <a:rPr lang="sl-SI" altLang="sl-SI" sz="1600" dirty="0" smtClean="0">
                <a:latin typeface="+mj-lt"/>
              </a:rPr>
              <a:t>. Magistrsko delo.                                                                 Fratnik Kobe, N, (2007). Glasbena terapija pri osebah s posebnimi potrebami. specialistično delo, Pedagoška fakulteta UL.                                                      Furlan, M. (2005). Klavirska igra kot komunikacijsko sredstvo v glasbeni terapiji. Specialistično delo. Ljubljana, Univerza v Ljubljani Pedagoška fakulteta.                        </a:t>
            </a:r>
            <a:r>
              <a:rPr lang="sl-SI" altLang="sl-SI" sz="1600" dirty="0" err="1" smtClean="0">
                <a:latin typeface="+mj-lt"/>
              </a:rPr>
              <a:t>Zanjkovič</a:t>
            </a:r>
            <a:r>
              <a:rPr lang="sl-SI" altLang="sl-SI" sz="1600" dirty="0" smtClean="0">
                <a:latin typeface="+mj-lt"/>
              </a:rPr>
              <a:t>, M. (2012) </a:t>
            </a:r>
            <a:r>
              <a:rPr lang="sl-SI" altLang="sl-SI" sz="1600" i="1" dirty="0" smtClean="0">
                <a:latin typeface="+mj-lt"/>
                <a:hlinkClick r:id="rId3"/>
              </a:rPr>
              <a:t>Vpliv glasbeno didaktičnih iger na učenje socialnih veščin pri učencih z motnjo v duševnem razvoju</a:t>
            </a:r>
            <a:r>
              <a:rPr lang="sl-SI" altLang="sl-SI" sz="1600" dirty="0" smtClean="0">
                <a:latin typeface="+mj-lt"/>
              </a:rPr>
              <a:t>. Diplomsko delo.</a:t>
            </a:r>
          </a:p>
          <a:p>
            <a:endParaRPr lang="en-GB" dirty="0"/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776207" y="4382297"/>
            <a:ext cx="10515600" cy="1206284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altLang="sl-SI" sz="2600" dirty="0" smtClean="0">
                <a:latin typeface="+mj-lt"/>
              </a:rPr>
              <a:t>Glasbeno-didaktične igre pozitivno vplivajo na </a:t>
            </a:r>
            <a:r>
              <a:rPr lang="sl-SI" altLang="sl-SI" sz="2600" dirty="0" smtClean="0">
                <a:solidFill>
                  <a:srgbClr val="C00000"/>
                </a:solidFill>
                <a:latin typeface="+mj-lt"/>
              </a:rPr>
              <a:t>razvoj socialnih veščin in na celostni razvoj</a:t>
            </a:r>
            <a:r>
              <a:rPr lang="sl-SI" altLang="sl-SI" sz="2600" dirty="0" smtClean="0">
                <a:latin typeface="+mj-lt"/>
              </a:rPr>
              <a:t> otrok z motnjami v duševnem razvoju in krepijo odnose v skupini </a:t>
            </a:r>
            <a:r>
              <a:rPr lang="sl-SI" altLang="sl-SI" sz="1500" dirty="0" smtClean="0">
                <a:latin typeface="+mj-lt"/>
              </a:rPr>
              <a:t>(</a:t>
            </a:r>
            <a:r>
              <a:rPr lang="sl-SI" altLang="sl-SI" sz="1500" dirty="0" err="1" smtClean="0">
                <a:latin typeface="+mj-lt"/>
              </a:rPr>
              <a:t>Zanjkovič</a:t>
            </a:r>
            <a:r>
              <a:rPr lang="sl-SI" altLang="sl-SI" sz="1500" dirty="0" smtClean="0">
                <a:latin typeface="+mj-lt"/>
              </a:rPr>
              <a:t>, 2012). </a:t>
            </a:r>
            <a:endParaRPr lang="sl-SI" altLang="sl-SI" dirty="0" smtClean="0">
              <a:latin typeface="+mj-lt"/>
            </a:endParaRPr>
          </a:p>
          <a:p>
            <a:endParaRPr lang="en-GB" dirty="0"/>
          </a:p>
        </p:txBody>
      </p:sp>
      <p:sp>
        <p:nvSpPr>
          <p:cNvPr id="6" name="Označba mesta vsebine 2"/>
          <p:cNvSpPr txBox="1">
            <a:spLocks/>
          </p:cNvSpPr>
          <p:nvPr/>
        </p:nvSpPr>
        <p:spPr>
          <a:xfrm>
            <a:off x="566979" y="3050564"/>
            <a:ext cx="10724825" cy="110439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altLang="sl-SI" sz="2400" dirty="0" smtClean="0">
                <a:latin typeface="+mj-lt"/>
              </a:rPr>
              <a:t>Učinki glasbeno-didaktičnega modela za spodbujanje pevskega razvoja otroka z </a:t>
            </a:r>
            <a:r>
              <a:rPr lang="sl-SI" altLang="sl-SI" sz="2400" dirty="0" err="1" smtClean="0">
                <a:latin typeface="+mj-lt"/>
              </a:rPr>
              <a:t>Downovim</a:t>
            </a:r>
            <a:r>
              <a:rPr lang="sl-SI" altLang="sl-SI" sz="2400" dirty="0" smtClean="0">
                <a:latin typeface="+mj-lt"/>
              </a:rPr>
              <a:t> sindromom so pokazali </a:t>
            </a:r>
            <a:r>
              <a:rPr lang="sl-SI" altLang="sl-SI" sz="2400" dirty="0" smtClean="0">
                <a:solidFill>
                  <a:srgbClr val="C00000"/>
                </a:solidFill>
                <a:latin typeface="+mj-lt"/>
              </a:rPr>
              <a:t>napredek na področju pevskega diha, </a:t>
            </a:r>
            <a:r>
              <a:rPr lang="sl-SI" altLang="sl-SI" sz="2400" dirty="0" err="1" smtClean="0">
                <a:solidFill>
                  <a:srgbClr val="C00000"/>
                </a:solidFill>
                <a:latin typeface="+mj-lt"/>
              </a:rPr>
              <a:t>fonacije</a:t>
            </a:r>
            <a:r>
              <a:rPr lang="sl-SI" altLang="sl-SI" sz="2400" dirty="0" smtClean="0">
                <a:solidFill>
                  <a:srgbClr val="C00000"/>
                </a:solidFill>
                <a:latin typeface="+mj-lt"/>
              </a:rPr>
              <a:t>, ritma, melodije, glasbenega spomina, pevske imitacije in reprodukcije</a:t>
            </a:r>
            <a:r>
              <a:rPr lang="sl-SI" altLang="sl-SI" sz="24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sl-SI" altLang="sl-SI" sz="1500" dirty="0" smtClean="0">
                <a:latin typeface="+mj-lt"/>
              </a:rPr>
              <a:t>(Kavčič, 2017). </a:t>
            </a:r>
            <a:endParaRPr lang="sl-SI" altLang="sl-SI" dirty="0" smtClean="0">
              <a:latin typeface="+mj-lt"/>
            </a:endParaRPr>
          </a:p>
          <a:p>
            <a:endParaRPr lang="en-GB" dirty="0"/>
          </a:p>
        </p:txBody>
      </p:sp>
      <p:sp>
        <p:nvSpPr>
          <p:cNvPr id="7" name="Označba mesta vsebine 2"/>
          <p:cNvSpPr txBox="1">
            <a:spLocks/>
          </p:cNvSpPr>
          <p:nvPr/>
        </p:nvSpPr>
        <p:spPr>
          <a:xfrm>
            <a:off x="296146" y="2040963"/>
            <a:ext cx="10995659" cy="805507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altLang="sl-SI" sz="2400" dirty="0" smtClean="0">
                <a:latin typeface="+mj-lt"/>
              </a:rPr>
              <a:t>Terapevtsko prilagojena klavirska igra ima pozitivne učinke na </a:t>
            </a:r>
            <a:r>
              <a:rPr lang="sl-SI" altLang="sl-SI" sz="2400" dirty="0" smtClean="0">
                <a:solidFill>
                  <a:srgbClr val="C00000"/>
                </a:solidFill>
                <a:latin typeface="+mj-lt"/>
              </a:rPr>
              <a:t>razvoj ritmično-gibalnih spretnosti</a:t>
            </a:r>
            <a:r>
              <a:rPr lang="sl-SI" altLang="sl-SI" sz="24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sl-SI" altLang="sl-SI" sz="2400" dirty="0" smtClean="0">
                <a:latin typeface="+mj-lt"/>
              </a:rPr>
              <a:t>in govora pri otroku z </a:t>
            </a:r>
            <a:r>
              <a:rPr lang="sl-SI" altLang="sl-SI" sz="2400" dirty="0" err="1" smtClean="0">
                <a:latin typeface="+mj-lt"/>
              </a:rPr>
              <a:t>Downovim</a:t>
            </a:r>
            <a:r>
              <a:rPr lang="sl-SI" altLang="sl-SI" sz="2400" dirty="0" smtClean="0">
                <a:latin typeface="+mj-lt"/>
              </a:rPr>
              <a:t> sindromom </a:t>
            </a:r>
            <a:r>
              <a:rPr lang="sl-SI" altLang="sl-SI" sz="1500" dirty="0" smtClean="0">
                <a:latin typeface="+mj-lt"/>
              </a:rPr>
              <a:t>(Furlan, 2005)</a:t>
            </a:r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6964681" y="1"/>
            <a:ext cx="5227319" cy="2305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IŠ.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07264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4167</TotalTime>
  <Words>1912</Words>
  <Application>Microsoft Office PowerPoint</Application>
  <PresentationFormat>Širokozaslonsko</PresentationFormat>
  <Paragraphs>183</Paragraphs>
  <Slides>16</Slides>
  <Notes>0</Notes>
  <HiddenSlides>0</HiddenSlides>
  <MMClips>1</MMClips>
  <ScaleCrop>false</ScaleCrop>
  <HeadingPairs>
    <vt:vector size="6" baseType="variant">
      <vt:variant>
        <vt:lpstr>Uporabljene pisave</vt:lpstr>
      </vt:variant>
      <vt:variant>
        <vt:i4>8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16</vt:i4>
      </vt:variant>
    </vt:vector>
  </HeadingPairs>
  <TitlesOfParts>
    <vt:vector size="25" baseType="lpstr">
      <vt:lpstr>NSimSun</vt:lpstr>
      <vt:lpstr>Algerian</vt:lpstr>
      <vt:lpstr>Arial</vt:lpstr>
      <vt:lpstr>Calibri</vt:lpstr>
      <vt:lpstr>Calibri Light</vt:lpstr>
      <vt:lpstr>Perpetua</vt:lpstr>
      <vt:lpstr>Times New Roman</vt:lpstr>
      <vt:lpstr>Wingdings</vt:lpstr>
      <vt:lpstr>Officeova tema</vt:lpstr>
      <vt:lpstr>Učenje in poučevanje otrok s posebnimi potrebami: glasbena vzgoja</vt:lpstr>
      <vt:lpstr>   Vsebina predavanja</vt:lpstr>
      <vt:lpstr>  Otroci z motnjami v duševnem razvoju </vt:lpstr>
      <vt:lpstr>Otroci s čustveno-vedenjskimi motnjami in glasba </vt:lpstr>
      <vt:lpstr>  Glasba in otroci z motnjo v duševnem razvoju</vt:lpstr>
      <vt:lpstr>   Prilagoditve glasbene vzgoje za otroke z motnjami v          duševnem razvoju (1)</vt:lpstr>
      <vt:lpstr>Prilagoditve glasbene vzgoje za otroke z motnjami v duševnem razvoju (2)</vt:lpstr>
      <vt:lpstr>Prilagoditve glasbene vzgoje za otroke z motnjami v duševnem razvoju (3)</vt:lpstr>
      <vt:lpstr>Ugotovitve raziskav – učinki glasbenih dejavnosti na razvoj otrok z duševnimi motnjami v razvoju</vt:lpstr>
      <vt:lpstr>Downov sindrom – glasbena terapija </vt:lpstr>
      <vt:lpstr>Oblike pomoči pri poučevanju glasbe osebe Downovim sindromom (1)</vt:lpstr>
      <vt:lpstr>Oblike pomoči pri poučevanju glasbe osebe Downovim sindromom (2)</vt:lpstr>
      <vt:lpstr>Otroci s čustveno-vedenjskimi motnjami in  glasbeno-didaktične igre (ponovitev) </vt:lpstr>
      <vt:lpstr>Področja socialno-čustvenega razvoja s pomočjo                 glasbeno-didaktičnih iger (ponovitev)</vt:lpstr>
      <vt:lpstr>Igra v glasbeni terapiji (po G. Orff) (gl. tudi pogl. o improvizaciji P13)</vt:lpstr>
      <vt:lpstr>V razmislek in utrjevanje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Konstanca</dc:creator>
  <cp:lastModifiedBy>Konstanca</cp:lastModifiedBy>
  <cp:revision>61</cp:revision>
  <cp:lastPrinted>2021-05-17T10:29:35Z</cp:lastPrinted>
  <dcterms:created xsi:type="dcterms:W3CDTF">2020-05-04T09:09:33Z</dcterms:created>
  <dcterms:modified xsi:type="dcterms:W3CDTF">2023-05-07T15:16:41Z</dcterms:modified>
</cp:coreProperties>
</file>