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6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76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0249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5971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8806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837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6500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044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000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0121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6376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022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92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762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072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2731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D2AA6-D89F-420A-AAC3-8EC2E24AAB14}" type="datetimeFigureOut">
              <a:rPr lang="sl-SI" smtClean="0"/>
              <a:t>12.1.2021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18D6F2B-9E19-4CD1-8A11-5675E0F8D6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295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</a:rPr>
              <a:t>Podjetja v težavah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41459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STEČAJNI POSTOPEK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b="1" dirty="0" smtClean="0">
                <a:solidFill>
                  <a:schemeClr val="accent4">
                    <a:lumMod val="50000"/>
                  </a:schemeClr>
                </a:solidFill>
              </a:rPr>
              <a:t>Stečaj </a:t>
            </a:r>
            <a:r>
              <a:rPr lang="sl-SI" sz="2400" b="1" dirty="0">
                <a:solidFill>
                  <a:schemeClr val="accent4">
                    <a:lumMod val="50000"/>
                  </a:schemeClr>
                </a:solidFill>
              </a:rPr>
              <a:t>vodi stečajni upravitelj, ostali organi so stečajni senat in upniški odbor.</a:t>
            </a:r>
          </a:p>
          <a:p>
            <a:pPr marL="0" indent="0">
              <a:buNone/>
            </a:pPr>
            <a:endParaRPr lang="sl-SI" sz="24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sl-SI" sz="2400" b="1" dirty="0">
                <a:solidFill>
                  <a:schemeClr val="accent4">
                    <a:lumMod val="50000"/>
                  </a:schemeClr>
                </a:solidFill>
              </a:rPr>
              <a:t>Dokončajo se začeti </a:t>
            </a:r>
            <a:r>
              <a:rPr lang="sl-SI" sz="2400" b="1" dirty="0" smtClean="0">
                <a:solidFill>
                  <a:schemeClr val="accent4">
                    <a:lumMod val="50000"/>
                  </a:schemeClr>
                </a:solidFill>
              </a:rPr>
              <a:t>posli. </a:t>
            </a:r>
            <a:r>
              <a:rPr lang="sl-SI" sz="2400" b="1" dirty="0">
                <a:solidFill>
                  <a:schemeClr val="accent4">
                    <a:lumMod val="50000"/>
                  </a:schemeClr>
                </a:solidFill>
              </a:rPr>
              <a:t>Če se izkaže, da je podjetje mogoče rešiti, se uvede predlog za prisilno poravnavo v stečajnem postopku.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37381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RANGIRANJE ZAHTEVKOV UPNIKOV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1460090"/>
            <a:ext cx="8915400" cy="4451132"/>
          </a:xfrm>
        </p:spPr>
        <p:txBody>
          <a:bodyPr>
            <a:normAutofit lnSpcReduction="10000"/>
          </a:bodyPr>
          <a:lstStyle/>
          <a:p>
            <a:r>
              <a:rPr lang="sl-SI" sz="2800" b="1" dirty="0" smtClean="0">
                <a:solidFill>
                  <a:schemeClr val="accent6">
                    <a:lumMod val="50000"/>
                  </a:schemeClr>
                </a:solidFill>
              </a:rPr>
              <a:t>Iz </a:t>
            </a:r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stečajne mase ne dobijo vsi upniki sorazmernega pokritja za svojo terjatev.</a:t>
            </a:r>
          </a:p>
          <a:p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Najprej se pokrijejo:</a:t>
            </a:r>
          </a:p>
          <a:p>
            <a:pPr lvl="0"/>
            <a:r>
              <a:rPr lang="sl-SI" sz="2800" b="1" u="sng" dirty="0">
                <a:solidFill>
                  <a:srgbClr val="FF0000"/>
                </a:solidFill>
              </a:rPr>
              <a:t>ZAHTEVEK IZLOČITVENIH UPNIKOV</a:t>
            </a:r>
            <a:endParaRPr lang="sl-SI" sz="2800" b="1" dirty="0">
              <a:solidFill>
                <a:srgbClr val="FF0000"/>
              </a:solidFill>
            </a:endParaRPr>
          </a:p>
          <a:p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Vse premoženje, ki ni last dolžnikov:</a:t>
            </a: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komisijsko blago</a:t>
            </a: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blago, ki ga je sprejel v popravilo</a:t>
            </a: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najeta sredstva</a:t>
            </a: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sposojena embalaža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96583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</a:t>
            </a:r>
            <a:r>
              <a:rPr lang="sl-SI" u="sng" dirty="0">
                <a:solidFill>
                  <a:srgbClr val="00B0F0"/>
                </a:solidFill>
              </a:rPr>
              <a:t>ZAHTEVKI LOČITVENIH UPNIKOV</a:t>
            </a:r>
            <a:r>
              <a:rPr lang="sl-SI" dirty="0">
                <a:solidFill>
                  <a:srgbClr val="00B0F0"/>
                </a:solidFill>
              </a:rPr>
              <a:t/>
            </a:r>
            <a:br>
              <a:rPr lang="sl-SI" dirty="0">
                <a:solidFill>
                  <a:srgbClr val="00B0F0"/>
                </a:solidFill>
              </a:rPr>
            </a:br>
            <a:endParaRPr lang="sl-SI" dirty="0">
              <a:solidFill>
                <a:srgbClr val="00B0F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sz="3600" b="1" dirty="0" smtClean="0">
                <a:solidFill>
                  <a:srgbClr val="00B050"/>
                </a:solidFill>
              </a:rPr>
              <a:t>Terjatve </a:t>
            </a:r>
            <a:r>
              <a:rPr lang="sl-SI" sz="3600" b="1" dirty="0">
                <a:solidFill>
                  <a:srgbClr val="00B050"/>
                </a:solidFill>
              </a:rPr>
              <a:t>upnikov, ki so zavarovane s posebnimi pravicami:</a:t>
            </a:r>
          </a:p>
          <a:p>
            <a:pPr lvl="0"/>
            <a:r>
              <a:rPr lang="sl-SI" sz="3600" b="1" dirty="0">
                <a:solidFill>
                  <a:srgbClr val="00B050"/>
                </a:solidFill>
              </a:rPr>
              <a:t>hipotekarni upniki</a:t>
            </a:r>
          </a:p>
          <a:p>
            <a:pPr lvl="0"/>
            <a:r>
              <a:rPr lang="sl-SI" sz="3600" b="1" dirty="0" err="1">
                <a:solidFill>
                  <a:srgbClr val="00B050"/>
                </a:solidFill>
              </a:rPr>
              <a:t>lombardni</a:t>
            </a:r>
            <a:r>
              <a:rPr lang="sl-SI" sz="3600" b="1" dirty="0">
                <a:solidFill>
                  <a:srgbClr val="00B050"/>
                </a:solidFill>
              </a:rPr>
              <a:t> upniki</a:t>
            </a:r>
          </a:p>
          <a:p>
            <a:pPr lvl="0"/>
            <a:r>
              <a:rPr lang="sl-SI" sz="3600" b="1" dirty="0">
                <a:solidFill>
                  <a:srgbClr val="00B050"/>
                </a:solidFill>
              </a:rPr>
              <a:t>upniki z zakonito zastavno pravico (špediterji, prevozniki)</a:t>
            </a:r>
          </a:p>
          <a:p>
            <a:r>
              <a:rPr lang="sl-SI" sz="3600" b="1" dirty="0">
                <a:solidFill>
                  <a:srgbClr val="00B050"/>
                </a:solidFill>
              </a:rPr>
              <a:t>Izkupiček, ki presega te </a:t>
            </a:r>
            <a:r>
              <a:rPr lang="sl-SI" sz="3600" b="1" dirty="0" smtClean="0">
                <a:solidFill>
                  <a:srgbClr val="00B050"/>
                </a:solidFill>
              </a:rPr>
              <a:t>zahtevke, </a:t>
            </a:r>
            <a:r>
              <a:rPr lang="sl-SI" sz="3600" b="1" dirty="0">
                <a:solidFill>
                  <a:srgbClr val="00B050"/>
                </a:solidFill>
              </a:rPr>
              <a:t>gre v stečajno maso</a:t>
            </a:r>
            <a:r>
              <a:rPr lang="sl-SI" sz="3600" b="1" dirty="0" smtClean="0">
                <a:solidFill>
                  <a:srgbClr val="00B050"/>
                </a:solidFill>
              </a:rPr>
              <a:t>.</a:t>
            </a:r>
            <a:endParaRPr lang="sl-SI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547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</a:rPr>
              <a:t>3. TERJATVE </a:t>
            </a:r>
            <a:r>
              <a:rPr lang="sl-SI" b="1" dirty="0">
                <a:solidFill>
                  <a:srgbClr val="C00000"/>
                </a:solidFill>
              </a:rPr>
              <a:t>DO STEČAJNE MASE</a:t>
            </a:r>
            <a:br>
              <a:rPr lang="sl-SI" b="1" dirty="0">
                <a:solidFill>
                  <a:srgbClr val="C00000"/>
                </a:solidFill>
              </a:rPr>
            </a:b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93458"/>
          </a:xfrm>
        </p:spPr>
        <p:txBody>
          <a:bodyPr>
            <a:normAutofit/>
          </a:bodyPr>
          <a:lstStyle/>
          <a:p>
            <a:pPr lvl="0"/>
            <a:r>
              <a:rPr lang="sl-SI" sz="2400" b="1" dirty="0" smtClean="0">
                <a:solidFill>
                  <a:schemeClr val="bg2">
                    <a:lumMod val="25000"/>
                  </a:schemeClr>
                </a:solidFill>
              </a:rPr>
              <a:t>stroški </a:t>
            </a:r>
            <a:r>
              <a:rPr lang="sl-SI" sz="2400" b="1" dirty="0">
                <a:solidFill>
                  <a:schemeClr val="bg2">
                    <a:lumMod val="25000"/>
                  </a:schemeClr>
                </a:solidFill>
              </a:rPr>
              <a:t>stečajnega postopka</a:t>
            </a:r>
          </a:p>
          <a:p>
            <a:pPr lvl="0"/>
            <a:r>
              <a:rPr lang="sl-SI" sz="2400" b="1" dirty="0">
                <a:solidFill>
                  <a:schemeClr val="bg2">
                    <a:lumMod val="25000"/>
                  </a:schemeClr>
                </a:solidFill>
              </a:rPr>
              <a:t>javne dajatve</a:t>
            </a:r>
          </a:p>
          <a:p>
            <a:pPr lvl="0"/>
            <a:r>
              <a:rPr lang="sl-SI" sz="2400" b="1" dirty="0">
                <a:solidFill>
                  <a:schemeClr val="bg2">
                    <a:lumMod val="25000"/>
                  </a:schemeClr>
                </a:solidFill>
              </a:rPr>
              <a:t>plače delavcev, ki so zaposleni med stečajnim postopkom</a:t>
            </a:r>
          </a:p>
          <a:p>
            <a:pPr lvl="0"/>
            <a:r>
              <a:rPr lang="sl-SI" sz="2400" b="1" dirty="0">
                <a:solidFill>
                  <a:schemeClr val="bg2">
                    <a:lumMod val="25000"/>
                  </a:schemeClr>
                </a:solidFill>
              </a:rPr>
              <a:t>drugi tekoči stroški (elektrika, najem</a:t>
            </a:r>
            <a:r>
              <a:rPr lang="sl-SI" sz="2400" b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lvl="0"/>
            <a:endParaRPr lang="sl-SI" sz="24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sl-SI" sz="2400" b="1" dirty="0" smtClean="0">
                <a:solidFill>
                  <a:srgbClr val="00B050"/>
                </a:solidFill>
              </a:rPr>
              <a:t>Preostanek </a:t>
            </a:r>
            <a:r>
              <a:rPr lang="sl-SI" sz="2400" b="1" dirty="0">
                <a:solidFill>
                  <a:srgbClr val="00B050"/>
                </a:solidFill>
              </a:rPr>
              <a:t>premoženja je stečajna masa, iz katere se poplačajo upniki v stečajnem postopku.</a:t>
            </a:r>
          </a:p>
          <a:p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4" name="Puščica dol 3"/>
          <p:cNvSpPr/>
          <p:nvPr/>
        </p:nvSpPr>
        <p:spPr>
          <a:xfrm>
            <a:off x="5338916" y="4513006"/>
            <a:ext cx="1238865" cy="4277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8862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Sanacija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1312606"/>
            <a:ext cx="8915400" cy="4598616"/>
          </a:xfrm>
        </p:spPr>
        <p:txBody>
          <a:bodyPr>
            <a:normAutofit fontScale="92500" lnSpcReduction="10000"/>
          </a:bodyPr>
          <a:lstStyle/>
          <a:p>
            <a:r>
              <a:rPr lang="sl-SI" sz="2800" b="1" dirty="0" smtClean="0">
                <a:solidFill>
                  <a:schemeClr val="accent6">
                    <a:lumMod val="50000"/>
                  </a:schemeClr>
                </a:solidFill>
              </a:rPr>
              <a:t>S </a:t>
            </a:r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sanacijo želimo ozdraviti podjetje.</a:t>
            </a:r>
          </a:p>
          <a:p>
            <a:pPr marL="0" indent="0">
              <a:buNone/>
            </a:pPr>
            <a:endParaRPr lang="sl-SI" sz="28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l-SI" sz="2800" b="1" u="sng" dirty="0">
                <a:solidFill>
                  <a:schemeClr val="accent6">
                    <a:lumMod val="50000"/>
                  </a:schemeClr>
                </a:solidFill>
              </a:rPr>
              <a:t>Sanacija v širšem pomenu:</a:t>
            </a:r>
            <a:endParaRPr lang="sl-SI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sprememba proizvodnega programa</a:t>
            </a: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sprememba investicijske politike</a:t>
            </a: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zmanjšanje števila dvomljivih terjatev</a:t>
            </a: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iskanje novih trgov</a:t>
            </a:r>
          </a:p>
          <a:p>
            <a:pPr lvl="0"/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opustitev nedonosnih podružnic</a:t>
            </a:r>
          </a:p>
          <a:p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Cilj je izboljšati gospodarski položaj podjetja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86803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>
                <a:solidFill>
                  <a:srgbClr val="C00000"/>
                </a:solidFill>
              </a:rPr>
              <a:t>Sanacija v ožjem pomenu: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pPr lvl="0"/>
            <a:r>
              <a:rPr lang="sl-SI" sz="3600" b="1" dirty="0" smtClean="0"/>
              <a:t>Knjižna </a:t>
            </a:r>
            <a:r>
              <a:rPr lang="sl-SI" sz="3600" b="1" dirty="0"/>
              <a:t>sanacija</a:t>
            </a:r>
            <a:r>
              <a:rPr lang="sl-SI" sz="3600" dirty="0"/>
              <a:t> </a:t>
            </a:r>
            <a:r>
              <a:rPr lang="sl-SI" sz="3600" dirty="0" smtClean="0"/>
              <a:t>- </a:t>
            </a:r>
            <a:r>
              <a:rPr lang="sl-SI" sz="3600" dirty="0"/>
              <a:t>podjetje lahko pokriva izgubo iz rezervnih sredstev.</a:t>
            </a:r>
          </a:p>
          <a:p>
            <a:endParaRPr lang="sl-SI" sz="3600" dirty="0"/>
          </a:p>
          <a:p>
            <a:pPr lvl="0"/>
            <a:r>
              <a:rPr lang="sl-SI" sz="3600" b="1" dirty="0"/>
              <a:t>Materialna sanacija</a:t>
            </a:r>
            <a:r>
              <a:rPr lang="sl-SI" sz="3600" dirty="0"/>
              <a:t> (kadar je izguba večja kot lastni kapital)</a:t>
            </a:r>
          </a:p>
          <a:p>
            <a:pPr marL="0" indent="0">
              <a:buNone/>
            </a:pPr>
            <a:r>
              <a:rPr lang="sl-SI" sz="3600" dirty="0"/>
              <a:t> </a:t>
            </a:r>
          </a:p>
          <a:p>
            <a:r>
              <a:rPr lang="sl-SI" sz="3600" b="1" dirty="0" smtClean="0">
                <a:solidFill>
                  <a:srgbClr val="C00000"/>
                </a:solidFill>
              </a:rPr>
              <a:t>Poznamo 4 načine:</a:t>
            </a:r>
            <a:endParaRPr lang="sl-SI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462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u="sng" dirty="0" smtClean="0">
                <a:solidFill>
                  <a:srgbClr val="C00000"/>
                </a:solidFill>
              </a:rPr>
              <a:t>1nači: Sanacija </a:t>
            </a:r>
            <a:r>
              <a:rPr lang="sl-SI" b="1" u="sng" dirty="0">
                <a:solidFill>
                  <a:srgbClr val="C00000"/>
                </a:solidFill>
              </a:rPr>
              <a:t>s pridobitvijo novega lastnega kapitala</a:t>
            </a:r>
            <a:r>
              <a:rPr lang="sl-SI" b="1" dirty="0">
                <a:solidFill>
                  <a:srgbClr val="C00000"/>
                </a:solidFill>
              </a:rPr>
              <a:t>. </a:t>
            </a:r>
            <a:br>
              <a:rPr lang="sl-SI" b="1" dirty="0">
                <a:solidFill>
                  <a:srgbClr val="C00000"/>
                </a:solidFill>
              </a:rPr>
            </a:b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200" dirty="0" smtClean="0">
                <a:solidFill>
                  <a:srgbClr val="00B050"/>
                </a:solidFill>
              </a:rPr>
              <a:t>Če </a:t>
            </a:r>
            <a:r>
              <a:rPr lang="sl-SI" sz="3200" dirty="0">
                <a:solidFill>
                  <a:srgbClr val="00B050"/>
                </a:solidFill>
              </a:rPr>
              <a:t>je podjetje plačilno nesposobno, ne zadošča knjižna sanacija. Podjetje mora pridobiti nova sredstva npr.:</a:t>
            </a:r>
          </a:p>
          <a:p>
            <a:pPr lvl="0"/>
            <a:r>
              <a:rPr lang="sl-SI" sz="3200" dirty="0">
                <a:solidFill>
                  <a:srgbClr val="00B050"/>
                </a:solidFill>
              </a:rPr>
              <a:t>doplačila družbenikov ali delničarjev</a:t>
            </a:r>
          </a:p>
          <a:p>
            <a:pPr lvl="0"/>
            <a:r>
              <a:rPr lang="sl-SI" sz="3200" dirty="0">
                <a:solidFill>
                  <a:srgbClr val="00B050"/>
                </a:solidFill>
              </a:rPr>
              <a:t>izdaja novih delnic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25634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>
                <a:solidFill>
                  <a:srgbClr val="C00000"/>
                </a:solidFill>
              </a:rPr>
              <a:t>2. </a:t>
            </a:r>
            <a:r>
              <a:rPr lang="sl-SI" b="1" u="sng" dirty="0" err="1" smtClean="0">
                <a:solidFill>
                  <a:srgbClr val="C00000"/>
                </a:solidFill>
              </a:rPr>
              <a:t>način:Sanacija</a:t>
            </a:r>
            <a:r>
              <a:rPr lang="sl-SI" b="1" u="sng" dirty="0" smtClean="0">
                <a:solidFill>
                  <a:srgbClr val="C00000"/>
                </a:solidFill>
              </a:rPr>
              <a:t> </a:t>
            </a:r>
            <a:r>
              <a:rPr lang="sl-SI" b="1" u="sng" dirty="0">
                <a:solidFill>
                  <a:srgbClr val="C00000"/>
                </a:solidFill>
              </a:rPr>
              <a:t>z odlogom plačila</a:t>
            </a:r>
            <a:r>
              <a:rPr lang="sl-SI" b="1" dirty="0">
                <a:solidFill>
                  <a:srgbClr val="C00000"/>
                </a:solidFill>
              </a:rPr>
              <a:t>. </a:t>
            </a:r>
            <a:br>
              <a:rPr lang="sl-SI" b="1" dirty="0">
                <a:solidFill>
                  <a:srgbClr val="C00000"/>
                </a:solidFill>
              </a:rPr>
            </a:b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200" b="1" dirty="0" smtClean="0">
                <a:solidFill>
                  <a:srgbClr val="00B050"/>
                </a:solidFill>
              </a:rPr>
              <a:t>Podjetje </a:t>
            </a:r>
            <a:r>
              <a:rPr lang="sl-SI" sz="3200" b="1" dirty="0">
                <a:solidFill>
                  <a:srgbClr val="00B050"/>
                </a:solidFill>
              </a:rPr>
              <a:t>se lahko sporazume z upniki (kadar so upniki prepričani, da bo podjetje v kratkem času spet plačilno sposobno) za:</a:t>
            </a:r>
          </a:p>
          <a:p>
            <a:pPr lvl="0"/>
            <a:r>
              <a:rPr lang="sl-SI" sz="3200" b="1" dirty="0">
                <a:solidFill>
                  <a:srgbClr val="00B050"/>
                </a:solidFill>
              </a:rPr>
              <a:t>odlog plačila (moratorij)</a:t>
            </a:r>
          </a:p>
          <a:p>
            <a:pPr lvl="0"/>
            <a:r>
              <a:rPr lang="sl-SI" sz="3200" b="1" dirty="0">
                <a:solidFill>
                  <a:srgbClr val="00B050"/>
                </a:solidFill>
              </a:rPr>
              <a:t>obročno odplačevanje dolga brez obresti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958939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601169" y="6241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sl-SI" b="1" u="sng" dirty="0" smtClean="0">
                <a:solidFill>
                  <a:srgbClr val="C00000"/>
                </a:solidFill>
              </a:rPr>
              <a:t>3. </a:t>
            </a:r>
            <a:r>
              <a:rPr lang="sl-SI" b="1" u="sng" dirty="0" err="1" smtClean="0">
                <a:solidFill>
                  <a:srgbClr val="C00000"/>
                </a:solidFill>
              </a:rPr>
              <a:t>način:Sanacija</a:t>
            </a:r>
            <a:r>
              <a:rPr lang="sl-SI" b="1" u="sng" dirty="0" smtClean="0">
                <a:solidFill>
                  <a:srgbClr val="C00000"/>
                </a:solidFill>
              </a:rPr>
              <a:t> </a:t>
            </a:r>
            <a:r>
              <a:rPr lang="sl-SI" b="1" u="sng" dirty="0">
                <a:solidFill>
                  <a:srgbClr val="C00000"/>
                </a:solidFill>
              </a:rPr>
              <a:t>z odpustom dolga</a:t>
            </a:r>
            <a:r>
              <a:rPr lang="sl-SI" b="1" dirty="0">
                <a:solidFill>
                  <a:srgbClr val="C00000"/>
                </a:solidFill>
              </a:rPr>
              <a:t> (izvensodna poravnava)</a:t>
            </a:r>
            <a:br>
              <a:rPr lang="sl-SI" b="1" dirty="0">
                <a:solidFill>
                  <a:srgbClr val="C00000"/>
                </a:solidFill>
              </a:rPr>
            </a:b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3200" dirty="0" smtClean="0">
                <a:solidFill>
                  <a:srgbClr val="00B050"/>
                </a:solidFill>
              </a:rPr>
              <a:t>Upniki </a:t>
            </a:r>
            <a:r>
              <a:rPr lang="sl-SI" sz="3200" dirty="0">
                <a:solidFill>
                  <a:srgbClr val="00B050"/>
                </a:solidFill>
              </a:rPr>
              <a:t>se s pogodbo:</a:t>
            </a:r>
          </a:p>
          <a:p>
            <a:pPr lvl="0"/>
            <a:r>
              <a:rPr lang="sl-SI" sz="3200" dirty="0">
                <a:solidFill>
                  <a:srgbClr val="00B050"/>
                </a:solidFill>
              </a:rPr>
              <a:t>odpovejo delu svojih terjatev (npr. do 30 %) ali pa jih</a:t>
            </a:r>
          </a:p>
          <a:p>
            <a:pPr lvl="0"/>
            <a:r>
              <a:rPr lang="sl-SI" sz="3200" dirty="0">
                <a:solidFill>
                  <a:srgbClr val="00B050"/>
                </a:solidFill>
              </a:rPr>
              <a:t>spremenijo v lastniški delež.</a:t>
            </a:r>
          </a:p>
          <a:p>
            <a:pPr marL="0" indent="0">
              <a:buNone/>
            </a:pPr>
            <a:endParaRPr lang="sl-SI" sz="3200" dirty="0">
              <a:solidFill>
                <a:srgbClr val="00B050"/>
              </a:solidFill>
            </a:endParaRPr>
          </a:p>
          <a:p>
            <a:r>
              <a:rPr lang="sl-SI" sz="3200" dirty="0">
                <a:solidFill>
                  <a:srgbClr val="00B050"/>
                </a:solidFill>
              </a:rPr>
              <a:t>Upniki upajo, da bodo dobili več, kot pri prisilni poravnavi ali stečaju.</a:t>
            </a:r>
          </a:p>
          <a:p>
            <a:pPr marL="0" indent="0">
              <a:buNone/>
            </a:pPr>
            <a:endParaRPr lang="sl-SI" sz="3200" dirty="0">
              <a:solidFill>
                <a:srgbClr val="00B050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218381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u="sng" dirty="0" smtClean="0">
                <a:solidFill>
                  <a:srgbClr val="C00000"/>
                </a:solidFill>
              </a:rPr>
              <a:t>4. način: Prisilna </a:t>
            </a:r>
            <a:r>
              <a:rPr lang="sl-SI" b="1" u="sng" dirty="0">
                <a:solidFill>
                  <a:srgbClr val="C00000"/>
                </a:solidFill>
              </a:rPr>
              <a:t>poravnava</a:t>
            </a:r>
            <a:r>
              <a:rPr lang="sl-SI" b="1" dirty="0">
                <a:solidFill>
                  <a:srgbClr val="C00000"/>
                </a:solidFill>
              </a:rPr>
              <a:t> (sodna poravnava)</a:t>
            </a:r>
            <a:br>
              <a:rPr lang="sl-SI" b="1" dirty="0">
                <a:solidFill>
                  <a:srgbClr val="C00000"/>
                </a:solidFill>
              </a:rPr>
            </a:b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Uvede </a:t>
            </a:r>
            <a:r>
              <a:rPr lang="sl-SI" sz="2800" b="1" dirty="0">
                <a:solidFill>
                  <a:srgbClr val="00B050"/>
                </a:solidFill>
              </a:rPr>
              <a:t>se kadar dolžnik:</a:t>
            </a:r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ne uspe pridobiti dodatnega kapitala</a:t>
            </a:r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se ne uspe dogovoriti za izvensodno poravnavo</a:t>
            </a:r>
          </a:p>
          <a:p>
            <a:pPr marL="0" indent="0">
              <a:buNone/>
            </a:pPr>
            <a:endParaRPr lang="sl-SI" sz="2800" b="1" dirty="0">
              <a:solidFill>
                <a:srgbClr val="00B050"/>
              </a:solidFill>
            </a:endParaRPr>
          </a:p>
          <a:p>
            <a:r>
              <a:rPr lang="sl-SI" sz="2800" b="1" dirty="0">
                <a:solidFill>
                  <a:srgbClr val="00B050"/>
                </a:solidFill>
              </a:rPr>
              <a:t>Namen prisilne poravnave je sanirati podjetje z delnim odpustom dolgov na podlagi sodnega postopka. Predlog lahko poda samo dolžnik. Če upniki ne soglašajo, sodišče sproži stečaj.</a:t>
            </a:r>
          </a:p>
          <a:p>
            <a:pPr marL="0" indent="0">
              <a:buNone/>
            </a:pPr>
            <a:endParaRPr lang="sl-SI" sz="2800" b="1" dirty="0">
              <a:solidFill>
                <a:srgbClr val="00B050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4843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>
                <a:solidFill>
                  <a:srgbClr val="C00000"/>
                </a:solidFill>
              </a:rPr>
              <a:t>Podjetje je v krizi: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smtClean="0"/>
              <a:t>če </a:t>
            </a:r>
            <a:r>
              <a:rPr lang="sl-SI" sz="2400" b="1" dirty="0"/>
              <a:t>ni plačilno sposobno (nima dovolj denarja za plačilo zapadlih obveznosti)</a:t>
            </a:r>
          </a:p>
          <a:p>
            <a:pPr lvl="0"/>
            <a:r>
              <a:rPr lang="sl-SI" sz="2400" b="1" dirty="0"/>
              <a:t>če je prezadolženo (sposojen kapital presega njihovo premoženje)</a:t>
            </a:r>
          </a:p>
          <a:p>
            <a:pPr lvl="0"/>
            <a:r>
              <a:rPr lang="sl-SI" sz="2400" b="1" dirty="0"/>
              <a:t>trgi se spreminjajo in zmanjšujejo</a:t>
            </a:r>
          </a:p>
          <a:p>
            <a:pPr lvl="0"/>
            <a:r>
              <a:rPr lang="sl-SI" sz="2400" b="1" dirty="0"/>
              <a:t>izhod iz krize je negotov</a:t>
            </a:r>
          </a:p>
          <a:p>
            <a:r>
              <a:rPr lang="sl-SI" sz="2400" b="1" dirty="0">
                <a:sym typeface="Wingdings 3" panose="05040102010807070707" pitchFamily="18" charset="2"/>
              </a:rPr>
              <a:t></a:t>
            </a:r>
            <a:r>
              <a:rPr lang="sl-SI" sz="2400" b="1" dirty="0"/>
              <a:t> obstoj podjetja je ogrožen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62399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53712" y="225903"/>
            <a:ext cx="8911687" cy="1280890"/>
          </a:xfrm>
        </p:spPr>
        <p:txBody>
          <a:bodyPr>
            <a:normAutofit/>
          </a:bodyPr>
          <a:lstStyle/>
          <a:p>
            <a:r>
              <a:rPr lang="sl-SI" b="1">
                <a:solidFill>
                  <a:srgbClr val="C00000"/>
                </a:solidFill>
              </a:rPr>
              <a:t>Prisilna </a:t>
            </a:r>
            <a:r>
              <a:rPr lang="sl-SI" b="1" smtClean="0">
                <a:solidFill>
                  <a:srgbClr val="C00000"/>
                </a:solidFill>
              </a:rPr>
              <a:t> sodna poravnava 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899652"/>
            <a:ext cx="8915400" cy="5011570"/>
          </a:xfrm>
        </p:spPr>
        <p:txBody>
          <a:bodyPr>
            <a:normAutofit/>
          </a:bodyPr>
          <a:lstStyle/>
          <a:p>
            <a:r>
              <a:rPr lang="sl-SI" b="1" dirty="0" smtClean="0"/>
              <a:t>Pogoji</a:t>
            </a:r>
            <a:r>
              <a:rPr lang="sl-SI" b="1" dirty="0"/>
              <a:t>:</a:t>
            </a:r>
            <a:endParaRPr lang="sl-SI" dirty="0"/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celotno poplačilo izločitvenih upnikov</a:t>
            </a:r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celotno poplačilo terjatev do stečajne mase</a:t>
            </a:r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poravnalna ponudba</a:t>
            </a:r>
          </a:p>
          <a:p>
            <a:r>
              <a:rPr lang="sl-SI" sz="2800" b="1" dirty="0">
                <a:solidFill>
                  <a:srgbClr val="00B050"/>
                </a:solidFill>
              </a:rPr>
              <a:t>S predlogom mora soglašati večina upnikov. Sodišče lahko predlog za prisilno poravnavo sprejme ali zavrne.</a:t>
            </a:r>
          </a:p>
          <a:p>
            <a:r>
              <a:rPr lang="sl-SI" sz="2800" b="1" dirty="0">
                <a:solidFill>
                  <a:srgbClr val="00B050"/>
                </a:solidFill>
              </a:rPr>
              <a:t>Če ga zavrne se nadaljuje stečajni postopek.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05105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/>
              <a:t>Če sodišče prisilno poravnavo sprejeme: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800" b="1" dirty="0" smtClean="0">
                <a:solidFill>
                  <a:srgbClr val="00B050"/>
                </a:solidFill>
              </a:rPr>
              <a:t>se </a:t>
            </a:r>
            <a:r>
              <a:rPr lang="sl-SI" sz="2800" b="1" dirty="0">
                <a:solidFill>
                  <a:srgbClr val="00B050"/>
                </a:solidFill>
              </a:rPr>
              <a:t>stečajni postopek ustavi in uvede prisilna poravnava</a:t>
            </a:r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upniki dolžniku odpišejo preostanek dolga</a:t>
            </a:r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dolžnik lahko ponovno vodi podjetje</a:t>
            </a:r>
          </a:p>
          <a:p>
            <a:r>
              <a:rPr lang="sl-SI" sz="2800" b="1" dirty="0">
                <a:solidFill>
                  <a:srgbClr val="00B050"/>
                </a:solidFill>
              </a:rPr>
              <a:t>Če prisilna poravnava ni uspešna se lahko poda predlog za stečaj.</a:t>
            </a:r>
          </a:p>
          <a:p>
            <a:endParaRPr lang="sl-SI" sz="2800" dirty="0">
              <a:solidFill>
                <a:srgbClr val="00B050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8434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735632"/>
          </a:xfrm>
        </p:spPr>
        <p:txBody>
          <a:bodyPr/>
          <a:lstStyle/>
          <a:p>
            <a:r>
              <a:rPr lang="sl-SI" b="1" dirty="0"/>
              <a:t>Vzroki za težave nastajajo znotraj </a:t>
            </a:r>
            <a:r>
              <a:rPr lang="sl-SI" b="1" dirty="0" smtClean="0"/>
              <a:t>in zunaj podjetja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344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>
                <a:solidFill>
                  <a:srgbClr val="C00000"/>
                </a:solidFill>
              </a:rPr>
              <a:t>Notranji vzroki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>
            <a:normAutofit/>
          </a:bodyPr>
          <a:lstStyle/>
          <a:p>
            <a:pPr lvl="0"/>
            <a:r>
              <a:rPr lang="sl-SI" sz="2400" b="1" dirty="0" smtClean="0"/>
              <a:t>neustrezno </a:t>
            </a:r>
            <a:r>
              <a:rPr lang="sl-SI" sz="2400" b="1" dirty="0"/>
              <a:t>finančno planiranje npr. najamemo več posojil, podjetje ne narašča dovolj hitro, da bi lahko odplačali posojila.</a:t>
            </a:r>
          </a:p>
          <a:p>
            <a:pPr lvl="0"/>
            <a:r>
              <a:rPr lang="sl-SI" sz="2400" b="1" dirty="0"/>
              <a:t>nezadovoljiva investicijska politika npr. dalj časa ne investira, dela z zastarelimi stroji</a:t>
            </a:r>
          </a:p>
          <a:p>
            <a:pPr lvl="0"/>
            <a:r>
              <a:rPr lang="sl-SI" sz="2400" b="1" dirty="0"/>
              <a:t>neustrezno trženje (ne upoštevamo potreb kupcev, konkurence)</a:t>
            </a:r>
          </a:p>
          <a:p>
            <a:pPr lvl="0"/>
            <a:r>
              <a:rPr lang="sl-SI" sz="2400" b="1" dirty="0"/>
              <a:t>napačna kadrovska politika npr. premalo izobraževanja, neustrezne plače</a:t>
            </a:r>
          </a:p>
          <a:p>
            <a:pPr lvl="0"/>
            <a:r>
              <a:rPr lang="sl-SI" sz="2400" b="1" dirty="0"/>
              <a:t>prevelike ali premajhne zaloge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67148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>
                <a:solidFill>
                  <a:srgbClr val="C00000"/>
                </a:solidFill>
              </a:rPr>
              <a:t>Zunanji vzroki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smtClean="0"/>
              <a:t>ne </a:t>
            </a:r>
            <a:r>
              <a:rPr lang="sl-SI" sz="2400" b="1" dirty="0"/>
              <a:t>moremo izterjati plačil pri kupcih (neizterljive terjatve)</a:t>
            </a:r>
          </a:p>
          <a:p>
            <a:pPr lvl="0"/>
            <a:r>
              <a:rPr lang="sl-SI" sz="2400" b="1" dirty="0"/>
              <a:t>naraščanje cen na nabavni strani</a:t>
            </a:r>
          </a:p>
          <a:p>
            <a:pPr lvl="0"/>
            <a:r>
              <a:rPr lang="sl-SI" sz="2400" b="1" dirty="0"/>
              <a:t>gospodarske krize v svetu</a:t>
            </a:r>
          </a:p>
          <a:p>
            <a:pPr lvl="0"/>
            <a:r>
              <a:rPr lang="sl-SI" sz="2400" b="1" dirty="0"/>
              <a:t>neugodni menjalni tečaji v zunanji trgovini</a:t>
            </a:r>
          </a:p>
          <a:p>
            <a:pPr lvl="0"/>
            <a:r>
              <a:rPr lang="sl-SI" sz="2400" b="1" dirty="0"/>
              <a:t>premočna konkurenca</a:t>
            </a:r>
          </a:p>
          <a:p>
            <a:endParaRPr lang="sl-SI" dirty="0" smtClean="0"/>
          </a:p>
          <a:p>
            <a:r>
              <a:rPr lang="sl-SI" b="1" dirty="0" smtClean="0">
                <a:solidFill>
                  <a:srgbClr val="00B050"/>
                </a:solidFill>
              </a:rPr>
              <a:t>Gospodarske posledice</a:t>
            </a:r>
            <a:endParaRPr lang="sl-SI" b="1" dirty="0">
              <a:solidFill>
                <a:srgbClr val="00B050"/>
              </a:solidFill>
            </a:endParaRPr>
          </a:p>
        </p:txBody>
      </p:sp>
      <p:sp>
        <p:nvSpPr>
          <p:cNvPr id="4" name="Puščica dol 3"/>
          <p:cNvSpPr/>
          <p:nvPr/>
        </p:nvSpPr>
        <p:spPr>
          <a:xfrm>
            <a:off x="4336026" y="4852219"/>
            <a:ext cx="1047135" cy="4277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227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09467" y="255400"/>
            <a:ext cx="8911687" cy="703245"/>
          </a:xfrm>
        </p:spPr>
        <p:txBody>
          <a:bodyPr/>
          <a:lstStyle/>
          <a:p>
            <a:r>
              <a:rPr lang="sl-SI" b="1" dirty="0" smtClean="0">
                <a:solidFill>
                  <a:srgbClr val="00B050"/>
                </a:solidFill>
              </a:rPr>
              <a:t>Likvidacija</a:t>
            </a:r>
            <a:endParaRPr lang="sl-SI" b="1" dirty="0">
              <a:solidFill>
                <a:srgbClr val="00B05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840658"/>
            <a:ext cx="8915400" cy="57223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/>
              <a:t> </a:t>
            </a:r>
          </a:p>
          <a:p>
            <a:r>
              <a:rPr lang="sl-SI" sz="2200" b="1" u="sng" dirty="0">
                <a:solidFill>
                  <a:schemeClr val="accent1"/>
                </a:solidFill>
              </a:rPr>
              <a:t>Vrste:</a:t>
            </a:r>
            <a:endParaRPr lang="sl-SI" sz="2200" b="1" dirty="0">
              <a:solidFill>
                <a:schemeClr val="accent1"/>
              </a:solidFill>
            </a:endParaRP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prostovoljna (zunaj-sodna, opravijo </a:t>
            </a:r>
            <a:r>
              <a:rPr lang="sl-SI" sz="2200" b="1" dirty="0" smtClean="0">
                <a:solidFill>
                  <a:schemeClr val="accent1"/>
                </a:solidFill>
              </a:rPr>
              <a:t>družbeniki- imeti morate dovolj denarja za poplačilo vseh obveznosti)</a:t>
            </a:r>
            <a:endParaRPr lang="sl-SI" sz="2200" b="1" dirty="0">
              <a:solidFill>
                <a:schemeClr val="accent1"/>
              </a:solidFill>
            </a:endParaRP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prisilna (opravi jo </a:t>
            </a:r>
            <a:r>
              <a:rPr lang="sl-SI" sz="2200" b="1" dirty="0" smtClean="0">
                <a:solidFill>
                  <a:schemeClr val="accent1"/>
                </a:solidFill>
              </a:rPr>
              <a:t>sodišče)</a:t>
            </a:r>
            <a:endParaRPr lang="sl-SI" sz="2200" b="1" dirty="0">
              <a:solidFill>
                <a:schemeClr val="accent1"/>
              </a:solidFill>
            </a:endParaRPr>
          </a:p>
          <a:p>
            <a:endParaRPr lang="sl-SI" sz="2200" b="1" dirty="0">
              <a:solidFill>
                <a:schemeClr val="accent1"/>
              </a:solidFill>
            </a:endParaRPr>
          </a:p>
          <a:p>
            <a:r>
              <a:rPr lang="sl-SI" sz="2200" b="1" u="sng" dirty="0">
                <a:solidFill>
                  <a:schemeClr val="accent1"/>
                </a:solidFill>
              </a:rPr>
              <a:t>Razlogi za prenehanje:</a:t>
            </a:r>
            <a:endParaRPr lang="sl-SI" sz="2200" b="1" dirty="0">
              <a:solidFill>
                <a:schemeClr val="accent1"/>
              </a:solidFill>
            </a:endParaRP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zaradi poteka časa delovanja podjetja</a:t>
            </a: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s sklepom skupščine družbenikov</a:t>
            </a: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smrt ali bolezen lastnika</a:t>
            </a: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slabo poslovanje</a:t>
            </a: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spori med družbeniki</a:t>
            </a: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na podlagi sodne odločbe</a:t>
            </a: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z združitvijo z drugo osebo</a:t>
            </a:r>
          </a:p>
          <a:p>
            <a:pPr lvl="0"/>
            <a:r>
              <a:rPr lang="sl-SI" sz="2200" b="1" dirty="0">
                <a:solidFill>
                  <a:schemeClr val="accent1"/>
                </a:solidFill>
              </a:rPr>
              <a:t>če se zmanjša osnovni kapital pod minimum</a:t>
            </a:r>
          </a:p>
          <a:p>
            <a:endParaRPr lang="sl-SI" sz="2200" b="1" dirty="0"/>
          </a:p>
        </p:txBody>
      </p:sp>
    </p:spTree>
    <p:extLst>
      <p:ext uri="{BB962C8B-B14F-4D97-AF65-F5344CB8AC3E}">
        <p14:creationId xmlns:p14="http://schemas.microsoft.com/office/powerpoint/2010/main" val="336994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1735"/>
          </a:xfrm>
        </p:spPr>
        <p:txBody>
          <a:bodyPr/>
          <a:lstStyle/>
          <a:p>
            <a:r>
              <a:rPr lang="sl-SI" b="1" dirty="0" smtClean="0">
                <a:solidFill>
                  <a:srgbClr val="00B050"/>
                </a:solidFill>
              </a:rPr>
              <a:t>Postopek likvidacije</a:t>
            </a:r>
            <a:endParaRPr lang="sl-SI" b="1" dirty="0">
              <a:solidFill>
                <a:srgbClr val="00B05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1415845"/>
            <a:ext cx="8915400" cy="4495377"/>
          </a:xfrm>
        </p:spPr>
        <p:txBody>
          <a:bodyPr>
            <a:normAutofit lnSpcReduction="10000"/>
          </a:bodyPr>
          <a:lstStyle/>
          <a:p>
            <a:r>
              <a:rPr lang="sl-SI" sz="2000" b="1" dirty="0">
                <a:solidFill>
                  <a:schemeClr val="accent1">
                    <a:lumMod val="75000"/>
                  </a:schemeClr>
                </a:solidFill>
              </a:rPr>
              <a:t>Postopek vodi likvidacijski upravitelj (izdela začetno in zaključno likvidacijsko bilanco)</a:t>
            </a:r>
          </a:p>
          <a:p>
            <a:r>
              <a:rPr lang="sl-SI" sz="2000" b="1" dirty="0">
                <a:solidFill>
                  <a:schemeClr val="accent1">
                    <a:lumMod val="75000"/>
                  </a:schemeClr>
                </a:solidFill>
              </a:rPr>
              <a:t>Najprej:</a:t>
            </a:r>
          </a:p>
          <a:p>
            <a:pPr marL="0" lvl="0" indent="0">
              <a:buNone/>
            </a:pPr>
            <a:endParaRPr lang="sl-SI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sl-SI" sz="2000" b="1" dirty="0">
                <a:solidFill>
                  <a:schemeClr val="accent1">
                    <a:lumMod val="75000"/>
                  </a:schemeClr>
                </a:solidFill>
              </a:rPr>
              <a:t>dokončamo začetne posle</a:t>
            </a:r>
          </a:p>
          <a:p>
            <a:pPr lvl="0"/>
            <a:r>
              <a:rPr lang="sl-SI" sz="2000" b="1" dirty="0">
                <a:solidFill>
                  <a:schemeClr val="accent1">
                    <a:lumMod val="75000"/>
                  </a:schemeClr>
                </a:solidFill>
              </a:rPr>
              <a:t>izterjamo terjatve in</a:t>
            </a:r>
          </a:p>
          <a:p>
            <a:pPr lvl="0"/>
            <a:r>
              <a:rPr lang="sl-SI" sz="2000" b="1" dirty="0">
                <a:solidFill>
                  <a:schemeClr val="accent1">
                    <a:lumMod val="75000"/>
                  </a:schemeClr>
                </a:solidFill>
              </a:rPr>
              <a:t>prodamo premoženje …</a:t>
            </a:r>
          </a:p>
          <a:p>
            <a:pPr marL="0" indent="0">
              <a:buNone/>
            </a:pPr>
            <a:endParaRPr lang="sl-SI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sz="2000" b="1" dirty="0">
                <a:solidFill>
                  <a:schemeClr val="accent1">
                    <a:lumMod val="75000"/>
                  </a:schemeClr>
                </a:solidFill>
              </a:rPr>
              <a:t>Upnikom poplačamo terjatve v celoti (100 %), likvidacijski izkupiček razdelimo družbenikom in podjetje preneha obstajati. Začetek in konec likvidacije se vpišeta v sodni register.</a:t>
            </a:r>
          </a:p>
          <a:p>
            <a:pPr marL="0" indent="0">
              <a:buNone/>
            </a:pPr>
            <a:r>
              <a:rPr lang="sl-SI" dirty="0"/>
              <a:t> 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23742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Stečaj</a:t>
            </a:r>
            <a:endParaRPr lang="sl-SI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1327355"/>
            <a:ext cx="8915400" cy="4583867"/>
          </a:xfrm>
        </p:spPr>
        <p:txBody>
          <a:bodyPr/>
          <a:lstStyle/>
          <a:p>
            <a:r>
              <a:rPr lang="sl-SI" sz="2400" b="1" dirty="0" smtClean="0">
                <a:solidFill>
                  <a:srgbClr val="00B050"/>
                </a:solidFill>
              </a:rPr>
              <a:t>Stečaj </a:t>
            </a:r>
            <a:r>
              <a:rPr lang="sl-SI" sz="2400" b="1" dirty="0">
                <a:solidFill>
                  <a:srgbClr val="00B050"/>
                </a:solidFill>
              </a:rPr>
              <a:t>je zakonsko urejen postopek za prenehanje plačilno nesposobnega podjetja na sodišču.</a:t>
            </a:r>
          </a:p>
          <a:p>
            <a:r>
              <a:rPr lang="sl-SI" sz="2400" b="1" dirty="0">
                <a:solidFill>
                  <a:srgbClr val="00B050"/>
                </a:solidFill>
              </a:rPr>
              <a:t>Stečajni postopek ureja Zakon o prisilni poravnavi, stečaju in likvidaciji.</a:t>
            </a:r>
          </a:p>
          <a:p>
            <a:r>
              <a:rPr lang="sl-SI" sz="2400" b="1" dirty="0">
                <a:solidFill>
                  <a:srgbClr val="00B050"/>
                </a:solidFill>
              </a:rPr>
              <a:t>Pred uvedbo stečaja poskušamo plačilno nesposobno podjetje sanirati.</a:t>
            </a:r>
          </a:p>
          <a:p>
            <a:endParaRPr lang="sl-SI" sz="2400" b="1" dirty="0">
              <a:solidFill>
                <a:srgbClr val="00B050"/>
              </a:solidFill>
            </a:endParaRPr>
          </a:p>
          <a:p>
            <a:r>
              <a:rPr lang="sl-SI" sz="2400" b="1" dirty="0">
                <a:solidFill>
                  <a:srgbClr val="00B050"/>
                </a:solidFill>
              </a:rPr>
              <a:t>STEČAJ -&gt; PRENEHANJE poslovanja podjetja</a:t>
            </a:r>
          </a:p>
          <a:p>
            <a:r>
              <a:rPr lang="sl-SI" sz="2400" b="1" dirty="0">
                <a:solidFill>
                  <a:srgbClr val="00B050"/>
                </a:solidFill>
              </a:rPr>
              <a:t>STEČAJ -&gt; Sodišče pravično porazdeli nezadostno premoženje vsem upnikom.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42832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PREDPOSTAVKE ZA STEČAJNI POSTOPEK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 </a:t>
            </a:r>
          </a:p>
          <a:p>
            <a:pPr lvl="0"/>
            <a:r>
              <a:rPr lang="sl-SI" sz="2800" b="1" dirty="0" smtClean="0">
                <a:solidFill>
                  <a:srgbClr val="00B050"/>
                </a:solidFill>
              </a:rPr>
              <a:t>plačilna </a:t>
            </a:r>
            <a:r>
              <a:rPr lang="sl-SI" sz="2800" b="1" dirty="0">
                <a:solidFill>
                  <a:srgbClr val="00B050"/>
                </a:solidFill>
              </a:rPr>
              <a:t>nesposobnost podjetja</a:t>
            </a:r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zahtevek za stečajni postopek – lahko ga poda dolžnik, upnik, osebno odgovorni družbenik ali po uradni dolžnosti </a:t>
            </a:r>
            <a:r>
              <a:rPr lang="sl-SI" sz="2800" b="1" dirty="0" smtClean="0">
                <a:solidFill>
                  <a:srgbClr val="00B050"/>
                </a:solidFill>
              </a:rPr>
              <a:t>(FURS</a:t>
            </a:r>
            <a:r>
              <a:rPr lang="sl-SI" sz="2800" b="1" dirty="0">
                <a:solidFill>
                  <a:srgbClr val="00B050"/>
                </a:solidFill>
              </a:rPr>
              <a:t>)</a:t>
            </a:r>
          </a:p>
          <a:p>
            <a:pPr lvl="0"/>
            <a:r>
              <a:rPr lang="sl-SI" sz="2800" b="1" dirty="0">
                <a:solidFill>
                  <a:srgbClr val="00B050"/>
                </a:solidFill>
              </a:rPr>
              <a:t>premoženje s katerim lahko pokrijemo stroške stečajnega postopka</a:t>
            </a:r>
          </a:p>
          <a:p>
            <a:endParaRPr lang="sl-SI" sz="2800" b="1" dirty="0">
              <a:solidFill>
                <a:srgbClr val="00B050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07945879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Šeles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Šeles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eles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742</Words>
  <Application>Microsoft Office PowerPoint</Application>
  <PresentationFormat>Širokozaslonsko</PresentationFormat>
  <Paragraphs>133</Paragraphs>
  <Slides>21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Šelest</vt:lpstr>
      <vt:lpstr>Podjetja v težavah</vt:lpstr>
      <vt:lpstr>Podjetje je v krizi: </vt:lpstr>
      <vt:lpstr>Vzroki za težave nastajajo znotraj in zunaj podjetja </vt:lpstr>
      <vt:lpstr>Notranji vzroki </vt:lpstr>
      <vt:lpstr>Zunanji vzroki </vt:lpstr>
      <vt:lpstr>Likvidacija</vt:lpstr>
      <vt:lpstr>Postopek likvidacije</vt:lpstr>
      <vt:lpstr>Stečaj</vt:lpstr>
      <vt:lpstr>PREDPOSTAVKE ZA STEČAJNI POSTOPEK </vt:lpstr>
      <vt:lpstr>STEČAJNI POSTOPEK </vt:lpstr>
      <vt:lpstr>RANGIRANJE ZAHTEVKOV UPNIKOV </vt:lpstr>
      <vt:lpstr>2. ZAHTEVKI LOČITVENIH UPNIKOV </vt:lpstr>
      <vt:lpstr>3. TERJATVE DO STEČAJNE MASE </vt:lpstr>
      <vt:lpstr>Sanacija </vt:lpstr>
      <vt:lpstr>Sanacija v ožjem pomenu: </vt:lpstr>
      <vt:lpstr>1nači: Sanacija s pridobitvijo novega lastnega kapitala.  </vt:lpstr>
      <vt:lpstr>2. način:Sanacija z odlogom plačila.  </vt:lpstr>
      <vt:lpstr>3. način:Sanacija z odpustom dolga (izvensodna poravnava) </vt:lpstr>
      <vt:lpstr>4. način: Prisilna poravnava (sodna poravnava) </vt:lpstr>
      <vt:lpstr>Prisilna  sodna poravnava  </vt:lpstr>
      <vt:lpstr>Če sodišče prisilno poravnavo sprejeme: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Podjetja v težavah</dc:title>
  <dc:creator>Uporabnik</dc:creator>
  <cp:lastModifiedBy>Uporabnik</cp:lastModifiedBy>
  <cp:revision>13</cp:revision>
  <dcterms:created xsi:type="dcterms:W3CDTF">2019-12-15T18:52:40Z</dcterms:created>
  <dcterms:modified xsi:type="dcterms:W3CDTF">2021-01-12T10:40:24Z</dcterms:modified>
</cp:coreProperties>
</file>