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38" r:id="rId3"/>
    <p:sldId id="339" r:id="rId4"/>
    <p:sldId id="340" r:id="rId5"/>
    <p:sldId id="57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50" r:id="rId14"/>
    <p:sldId id="351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59" r:id="rId2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1E81650E-DA88-4C7F-BEEB-FD9D9AA462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430B1C2C-322E-4CBC-9A66-8A168FC9EEFE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91D919D0-7043-4C79-95A6-BB6C26C7DEE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AB118BE1-0CE6-43D7-8782-1759D7446B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68DAE33-0EEB-4E9C-8971-A5D304331FF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6375ABFB-C833-4BE4-B3C0-58518143642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458C301-1BDE-4864-9767-0F700341C6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F801E758-BA9D-4652-8A59-02956772E6C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3BE4AC26-3D51-470B-8EF2-BE334EAA4C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CEA1A582-0764-4C8A-9191-C7249B66B2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2B725A3D-212C-4E27-BD95-835C72BB51D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AB0D9704-5841-4949-9107-7335AFF8473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12BD3DA-48FB-480A-9BA4-853831A00D4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6850474B-C1B4-47BB-9F39-154854206B7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98E83B6-5FF0-484D-A3AD-63586B54AD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3764-7F37-4998-BFF0-40B7BD527D29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85AC68CB-03F0-4D55-B8F7-8C6303B8E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8F4C6F3-0DFB-4762-8D46-7353283C8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701E2-71BF-4B94-BBBC-760B0E4A39A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4088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8983CD3-CDC7-408B-B96F-206E6A21BF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3B659C-F8EE-4673-901C-9F5CDCD387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30988-51F9-4249-9B08-378C2365CB5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D36F60-4EC2-4C30-A0D3-955581ADC08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C010D-ED3D-4277-BAA4-08F0F55B2BD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7003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BD21CC-3724-4117-B7DA-2505E151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C78775E-7AFB-4C15-BDFB-D8B353CD6AB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6F935E-7284-4DFB-A4E4-05B82DB1A9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B3D1E53-F9A3-4257-908A-44A5E7E0A43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A6CAF-E3DE-4B8C-9436-9CCD94522BD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920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D4A3366-DECC-4E45-AE52-B81B52EB531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40D0E05-FF6B-4A36-BFCF-FA669DB3CA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7B989-6396-44BA-89BF-03F8AF328E0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35CF3FC-75E7-45F9-9EFC-91067D02D0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021D-E11D-414F-9EA9-FF071276D41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7882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D0B3E2C-2131-4D96-847A-65A98EBF018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D12471B-F1BB-4DD7-A4D5-368C480FED5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4A3F5-9838-4418-9EE5-2CC9D34C5F5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C71AB8E4-67C4-4DC5-B7D0-A5001E73220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57154-70B4-4EFE-9AE0-07A85E50FB9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3861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F53ABC-DF6D-4D1D-9256-BB375BC54E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785EAC-5D74-4D71-B963-B536B6901B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97D8F-9412-435F-B575-310B916E95B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27CC391E-461B-4084-BB1E-CCDEA70F963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C206E-1BD4-4251-BCF3-C9603E7D2C3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5928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FDB8EB5-C003-4D9B-B30F-CDB13DB8EA4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8CD77D-67A2-41BA-9A0E-395BB73035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8F5DCC-4CC8-42B2-A3D5-C45FBC06FF1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DB8C436C-5E5F-420B-818C-61F438C5E2A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507A6-743B-4DC5-B7CA-1F825B2D912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0293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046BEB6-56B0-427F-9F8B-ABFD6C74BC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14A1480-E7BB-491B-A8E4-ECEFA91EC80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75F4F5-C9EE-4532-97A0-CF829A097C2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268AD3-ED2E-4C31-B8EF-31F1CB37ACC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37962-F4EA-4426-8D25-94A30D7C6B2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906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3AD5145-8611-4B30-B8E3-60D0C24B3B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66344F6-863A-402F-A01A-97ABBCE98FF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8980E3-9DE0-4013-8252-E9C4980BBEB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CE1DD98-676A-4A61-8492-DE6D9A062BF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0B1D1-7A9A-4439-B2EA-855D511F8E30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78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E38EE54-537A-49E8-8730-2B4279B892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958BD49-B979-4637-84BE-98ACE6533FC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C6D45-C906-44AE-888A-E8F0416A4B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B7B32E5C-9F85-48B6-920B-260AB3D98A5B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A0262-9E69-4A87-B335-EE648C1A07B5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6206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DC39AD-4908-4727-8C89-7751E440D11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A46471B-6370-4075-925D-876BFEB405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4BEFAE-8D93-4CCF-BF0C-CA2073C1FB7D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C70782-2ACC-4EEF-8A05-CEDB97884FB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8FBDD-C5AA-43EE-BDCD-DB32F0E9346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33162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E7DA64-80AA-47D8-AE59-0DB77723CD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DE361F1-2FBB-4DCE-A479-5519A0EFD1C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344A0E-EE43-4CED-8710-F76FAF1FF51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479B657-93DA-4C9F-9A32-FF84A2C75B7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8DC65-F127-4E2B-ADB7-7DB02762A5B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352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F035CF7-46BD-4C85-9E78-2C07D43DC0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307652-E399-42A1-A61C-85615D2F9B0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EECA96-7D22-42A2-9195-DFDD977BA3E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50C0BF5-6EF8-4F34-94E3-3CB324F5149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158AE-817A-4202-9A00-0D0DD57FA1B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16403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F6F82CA-E858-43FE-BCA2-94381E34C08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4005D41-525B-4AF9-9110-DBC39B421E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635CC-6DF7-4FB0-A085-5DC6BCB0056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F2A4E06A-91A0-4A1C-96D0-53DC742455D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5584C-62D0-46C3-A541-B8F36ECD9246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91616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52A1F0-D2EB-451C-952E-3E80DEC6F60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D4A08E4-CEE3-4F20-AF30-2022E14075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24340-8EFF-41A5-9D4E-AACA5629264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43FAF07B-AD8D-4FCB-9566-7B7BF0D6428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5AC65-92B5-494F-B6D1-8345C428712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68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0D3DD03-E2D9-4F7A-A147-D83A9B4F91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3C9180D-6726-4D52-9D6F-64601A3CD06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0D65A4B5-AA7D-4E06-A9BC-C5312D1CC9C8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74D19B-C147-47CF-8803-FEFE589F188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BDAE0886-7042-45B7-B333-956045068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CFF8004E-8A5F-4B5E-99AA-D713FEBB8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C1C9104-1FA6-4424-8AD3-8A8853C9D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C3FC298A-98F2-425B-8AE2-CAF6193805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3D2BC28-BBAC-4E56-AD67-3594E88FB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3E50C6FE-9E08-4FEA-946B-CED7E9134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D36D7CCF-E3BD-4A5F-8131-843F765C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E878FAD3-96DE-4573-A22A-F381FE36EF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D3190C52-5708-42A9-9305-2D9F389106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D37D1905-FC1B-476A-AB0F-ABA7D4C890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F4E01226-84A8-4286-8216-668DE4510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9FB4E942-7BA3-4862-933D-C13B5F77B00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C5F9C1-66C1-4DF7-B991-E0925AE35BE8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92800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2.png"/><Relationship Id="rId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>
            <a:extLst>
              <a:ext uri="{FF2B5EF4-FFF2-40B4-BE49-F238E27FC236}">
                <a16:creationId xmlns:a16="http://schemas.microsoft.com/office/drawing/2014/main" id="{F59DC0C1-AF8C-4041-B753-00F39634004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FE74379-2AFE-420A-88A9-188D23FAB72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1139" name="Ograda številke diapozitiva 2">
            <a:extLst>
              <a:ext uri="{FF2B5EF4-FFF2-40B4-BE49-F238E27FC236}">
                <a16:creationId xmlns:a16="http://schemas.microsoft.com/office/drawing/2014/main" id="{06CEB823-E09E-4CA0-BCC8-1F2C35B02B7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C06BEE9-57F2-42BA-95B7-5047DD0ED7C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1140" name="Rectangle 4">
            <a:extLst>
              <a:ext uri="{FF2B5EF4-FFF2-40B4-BE49-F238E27FC236}">
                <a16:creationId xmlns:a16="http://schemas.microsoft.com/office/drawing/2014/main" id="{46295B83-DB75-4C0F-9541-DBCC8FD5C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776965"/>
            <a:ext cx="8748712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Absolutni tlak je premo sorazmeren z absolutno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temperaturo pri konstantnem volumnu - </a:t>
            </a:r>
            <a:r>
              <a:rPr lang="sl-SI" altLang="sl-SI" sz="2400" b="1">
                <a:solidFill>
                  <a:srgbClr val="000000"/>
                </a:solidFill>
              </a:rPr>
              <a:t>Amontonov zakon</a:t>
            </a:r>
            <a:r>
              <a:rPr lang="sl-SI" altLang="sl-SI" sz="2400">
                <a:solidFill>
                  <a:srgbClr val="000000"/>
                </a:solidFill>
              </a:rPr>
              <a:t>.</a:t>
            </a:r>
          </a:p>
        </p:txBody>
      </p:sp>
      <p:grpSp>
        <p:nvGrpSpPr>
          <p:cNvPr id="91141" name="Group 5">
            <a:extLst>
              <a:ext uri="{FF2B5EF4-FFF2-40B4-BE49-F238E27FC236}">
                <a16:creationId xmlns:a16="http://schemas.microsoft.com/office/drawing/2014/main" id="{7765F704-F0BC-4A9B-BB03-1803EEA3CEB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135188" y="3644900"/>
            <a:ext cx="2749550" cy="1600200"/>
            <a:chOff x="3196" y="3983"/>
            <a:chExt cx="3328" cy="1951"/>
          </a:xfrm>
        </p:grpSpPr>
        <p:sp>
          <p:nvSpPr>
            <p:cNvPr id="91146" name="AutoShape 6">
              <a:extLst>
                <a:ext uri="{FF2B5EF4-FFF2-40B4-BE49-F238E27FC236}">
                  <a16:creationId xmlns:a16="http://schemas.microsoft.com/office/drawing/2014/main" id="{E8ECE971-332C-43EC-9BC0-6F8DD369BB9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196" y="3983"/>
              <a:ext cx="3328" cy="1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47" name="Line 7">
              <a:extLst>
                <a:ext uri="{FF2B5EF4-FFF2-40B4-BE49-F238E27FC236}">
                  <a16:creationId xmlns:a16="http://schemas.microsoft.com/office/drawing/2014/main" id="{AD81B33A-855C-4D14-9B5C-B9C649983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4122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148" name="Line 8">
              <a:extLst>
                <a:ext uri="{FF2B5EF4-FFF2-40B4-BE49-F238E27FC236}">
                  <a16:creationId xmlns:a16="http://schemas.microsoft.com/office/drawing/2014/main" id="{631F8FAF-34BC-4250-9319-9DA31F5214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0" y="5655"/>
              <a:ext cx="179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149" name="Text Box 9">
              <a:extLst>
                <a:ext uri="{FF2B5EF4-FFF2-40B4-BE49-F238E27FC236}">
                  <a16:creationId xmlns:a16="http://schemas.microsoft.com/office/drawing/2014/main" id="{54DB48FA-DCDB-4966-B4E6-9101B18DD9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4122"/>
              <a:ext cx="657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[Pa]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50" name="Text Box 10">
              <a:extLst>
                <a:ext uri="{FF2B5EF4-FFF2-40B4-BE49-F238E27FC236}">
                  <a16:creationId xmlns:a16="http://schemas.microsoft.com/office/drawing/2014/main" id="{3AF41375-32B8-4565-8947-DA7D50E25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" y="5516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[m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51" name="Text Box 11">
              <a:extLst>
                <a:ext uri="{FF2B5EF4-FFF2-40B4-BE49-F238E27FC236}">
                  <a16:creationId xmlns:a16="http://schemas.microsoft.com/office/drawing/2014/main" id="{6D73C046-71CE-4BEB-B320-8A9C2AB70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0" y="4819"/>
              <a:ext cx="1181" cy="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 = 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1152" name="Line 12">
              <a:extLst>
                <a:ext uri="{FF2B5EF4-FFF2-40B4-BE49-F238E27FC236}">
                  <a16:creationId xmlns:a16="http://schemas.microsoft.com/office/drawing/2014/main" id="{EB2C9A20-742C-4599-BE03-EDAE2601D3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2" y="4262"/>
              <a:ext cx="0" cy="11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1142" name="Rectangle 13">
            <a:extLst>
              <a:ext uri="{FF2B5EF4-FFF2-40B4-BE49-F238E27FC236}">
                <a16:creationId xmlns:a16="http://schemas.microsoft.com/office/drawing/2014/main" id="{6DF398AF-B610-41D4-A6AD-092E8203E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4"/>
            <a:ext cx="86407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AMONTONOV ZAKON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 b="1">
                <a:solidFill>
                  <a:srgbClr val="00007D"/>
                </a:solidFill>
              </a:rPr>
              <a:t>– IZOHORNA SPREMEMBA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V = konst.</a:t>
            </a:r>
          </a:p>
        </p:txBody>
      </p:sp>
      <p:sp>
        <p:nvSpPr>
          <p:cNvPr id="91143" name="Rectangle 14">
            <a:extLst>
              <a:ext uri="{FF2B5EF4-FFF2-40B4-BE49-F238E27FC236}">
                <a16:creationId xmlns:a16="http://schemas.microsoft.com/office/drawing/2014/main" id="{CD0288B5-B6D1-4518-A965-853B683E1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268413"/>
            <a:ext cx="84248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Poskus naredimo tako, da ostane volumen nespremenjen,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spreminjata se tlak in temperatura. Rezultat poskusa je, da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se tlak povečuje sorazmerno z absolutno temperaturo.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Povečanje je za vse pline enako.</a:t>
            </a:r>
          </a:p>
        </p:txBody>
      </p:sp>
      <p:graphicFrame>
        <p:nvGraphicFramePr>
          <p:cNvPr id="91144" name="Object 15">
            <a:extLst>
              <a:ext uri="{FF2B5EF4-FFF2-40B4-BE49-F238E27FC236}">
                <a16:creationId xmlns:a16="http://schemas.microsoft.com/office/drawing/2014/main" id="{C7CB07E5-B9A2-4D3C-8CDE-A25FF13854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3339" y="3860801"/>
          <a:ext cx="34559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načba" r:id="rId3" imgW="1600200" imgH="431800" progId="Equation.3">
                  <p:embed/>
                </p:oleObj>
              </mc:Choice>
              <mc:Fallback>
                <p:oleObj name="Enačba" r:id="rId3" imgW="1600200" imgH="431800" progId="Equation.3">
                  <p:embed/>
                  <p:pic>
                    <p:nvPicPr>
                      <p:cNvPr id="91144" name="Object 15">
                        <a:extLst>
                          <a:ext uri="{FF2B5EF4-FFF2-40B4-BE49-F238E27FC236}">
                            <a16:creationId xmlns:a16="http://schemas.microsoft.com/office/drawing/2014/main" id="{C7CB07E5-B9A2-4D3C-8CDE-A25FF13854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9" y="3860801"/>
                        <a:ext cx="3455987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Rectangle 16">
            <a:extLst>
              <a:ext uri="{FF2B5EF4-FFF2-40B4-BE49-F238E27FC236}">
                <a16:creationId xmlns:a16="http://schemas.microsoft.com/office/drawing/2014/main" id="{43FF9422-DE46-4E4C-8826-2DEAB8CD5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5210175"/>
            <a:ext cx="856932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Tlak se je povišal s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1 bar </a:t>
            </a:r>
            <a:r>
              <a:rPr lang="sl-SI" altLang="sl-SI" sz="2400" i="1">
                <a:solidFill>
                  <a:srgbClr val="000000"/>
                </a:solidFill>
              </a:rPr>
              <a:t>na p</a:t>
            </a:r>
            <a:r>
              <a:rPr lang="sl-SI" altLang="sl-SI" sz="2400" i="1" baseline="-25000">
                <a:solidFill>
                  <a:srgbClr val="000000"/>
                </a:solidFill>
              </a:rPr>
              <a:t>2</a:t>
            </a:r>
            <a:r>
              <a:rPr lang="sl-SI" altLang="sl-SI" sz="2400" i="1">
                <a:solidFill>
                  <a:srgbClr val="000000"/>
                </a:solidFill>
              </a:rPr>
              <a:t> = 6 </a:t>
            </a:r>
            <a:r>
              <a:rPr lang="sl-SI" altLang="sl-SI" sz="2400">
                <a:solidFill>
                  <a:srgbClr val="000000"/>
                </a:solidFill>
              </a:rPr>
              <a:t>bar pri stalnem volumnu. Za koliko se je zvišala temperatura, če je bila na začetku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1</a:t>
            </a:r>
            <a:r>
              <a:rPr lang="sl-SI" altLang="sl-SI" sz="2400" i="1">
                <a:solidFill>
                  <a:srgbClr val="000000"/>
                </a:solidFill>
              </a:rPr>
              <a:t>= 0 </a:t>
            </a:r>
            <a:r>
              <a:rPr lang="sl-SI" altLang="sl-SI" sz="2400">
                <a:solidFill>
                  <a:srgbClr val="000000"/>
                </a:solidFill>
              </a:rPr>
              <a:t>°C?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">
            <a:extLst>
              <a:ext uri="{FF2B5EF4-FFF2-40B4-BE49-F238E27FC236}">
                <a16:creationId xmlns:a16="http://schemas.microsoft.com/office/drawing/2014/main" id="{DE07AED9-CCEE-48A8-9AE3-88FAAC80B0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E2238E1-89E1-4FCE-842C-100B6B511D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0355" name="Ograda številke diapozitiva 2">
            <a:extLst>
              <a:ext uri="{FF2B5EF4-FFF2-40B4-BE49-F238E27FC236}">
                <a16:creationId xmlns:a16="http://schemas.microsoft.com/office/drawing/2014/main" id="{92FA5F68-0A47-49C8-9F5B-8D753A382F9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41C4E66-934F-40D8-B551-3DF70D8AD49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0356" name="Rectangle 4">
            <a:extLst>
              <a:ext uri="{FF2B5EF4-FFF2-40B4-BE49-F238E27FC236}">
                <a16:creationId xmlns:a16="http://schemas.microsoft.com/office/drawing/2014/main" id="{97EC835B-0831-4FFE-A6C7-A2DE6462D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00050"/>
            <a:ext cx="86407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Določi gostoto plina, ki ima plinsko konstanto </a:t>
            </a:r>
            <a:r>
              <a:rPr lang="sl-SI" altLang="sl-SI" sz="2400" i="1">
                <a:solidFill>
                  <a:srgbClr val="000000"/>
                </a:solidFill>
              </a:rPr>
              <a:t>R = </a:t>
            </a:r>
            <a:r>
              <a:rPr lang="sl-SI" altLang="sl-SI" sz="2400">
                <a:solidFill>
                  <a:srgbClr val="000000"/>
                </a:solidFill>
              </a:rPr>
              <a:t>460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J/kgK pri tlaku </a:t>
            </a:r>
            <a:r>
              <a:rPr lang="sl-SI" altLang="sl-SI" sz="2400" i="1">
                <a:solidFill>
                  <a:srgbClr val="000000"/>
                </a:solidFill>
              </a:rPr>
              <a:t>p = </a:t>
            </a:r>
            <a:r>
              <a:rPr lang="sl-SI" altLang="sl-SI" sz="2400">
                <a:solidFill>
                  <a:srgbClr val="000000"/>
                </a:solidFill>
              </a:rPr>
              <a:t>101325 Pa in temperaturi </a:t>
            </a:r>
            <a:r>
              <a:rPr lang="sl-SI" altLang="sl-SI" sz="2400" i="1">
                <a:solidFill>
                  <a:srgbClr val="000000"/>
                </a:solidFill>
              </a:rPr>
              <a:t>T= </a:t>
            </a:r>
            <a:r>
              <a:rPr lang="sl-SI" altLang="sl-SI" sz="2400">
                <a:solidFill>
                  <a:srgbClr val="000000"/>
                </a:solidFill>
              </a:rPr>
              <a:t>0 °C.</a:t>
            </a:r>
          </a:p>
        </p:txBody>
      </p:sp>
      <p:sp>
        <p:nvSpPr>
          <p:cNvPr id="100357" name="Rectangle 6">
            <a:extLst>
              <a:ext uri="{FF2B5EF4-FFF2-40B4-BE49-F238E27FC236}">
                <a16:creationId xmlns:a16="http://schemas.microsoft.com/office/drawing/2014/main" id="{2D6F0167-DA4E-4ADD-8C32-51AD8F266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58" name="Object 5">
            <a:extLst>
              <a:ext uri="{FF2B5EF4-FFF2-40B4-BE49-F238E27FC236}">
                <a16:creationId xmlns:a16="http://schemas.microsoft.com/office/drawing/2014/main" id="{84DE3BA8-B8B2-4A21-A8F2-01185FAF9F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0700" y="1341439"/>
          <a:ext cx="633730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Enačba" r:id="rId3" imgW="2654300" imgH="444500" progId="Equation.3">
                  <p:embed/>
                </p:oleObj>
              </mc:Choice>
              <mc:Fallback>
                <p:oleObj name="Enačba" r:id="rId3" imgW="2654300" imgH="444500" progId="Equation.3">
                  <p:embed/>
                  <p:pic>
                    <p:nvPicPr>
                      <p:cNvPr id="100358" name="Object 5">
                        <a:extLst>
                          <a:ext uri="{FF2B5EF4-FFF2-40B4-BE49-F238E27FC236}">
                            <a16:creationId xmlns:a16="http://schemas.microsoft.com/office/drawing/2014/main" id="{84DE3BA8-B8B2-4A21-A8F2-01185FAF9F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1341439"/>
                        <a:ext cx="633730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59" name="Rectangle 7">
            <a:extLst>
              <a:ext uri="{FF2B5EF4-FFF2-40B4-BE49-F238E27FC236}">
                <a16:creationId xmlns:a16="http://schemas.microsoft.com/office/drawing/2014/main" id="{CB90D606-A7D2-42F7-BCDF-4EC0F1B2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2203450"/>
            <a:ext cx="4221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Rešitev: Gostota plina je </a:t>
            </a:r>
            <a:r>
              <a:rPr lang="sl-SI" altLang="sl-SI" sz="1800" i="1">
                <a:solidFill>
                  <a:srgbClr val="000000"/>
                </a:solidFill>
              </a:rPr>
              <a:t>ρ =0,79 kg/m</a:t>
            </a:r>
            <a:r>
              <a:rPr lang="sl-SI" altLang="sl-SI" sz="1800" i="1" baseline="30000">
                <a:solidFill>
                  <a:srgbClr val="000000"/>
                </a:solidFill>
              </a:rPr>
              <a:t>3.</a:t>
            </a:r>
          </a:p>
        </p:txBody>
      </p:sp>
      <p:sp>
        <p:nvSpPr>
          <p:cNvPr id="100360" name="Rectangle 8">
            <a:extLst>
              <a:ext uri="{FF2B5EF4-FFF2-40B4-BE49-F238E27FC236}">
                <a16:creationId xmlns:a16="http://schemas.microsoft.com/office/drawing/2014/main" id="{81D903EB-3ED0-448A-8F69-26F9BF494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419351"/>
            <a:ext cx="6827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	Določi gostoto zraka </a:t>
            </a:r>
            <a:r>
              <a:rPr lang="sl-SI" altLang="sl-SI" sz="2400" i="1">
                <a:solidFill>
                  <a:srgbClr val="000000"/>
                </a:solidFill>
              </a:rPr>
              <a:t>za p = </a:t>
            </a:r>
            <a:r>
              <a:rPr lang="sl-SI" altLang="sl-SI" sz="2400">
                <a:solidFill>
                  <a:srgbClr val="000000"/>
                </a:solidFill>
              </a:rPr>
              <a:t>1 bar in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>
                <a:solidFill>
                  <a:srgbClr val="000000"/>
                </a:solidFill>
              </a:rPr>
              <a:t> = 20 °C!</a:t>
            </a:r>
          </a:p>
        </p:txBody>
      </p:sp>
      <p:sp>
        <p:nvSpPr>
          <p:cNvPr id="100361" name="Rectangle 10">
            <a:extLst>
              <a:ext uri="{FF2B5EF4-FFF2-40B4-BE49-F238E27FC236}">
                <a16:creationId xmlns:a16="http://schemas.microsoft.com/office/drawing/2014/main" id="{B00E9203-9E86-4726-BC93-EAC6A69D9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62" name="Object 9">
            <a:extLst>
              <a:ext uri="{FF2B5EF4-FFF2-40B4-BE49-F238E27FC236}">
                <a16:creationId xmlns:a16="http://schemas.microsoft.com/office/drawing/2014/main" id="{C6B09C81-BA20-4690-8A56-C09D8E9C5E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9" y="2997200"/>
          <a:ext cx="561657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Enačba" r:id="rId5" imgW="2565400" imgH="444500" progId="Equation.3">
                  <p:embed/>
                </p:oleObj>
              </mc:Choice>
              <mc:Fallback>
                <p:oleObj name="Enačba" r:id="rId5" imgW="2565400" imgH="444500" progId="Equation.3">
                  <p:embed/>
                  <p:pic>
                    <p:nvPicPr>
                      <p:cNvPr id="100362" name="Object 9">
                        <a:extLst>
                          <a:ext uri="{FF2B5EF4-FFF2-40B4-BE49-F238E27FC236}">
                            <a16:creationId xmlns:a16="http://schemas.microsoft.com/office/drawing/2014/main" id="{C6B09C81-BA20-4690-8A56-C09D8E9C5E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9" y="2997200"/>
                        <a:ext cx="561657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3" name="Rectangle 11">
            <a:extLst>
              <a:ext uri="{FF2B5EF4-FFF2-40B4-BE49-F238E27FC236}">
                <a16:creationId xmlns:a16="http://schemas.microsoft.com/office/drawing/2014/main" id="{96822F30-E3A3-42A8-B954-7117CADE9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3933825"/>
            <a:ext cx="4297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Rešitev: Gostota zraka je </a:t>
            </a:r>
            <a:r>
              <a:rPr lang="sl-SI" altLang="sl-SI" sz="1800" i="1">
                <a:solidFill>
                  <a:srgbClr val="000000"/>
                </a:solidFill>
              </a:rPr>
              <a:t>ρ =1,19 kg/m</a:t>
            </a:r>
            <a:r>
              <a:rPr lang="sl-SI" altLang="sl-SI" sz="1800" i="1" baseline="30000">
                <a:solidFill>
                  <a:srgbClr val="000000"/>
                </a:solidFill>
              </a:rPr>
              <a:t>3.</a:t>
            </a:r>
          </a:p>
        </p:txBody>
      </p:sp>
      <p:sp>
        <p:nvSpPr>
          <p:cNvPr id="100364" name="Rectangle 12">
            <a:extLst>
              <a:ext uri="{FF2B5EF4-FFF2-40B4-BE49-F238E27FC236}">
                <a16:creationId xmlns:a16="http://schemas.microsoft.com/office/drawing/2014/main" id="{90E175DE-7BCB-4129-A390-5C78B9B02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286250"/>
            <a:ext cx="8424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175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175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17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175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Acetilen C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H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s temperaturo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b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= 20 °C je pod tlakom </a:t>
            </a:r>
            <a:r>
              <a:rPr lang="sl-SI" altLang="sl-SI" sz="2400" i="1">
                <a:solidFill>
                  <a:srgbClr val="000000"/>
                </a:solidFill>
              </a:rPr>
              <a:t>p =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   </a:t>
            </a:r>
            <a:r>
              <a:rPr lang="sl-SI" altLang="sl-SI" sz="2400">
                <a:solidFill>
                  <a:srgbClr val="000000"/>
                </a:solidFill>
              </a:rPr>
              <a:t>18 bar in zavzema prostornino </a:t>
            </a:r>
            <a:r>
              <a:rPr lang="sl-SI" altLang="sl-SI" sz="2400" i="1">
                <a:solidFill>
                  <a:srgbClr val="000000"/>
                </a:solidFill>
              </a:rPr>
              <a:t>V = </a:t>
            </a:r>
            <a:r>
              <a:rPr lang="sl-SI" altLang="sl-SI" sz="2400">
                <a:solidFill>
                  <a:srgbClr val="000000"/>
                </a:solidFill>
              </a:rPr>
              <a:t>40 litrov. Izračunaj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maso v kg.</a:t>
            </a:r>
          </a:p>
        </p:txBody>
      </p:sp>
      <p:sp>
        <p:nvSpPr>
          <p:cNvPr id="100365" name="Rectangle 14">
            <a:extLst>
              <a:ext uri="{FF2B5EF4-FFF2-40B4-BE49-F238E27FC236}">
                <a16:creationId xmlns:a16="http://schemas.microsoft.com/office/drawing/2014/main" id="{165D26F6-BB41-4EE1-B243-DB55054AE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849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66" name="Object 13">
            <a:extLst>
              <a:ext uri="{FF2B5EF4-FFF2-40B4-BE49-F238E27FC236}">
                <a16:creationId xmlns:a16="http://schemas.microsoft.com/office/drawing/2014/main" id="{A131A8F5-1C4B-4C0D-B3FB-32EC45175D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03389" y="1268413"/>
          <a:ext cx="324008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načba" r:id="rId7" imgW="2235200" imgH="660400" progId="Equation.3">
                  <p:embed/>
                </p:oleObj>
              </mc:Choice>
              <mc:Fallback>
                <p:oleObj name="Enačba" r:id="rId7" imgW="2235200" imgH="660400" progId="Equation.3">
                  <p:embed/>
                  <p:pic>
                    <p:nvPicPr>
                      <p:cNvPr id="100366" name="Object 13">
                        <a:extLst>
                          <a:ext uri="{FF2B5EF4-FFF2-40B4-BE49-F238E27FC236}">
                            <a16:creationId xmlns:a16="http://schemas.microsoft.com/office/drawing/2014/main" id="{A131A8F5-1C4B-4C0D-B3FB-32EC45175D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89" y="1268413"/>
                        <a:ext cx="324008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7" name="Rectangle 16">
            <a:extLst>
              <a:ext uri="{FF2B5EF4-FFF2-40B4-BE49-F238E27FC236}">
                <a16:creationId xmlns:a16="http://schemas.microsoft.com/office/drawing/2014/main" id="{3CD7FB84-8877-4DA4-B2AA-85E6A4794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68" name="Object 15">
            <a:extLst>
              <a:ext uri="{FF2B5EF4-FFF2-40B4-BE49-F238E27FC236}">
                <a16:creationId xmlns:a16="http://schemas.microsoft.com/office/drawing/2014/main" id="{300DC821-87C0-40A6-959E-969FE8A289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6" y="3068639"/>
          <a:ext cx="302577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načba" r:id="rId9" imgW="1625600" imgH="431800" progId="Equation.3">
                  <p:embed/>
                </p:oleObj>
              </mc:Choice>
              <mc:Fallback>
                <p:oleObj name="Enačba" r:id="rId9" imgW="1625600" imgH="431800" progId="Equation.3">
                  <p:embed/>
                  <p:pic>
                    <p:nvPicPr>
                      <p:cNvPr id="100368" name="Object 15">
                        <a:extLst>
                          <a:ext uri="{FF2B5EF4-FFF2-40B4-BE49-F238E27FC236}">
                            <a16:creationId xmlns:a16="http://schemas.microsoft.com/office/drawing/2014/main" id="{300DC821-87C0-40A6-959E-969FE8A289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3068639"/>
                        <a:ext cx="3025775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9" name="Rectangle 18">
            <a:extLst>
              <a:ext uri="{FF2B5EF4-FFF2-40B4-BE49-F238E27FC236}">
                <a16:creationId xmlns:a16="http://schemas.microsoft.com/office/drawing/2014/main" id="{5918012F-EB53-468B-A8A4-18926FB4D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70" name="Object 17">
            <a:extLst>
              <a:ext uri="{FF2B5EF4-FFF2-40B4-BE49-F238E27FC236}">
                <a16:creationId xmlns:a16="http://schemas.microsoft.com/office/drawing/2014/main" id="{110E03F2-474B-455B-840B-82DA7CC45C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4826" y="5734051"/>
          <a:ext cx="2665413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Enačba" r:id="rId11" imgW="1625600" imgH="685800" progId="Equation.3">
                  <p:embed/>
                </p:oleObj>
              </mc:Choice>
              <mc:Fallback>
                <p:oleObj name="Enačba" r:id="rId11" imgW="1625600" imgH="685800" progId="Equation.3">
                  <p:embed/>
                  <p:pic>
                    <p:nvPicPr>
                      <p:cNvPr id="100370" name="Object 17">
                        <a:extLst>
                          <a:ext uri="{FF2B5EF4-FFF2-40B4-BE49-F238E27FC236}">
                            <a16:creationId xmlns:a16="http://schemas.microsoft.com/office/drawing/2014/main" id="{110E03F2-474B-455B-840B-82DA7CC45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5734051"/>
                        <a:ext cx="2665413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71" name="Rectangle 20">
            <a:extLst>
              <a:ext uri="{FF2B5EF4-FFF2-40B4-BE49-F238E27FC236}">
                <a16:creationId xmlns:a16="http://schemas.microsoft.com/office/drawing/2014/main" id="{47DEE85B-B76A-4B97-9CC0-7F493A69C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0372" name="Object 19">
            <a:extLst>
              <a:ext uri="{FF2B5EF4-FFF2-40B4-BE49-F238E27FC236}">
                <a16:creationId xmlns:a16="http://schemas.microsoft.com/office/drawing/2014/main" id="{1DFE0878-F874-4E10-BC64-845E89EEBB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5229225"/>
          <a:ext cx="5327650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načba" r:id="rId13" imgW="2578100" imgH="660400" progId="Equation.3">
                  <p:embed/>
                </p:oleObj>
              </mc:Choice>
              <mc:Fallback>
                <p:oleObj name="Enačba" r:id="rId13" imgW="2578100" imgH="660400" progId="Equation.3">
                  <p:embed/>
                  <p:pic>
                    <p:nvPicPr>
                      <p:cNvPr id="100372" name="Object 19">
                        <a:extLst>
                          <a:ext uri="{FF2B5EF4-FFF2-40B4-BE49-F238E27FC236}">
                            <a16:creationId xmlns:a16="http://schemas.microsoft.com/office/drawing/2014/main" id="{1DFE0878-F874-4E10-BC64-845E89EEBB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29225"/>
                        <a:ext cx="5327650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73" name="Rectangle 21">
            <a:extLst>
              <a:ext uri="{FF2B5EF4-FFF2-40B4-BE49-F238E27FC236}">
                <a16:creationId xmlns:a16="http://schemas.microsoft.com/office/drawing/2014/main" id="{874285CF-D9C9-48BA-8144-33876953B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7888" y="6326189"/>
            <a:ext cx="391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</a:rPr>
              <a:t>Rešitev: Masa acetilena </a:t>
            </a:r>
            <a:r>
              <a:rPr lang="sl-SI" altLang="sl-SI" sz="1800" i="1">
                <a:solidFill>
                  <a:srgbClr val="000000"/>
                </a:solidFill>
              </a:rPr>
              <a:t>m =0,77 kg.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3">
            <a:extLst>
              <a:ext uri="{FF2B5EF4-FFF2-40B4-BE49-F238E27FC236}">
                <a16:creationId xmlns:a16="http://schemas.microsoft.com/office/drawing/2014/main" id="{149CE739-060C-4A0E-91E5-BF974AF44B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90F54BE-3116-4CDB-8B35-0348D92920D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79" name="Ograda številke diapozitiva 2">
            <a:extLst>
              <a:ext uri="{FF2B5EF4-FFF2-40B4-BE49-F238E27FC236}">
                <a16:creationId xmlns:a16="http://schemas.microsoft.com/office/drawing/2014/main" id="{A7F6009F-DECE-4964-85AB-932A6EF535F2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220C272-23C7-40BC-8AD3-01EEDA926F4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80" name="Rectangle 4">
            <a:extLst>
              <a:ext uri="{FF2B5EF4-FFF2-40B4-BE49-F238E27FC236}">
                <a16:creationId xmlns:a16="http://schemas.microsoft.com/office/drawing/2014/main" id="{1B90AF16-3D0B-4E70-85B6-739BDB8D8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0992"/>
            <a:ext cx="8569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5. V rezervoarju se nahaja 12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tlaka 2 bara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temperature 20˚C. Kakšen bo tlak v rezervoarju, če se zrak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segreje na temperaturo 90˚C in koliko zraka treba izpustiti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iz rezervoarja, da bi tlak ponovno padel na 2 bara? Plinska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    konstanta za zrak je R = 287 J/kgK.</a:t>
            </a:r>
          </a:p>
        </p:txBody>
      </p:sp>
      <p:sp>
        <p:nvSpPr>
          <p:cNvPr id="101381" name="Rectangle 6">
            <a:extLst>
              <a:ext uri="{FF2B5EF4-FFF2-40B4-BE49-F238E27FC236}">
                <a16:creationId xmlns:a16="http://schemas.microsoft.com/office/drawing/2014/main" id="{FEFE3AA2-7EBE-4A26-8E3A-F773614C7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23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82" name="Object 5">
            <a:extLst>
              <a:ext uri="{FF2B5EF4-FFF2-40B4-BE49-F238E27FC236}">
                <a16:creationId xmlns:a16="http://schemas.microsoft.com/office/drawing/2014/main" id="{93788421-2F8E-4F67-946D-F4E347345C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1839" y="2420938"/>
          <a:ext cx="2498725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Enačba" r:id="rId3" imgW="1625600" imgH="1181100" progId="Equation.3">
                  <p:embed/>
                </p:oleObj>
              </mc:Choice>
              <mc:Fallback>
                <p:oleObj name="Enačba" r:id="rId3" imgW="1625600" imgH="1181100" progId="Equation.3">
                  <p:embed/>
                  <p:pic>
                    <p:nvPicPr>
                      <p:cNvPr id="101382" name="Object 5">
                        <a:extLst>
                          <a:ext uri="{FF2B5EF4-FFF2-40B4-BE49-F238E27FC236}">
                            <a16:creationId xmlns:a16="http://schemas.microsoft.com/office/drawing/2014/main" id="{93788421-2F8E-4F67-946D-F4E347345C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9" y="2420938"/>
                        <a:ext cx="2498725" cy="1655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3" name="Rectangle 7">
            <a:extLst>
              <a:ext uri="{FF2B5EF4-FFF2-40B4-BE49-F238E27FC236}">
                <a16:creationId xmlns:a16="http://schemas.microsoft.com/office/drawing/2014/main" id="{71255B98-599E-4F85-AC1E-2CD8F478F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8" y="2406650"/>
            <a:ext cx="567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Masa zraka v posodi pred segrevanjem: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1384" name="Rectangle 9">
            <a:extLst>
              <a:ext uri="{FF2B5EF4-FFF2-40B4-BE49-F238E27FC236}">
                <a16:creationId xmlns:a16="http://schemas.microsoft.com/office/drawing/2014/main" id="{41E9C6AA-9F7A-4E7E-902D-D3557E1CB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01385" name="Rectangle 10">
            <a:extLst>
              <a:ext uri="{FF2B5EF4-FFF2-40B4-BE49-F238E27FC236}">
                <a16:creationId xmlns:a16="http://schemas.microsoft.com/office/drawing/2014/main" id="{87DD5134-B46B-4D9B-BCD7-340931E8D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6" y="3789363"/>
            <a:ext cx="406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Tlak v posodi po segrevanju:</a:t>
            </a:r>
          </a:p>
        </p:txBody>
      </p:sp>
      <p:sp>
        <p:nvSpPr>
          <p:cNvPr id="101386" name="Rectangle 14">
            <a:extLst>
              <a:ext uri="{FF2B5EF4-FFF2-40B4-BE49-F238E27FC236}">
                <a16:creationId xmlns:a16="http://schemas.microsoft.com/office/drawing/2014/main" id="{B9C94997-0AD4-4357-85A0-04D30669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87" name="Object 13">
            <a:extLst>
              <a:ext uri="{FF2B5EF4-FFF2-40B4-BE49-F238E27FC236}">
                <a16:creationId xmlns:a16="http://schemas.microsoft.com/office/drawing/2014/main" id="{060D5796-E6A0-41A1-BE35-F5D5E3429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7576" y="2852738"/>
          <a:ext cx="52562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načba" r:id="rId5" imgW="2565400" imgH="457200" progId="Equation.3">
                  <p:embed/>
                </p:oleObj>
              </mc:Choice>
              <mc:Fallback>
                <p:oleObj name="Enačba" r:id="rId5" imgW="2565400" imgH="457200" progId="Equation.3">
                  <p:embed/>
                  <p:pic>
                    <p:nvPicPr>
                      <p:cNvPr id="101387" name="Object 13">
                        <a:extLst>
                          <a:ext uri="{FF2B5EF4-FFF2-40B4-BE49-F238E27FC236}">
                            <a16:creationId xmlns:a16="http://schemas.microsoft.com/office/drawing/2014/main" id="{060D5796-E6A0-41A1-BE35-F5D5E34292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2852738"/>
                        <a:ext cx="525621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8" name="Rectangle 16">
            <a:extLst>
              <a:ext uri="{FF2B5EF4-FFF2-40B4-BE49-F238E27FC236}">
                <a16:creationId xmlns:a16="http://schemas.microsoft.com/office/drawing/2014/main" id="{B44030B5-0328-4AF9-B344-0B349F930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89" name="Object 15">
            <a:extLst>
              <a:ext uri="{FF2B5EF4-FFF2-40B4-BE49-F238E27FC236}">
                <a16:creationId xmlns:a16="http://schemas.microsoft.com/office/drawing/2014/main" id="{D1C99FF7-41E6-433D-BE01-3F91F90A4F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4292601"/>
          <a:ext cx="77771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Enačba" r:id="rId7" imgW="4343400" imgH="393700" progId="Equation.3">
                  <p:embed/>
                </p:oleObj>
              </mc:Choice>
              <mc:Fallback>
                <p:oleObj name="Enačba" r:id="rId7" imgW="4343400" imgH="393700" progId="Equation.3">
                  <p:embed/>
                  <p:pic>
                    <p:nvPicPr>
                      <p:cNvPr id="101389" name="Object 15">
                        <a:extLst>
                          <a:ext uri="{FF2B5EF4-FFF2-40B4-BE49-F238E27FC236}">
                            <a16:creationId xmlns:a16="http://schemas.microsoft.com/office/drawing/2014/main" id="{D1C99FF7-41E6-433D-BE01-3F91F90A4F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4292601"/>
                        <a:ext cx="77771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0" name="Rectangle 17">
            <a:extLst>
              <a:ext uri="{FF2B5EF4-FFF2-40B4-BE49-F238E27FC236}">
                <a16:creationId xmlns:a16="http://schemas.microsoft.com/office/drawing/2014/main" id="{6E4D6AD3-54E2-4F70-B84F-E64BB83E7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013325"/>
            <a:ext cx="3956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 izpustitvi je masa zraka: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1391" name="Rectangle 19">
            <a:extLst>
              <a:ext uri="{FF2B5EF4-FFF2-40B4-BE49-F238E27FC236}">
                <a16:creationId xmlns:a16="http://schemas.microsoft.com/office/drawing/2014/main" id="{27B4743A-A259-4342-B594-391C96BC7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1392" name="Object 18">
            <a:extLst>
              <a:ext uri="{FF2B5EF4-FFF2-40B4-BE49-F238E27FC236}">
                <a16:creationId xmlns:a16="http://schemas.microsoft.com/office/drawing/2014/main" id="{7EDACE85-8845-458C-B3DE-794E728DBC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0101" y="4941888"/>
          <a:ext cx="43926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načba" r:id="rId9" imgW="2578100" imgH="457200" progId="Equation.3">
                  <p:embed/>
                </p:oleObj>
              </mc:Choice>
              <mc:Fallback>
                <p:oleObj name="Enačba" r:id="rId9" imgW="2578100" imgH="457200" progId="Equation.3">
                  <p:embed/>
                  <p:pic>
                    <p:nvPicPr>
                      <p:cNvPr id="101392" name="Object 18">
                        <a:extLst>
                          <a:ext uri="{FF2B5EF4-FFF2-40B4-BE49-F238E27FC236}">
                            <a16:creationId xmlns:a16="http://schemas.microsoft.com/office/drawing/2014/main" id="{7EDACE85-8845-458C-B3DE-794E728DBC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1" y="4941888"/>
                        <a:ext cx="439261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3" name="Rectangle 21">
            <a:extLst>
              <a:ext uri="{FF2B5EF4-FFF2-40B4-BE49-F238E27FC236}">
                <a16:creationId xmlns:a16="http://schemas.microsoft.com/office/drawing/2014/main" id="{03EAF42A-5C15-4F0A-B8AD-8DAE14383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5728727"/>
            <a:ext cx="569418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Iz posode moramo izpustiti: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9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2,477 [bara], m = 5,51 [kg]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01394" name="Object 20">
            <a:extLst>
              <a:ext uri="{FF2B5EF4-FFF2-40B4-BE49-F238E27FC236}">
                <a16:creationId xmlns:a16="http://schemas.microsoft.com/office/drawing/2014/main" id="{FB535B88-BA91-412E-BA12-8AC317D4A3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80100" y="5805489"/>
          <a:ext cx="44640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Enačba" r:id="rId11" imgW="2298700" imgH="215900" progId="Equation.3">
                  <p:embed/>
                </p:oleObj>
              </mc:Choice>
              <mc:Fallback>
                <p:oleObj name="Enačba" r:id="rId11" imgW="2298700" imgH="215900" progId="Equation.3">
                  <p:embed/>
                  <p:pic>
                    <p:nvPicPr>
                      <p:cNvPr id="101394" name="Object 20">
                        <a:extLst>
                          <a:ext uri="{FF2B5EF4-FFF2-40B4-BE49-F238E27FC236}">
                            <a16:creationId xmlns:a16="http://schemas.microsoft.com/office/drawing/2014/main" id="{FB535B88-BA91-412E-BA12-8AC317D4A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805489"/>
                        <a:ext cx="446405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>
            <a:extLst>
              <a:ext uri="{FF2B5EF4-FFF2-40B4-BE49-F238E27FC236}">
                <a16:creationId xmlns:a16="http://schemas.microsoft.com/office/drawing/2014/main" id="{46078CAD-331D-4F5A-8969-09596C50ECB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082549-1448-447A-BAAA-D2964E8725E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2403" name="Ograda številke diapozitiva 2">
            <a:extLst>
              <a:ext uri="{FF2B5EF4-FFF2-40B4-BE49-F238E27FC236}">
                <a16:creationId xmlns:a16="http://schemas.microsoft.com/office/drawing/2014/main" id="{4EC82035-C7A9-497B-A4E4-9D03AC5ECD5C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F3E1C4-5192-4BFC-88E1-7CCE8AFA408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0356" name="Rectangle 8">
            <a:extLst>
              <a:ext uri="{FF2B5EF4-FFF2-40B4-BE49-F238E27FC236}">
                <a16:creationId xmlns:a16="http://schemas.microsoft.com/office/drawing/2014/main" id="{E6F87480-7DD9-4F4D-82DC-BE18C7850A82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774826" y="57114"/>
            <a:ext cx="8569325" cy="6829498"/>
          </a:xfrm>
          <a:prstGeom prst="rect">
            <a:avLst/>
          </a:prstGeom>
          <a:blipFill rotWithShape="0">
            <a:blip r:embed="rId2"/>
            <a:stretch>
              <a:fillRect l="-1067" r="-1067" b="-981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>
            <a:extLst>
              <a:ext uri="{FF2B5EF4-FFF2-40B4-BE49-F238E27FC236}">
                <a16:creationId xmlns:a16="http://schemas.microsoft.com/office/drawing/2014/main" id="{E46F5958-06A6-4312-8F45-1C2A4E2F675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B4960BF-AD5D-4FE4-A5CB-A77DC622232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3427" name="Ograda številke diapozitiva 2">
            <a:extLst>
              <a:ext uri="{FF2B5EF4-FFF2-40B4-BE49-F238E27FC236}">
                <a16:creationId xmlns:a16="http://schemas.microsoft.com/office/drawing/2014/main" id="{0A814F7A-0AB7-4530-8A3E-7FE99C58416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DC12598-4EFC-46BA-BD3F-1E99976AAB8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80" name="Rectangle 5">
            <a:extLst>
              <a:ext uri="{FF2B5EF4-FFF2-40B4-BE49-F238E27FC236}">
                <a16:creationId xmlns:a16="http://schemas.microsoft.com/office/drawing/2014/main" id="{E8B3E05B-469B-474C-9AEC-D40A88DD47D7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404813"/>
            <a:ext cx="8424862" cy="3046988"/>
          </a:xfrm>
          <a:prstGeom prst="rect">
            <a:avLst/>
          </a:prstGeom>
          <a:blipFill rotWithShape="0">
            <a:blip r:embed="rId2"/>
            <a:stretch>
              <a:fillRect l="-1158" t="-1400" r="-1664" b="-3800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03429" name="Rectangle 6">
            <a:extLst>
              <a:ext uri="{FF2B5EF4-FFF2-40B4-BE49-F238E27FC236}">
                <a16:creationId xmlns:a16="http://schemas.microsoft.com/office/drawing/2014/main" id="{28B7777D-10FC-4D99-95C8-12C7D198A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517901"/>
            <a:ext cx="842486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AVOGADROV ZAKON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spoznavanja elementarnih delcev pri kemiji poznamo nekaj osnovnih zakonitosti. Vsak kemijski element ima svojo relativno atomsko maso. Atomi se spajajo v molekule, zato poznamo tudi njihove relativne molekulske mase, ki jih izračunamo. Nas zanimajo molekulske mase dvoatomnih, troatomnih in večatomnih plinov.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>
            <a:extLst>
              <a:ext uri="{FF2B5EF4-FFF2-40B4-BE49-F238E27FC236}">
                <a16:creationId xmlns:a16="http://schemas.microsoft.com/office/drawing/2014/main" id="{F110F846-B651-42BE-A9DA-295F09CED49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EFEB2C7-753F-4AD4-8883-6E2B3AB6A52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4451" name="Ograda številke diapozitiva 2">
            <a:extLst>
              <a:ext uri="{FF2B5EF4-FFF2-40B4-BE49-F238E27FC236}">
                <a16:creationId xmlns:a16="http://schemas.microsoft.com/office/drawing/2014/main" id="{E9E1BCCD-A968-45AB-B2D5-5CE31AA7C72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9917602-18BF-4A8D-820A-006BC24B0A8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AB304C29-C344-4FE8-8114-28EFD7833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4167"/>
            <a:ext cx="849788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462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Idealni plini se ne spajajo v stalnem masnem, ampak tudi v stalnem volumskem razmerju, kot sta to ugotovila Gay in Lussac.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Vedenje plinov pri kemični vezavi je pojasnil Avogadro s svojo hipotezo in zakonom.</a:t>
            </a:r>
          </a:p>
        </p:txBody>
      </p:sp>
      <p:sp>
        <p:nvSpPr>
          <p:cNvPr id="104453" name="Line 6">
            <a:extLst>
              <a:ext uri="{FF2B5EF4-FFF2-40B4-BE49-F238E27FC236}">
                <a16:creationId xmlns:a16="http://schemas.microsoft.com/office/drawing/2014/main" id="{0CDC735C-DF17-43AE-B600-784FFB8C8BF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7813" y="3282951"/>
            <a:ext cx="0" cy="430213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454" name="Line 5">
            <a:extLst>
              <a:ext uri="{FF2B5EF4-FFF2-40B4-BE49-F238E27FC236}">
                <a16:creationId xmlns:a16="http://schemas.microsoft.com/office/drawing/2014/main" id="{5B947259-05B9-4239-9889-B812F0C9B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4638" y="3286126"/>
            <a:ext cx="0" cy="423863"/>
          </a:xfrm>
          <a:prstGeom prst="line">
            <a:avLst/>
          </a:prstGeom>
          <a:noFill/>
          <a:ln w="889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455" name="Rectangle 7">
            <a:extLst>
              <a:ext uri="{FF2B5EF4-FFF2-40B4-BE49-F238E27FC236}">
                <a16:creationId xmlns:a16="http://schemas.microsoft.com/office/drawing/2014/main" id="{9D1AB128-47B4-4F76-9CB4-D98DB8F7E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997200"/>
            <a:ext cx="1816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1400" b="1" i="1">
                <a:solidFill>
                  <a:srgbClr val="000000"/>
                </a:solidFill>
              </a:rPr>
              <a:t>Avogadrov zakon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4456" name="Rectangle 8">
            <a:extLst>
              <a:ext uri="{FF2B5EF4-FFF2-40B4-BE49-F238E27FC236}">
                <a16:creationId xmlns:a16="http://schemas.microsoft.com/office/drawing/2014/main" id="{50DDF1C7-93AE-4A00-B054-8BD7FC5BC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712003"/>
            <a:ext cx="8351837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Enaki volumni različnih plinov imajo pri enaki temperaturi in tlaku enako število molekul.</a:t>
            </a:r>
            <a:endParaRPr lang="sl-SI" altLang="sl-SI" sz="2400">
              <a:solidFill>
                <a:srgbClr val="000000"/>
              </a:solidFill>
            </a:endParaRPr>
          </a:p>
        </p:txBody>
      </p:sp>
      <p:grpSp>
        <p:nvGrpSpPr>
          <p:cNvPr id="104457" name="Group 16">
            <a:extLst>
              <a:ext uri="{FF2B5EF4-FFF2-40B4-BE49-F238E27FC236}">
                <a16:creationId xmlns:a16="http://schemas.microsoft.com/office/drawing/2014/main" id="{6BE65D8C-F728-46A3-8AA1-1BF72B98FF6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24113" y="2276475"/>
            <a:ext cx="2062162" cy="1257300"/>
            <a:chOff x="2933" y="5083"/>
            <a:chExt cx="2496" cy="1533"/>
          </a:xfrm>
        </p:grpSpPr>
        <p:sp>
          <p:nvSpPr>
            <p:cNvPr id="104460" name="AutoShape 17">
              <a:extLst>
                <a:ext uri="{FF2B5EF4-FFF2-40B4-BE49-F238E27FC236}">
                  <a16:creationId xmlns:a16="http://schemas.microsoft.com/office/drawing/2014/main" id="{A60679FA-4348-44FF-9565-1B7EA629A0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33" y="5083"/>
              <a:ext cx="2496" cy="1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1" name="Rectangle 18">
              <a:extLst>
                <a:ext uri="{FF2B5EF4-FFF2-40B4-BE49-F238E27FC236}">
                  <a16:creationId xmlns:a16="http://schemas.microsoft.com/office/drawing/2014/main" id="{14577F6F-FEC8-41D5-91BF-894B83EA5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7" y="5362"/>
              <a:ext cx="963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2" name="Rectangle 19">
              <a:extLst>
                <a:ext uri="{FF2B5EF4-FFF2-40B4-BE49-F238E27FC236}">
                  <a16:creationId xmlns:a16="http://schemas.microsoft.com/office/drawing/2014/main" id="{66626B6C-76B7-4E84-B219-0E70EF1F6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5362"/>
              <a:ext cx="964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3" name="Text Box 20">
              <a:extLst>
                <a:ext uri="{FF2B5EF4-FFF2-40B4-BE49-F238E27FC236}">
                  <a16:creationId xmlns:a16="http://schemas.microsoft.com/office/drawing/2014/main" id="{C42811C9-01F3-4E0F-96B2-150766C534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7" y="5362"/>
              <a:ext cx="963" cy="111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p, 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1 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4" name="Text Box 21">
              <a:extLst>
                <a:ext uri="{FF2B5EF4-FFF2-40B4-BE49-F238E27FC236}">
                  <a16:creationId xmlns:a16="http://schemas.microsoft.com/office/drawing/2014/main" id="{B6092A8E-47E8-4E14-B79E-E8DBDE3D8F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" y="5362"/>
              <a:ext cx="964" cy="111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p, 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1 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5" name="Text Box 22">
              <a:extLst>
                <a:ext uri="{FF2B5EF4-FFF2-40B4-BE49-F238E27FC236}">
                  <a16:creationId xmlns:a16="http://schemas.microsoft.com/office/drawing/2014/main" id="{9CC01A6F-730F-4D4D-942A-8D87DC2CFB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" y="5083"/>
              <a:ext cx="964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Kisik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6" name="Text Box 23">
              <a:extLst>
                <a:ext uri="{FF2B5EF4-FFF2-40B4-BE49-F238E27FC236}">
                  <a16:creationId xmlns:a16="http://schemas.microsoft.com/office/drawing/2014/main" id="{76692431-8AF2-46E9-B821-56367933F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7" y="5083"/>
              <a:ext cx="963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Vodik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04458" name="Rectangle 24">
            <a:extLst>
              <a:ext uri="{FF2B5EF4-FFF2-40B4-BE49-F238E27FC236}">
                <a16:creationId xmlns:a16="http://schemas.microsoft.com/office/drawing/2014/main" id="{8AC7762C-952E-44DF-A931-2D7A2682C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705652"/>
            <a:ext cx="8964613" cy="212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6578" tIns="914112" rIns="723672" bIns="457056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Masa v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je gostota plina in isto velja razmerje za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gostoto plinov.</a:t>
            </a:r>
          </a:p>
        </p:txBody>
      </p:sp>
      <p:sp>
        <p:nvSpPr>
          <p:cNvPr id="104459" name="Rectangle 25">
            <a:extLst>
              <a:ext uri="{FF2B5EF4-FFF2-40B4-BE49-F238E27FC236}">
                <a16:creationId xmlns:a16="http://schemas.microsoft.com/office/drawing/2014/main" id="{2D27066C-E924-4D42-9030-AACADC15B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516564"/>
            <a:ext cx="8569325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Gostote plinov so pri enakem tlaku in temperaturi premo sorazmerne z molekulskimi masami.</a:t>
            </a:r>
            <a:endParaRPr lang="sl-SI" altLang="sl-SI"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3">
            <a:extLst>
              <a:ext uri="{FF2B5EF4-FFF2-40B4-BE49-F238E27FC236}">
                <a16:creationId xmlns:a16="http://schemas.microsoft.com/office/drawing/2014/main" id="{8805F6E6-EEAC-46E2-9A3B-3B5731E868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A0EF9A0-5CC0-4DFE-BC15-97373CD2565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5475" name="Ograda številke diapozitiva 2">
            <a:extLst>
              <a:ext uri="{FF2B5EF4-FFF2-40B4-BE49-F238E27FC236}">
                <a16:creationId xmlns:a16="http://schemas.microsoft.com/office/drawing/2014/main" id="{C2480B48-8442-41B7-A2A6-AE128F233B6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B9C7BEB-A04D-48A6-802A-EC2B968F44D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5476" name="Rectangle 4">
            <a:extLst>
              <a:ext uri="{FF2B5EF4-FFF2-40B4-BE49-F238E27FC236}">
                <a16:creationId xmlns:a16="http://schemas.microsoft.com/office/drawing/2014/main" id="{08FCAAF1-0DBE-4A80-BD22-9048FF9F0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575087"/>
            <a:ext cx="8640763" cy="1200329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349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Pri stalni temperaturi in tlaku se spaja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kisika z 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vodika v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vodne pare.</a:t>
            </a:r>
          </a:p>
        </p:txBody>
      </p:sp>
      <p:sp>
        <p:nvSpPr>
          <p:cNvPr id="105477" name="Rectangle 123">
            <a:extLst>
              <a:ext uri="{FF2B5EF4-FFF2-40B4-BE49-F238E27FC236}">
                <a16:creationId xmlns:a16="http://schemas.microsoft.com/office/drawing/2014/main" id="{BD1206F1-140D-4B8E-8546-1B00F4A36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5478" name="Object 122">
            <a:extLst>
              <a:ext uri="{FF2B5EF4-FFF2-40B4-BE49-F238E27FC236}">
                <a16:creationId xmlns:a16="http://schemas.microsoft.com/office/drawing/2014/main" id="{6FDB4653-25C5-47C0-9105-A2E080435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836614"/>
          <a:ext cx="208756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6" name="Enačba" r:id="rId3" imgW="927100" imgH="431800" progId="Equation.3">
                  <p:embed/>
                </p:oleObj>
              </mc:Choice>
              <mc:Fallback>
                <p:oleObj name="Enačba" r:id="rId3" imgW="927100" imgH="431800" progId="Equation.3">
                  <p:embed/>
                  <p:pic>
                    <p:nvPicPr>
                      <p:cNvPr id="105478" name="Object 122">
                        <a:extLst>
                          <a:ext uri="{FF2B5EF4-FFF2-40B4-BE49-F238E27FC236}">
                            <a16:creationId xmlns:a16="http://schemas.microsoft.com/office/drawing/2014/main" id="{6FDB4653-25C5-47C0-9105-A2E080435E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836614"/>
                        <a:ext cx="2087563" cy="6492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9" name="Rectangle 125">
            <a:extLst>
              <a:ext uri="{FF2B5EF4-FFF2-40B4-BE49-F238E27FC236}">
                <a16:creationId xmlns:a16="http://schemas.microsoft.com/office/drawing/2014/main" id="{D601C3BE-A8BE-4EF4-AA9D-CC6A0D08A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5480" name="Object 124">
            <a:extLst>
              <a:ext uri="{FF2B5EF4-FFF2-40B4-BE49-F238E27FC236}">
                <a16:creationId xmlns:a16="http://schemas.microsoft.com/office/drawing/2014/main" id="{BD8A802C-90AC-4EF4-8259-C78B1396DD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3839" y="981076"/>
          <a:ext cx="39592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Enačba" r:id="rId5" imgW="1892300" imgH="215900" progId="Equation.3">
                  <p:embed/>
                </p:oleObj>
              </mc:Choice>
              <mc:Fallback>
                <p:oleObj name="Enačba" r:id="rId5" imgW="1892300" imgH="215900" progId="Equation.3">
                  <p:embed/>
                  <p:pic>
                    <p:nvPicPr>
                      <p:cNvPr id="105480" name="Object 124">
                        <a:extLst>
                          <a:ext uri="{FF2B5EF4-FFF2-40B4-BE49-F238E27FC236}">
                            <a16:creationId xmlns:a16="http://schemas.microsoft.com/office/drawing/2014/main" id="{BD8A802C-90AC-4EF4-8259-C78B1396DD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9" y="981076"/>
                        <a:ext cx="39592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1" name="Rectangle 127">
            <a:extLst>
              <a:ext uri="{FF2B5EF4-FFF2-40B4-BE49-F238E27FC236}">
                <a16:creationId xmlns:a16="http://schemas.microsoft.com/office/drawing/2014/main" id="{4FDEDD86-7876-48F3-9BA3-DF3E6513E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6" y="28071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05482" name="Line 126">
            <a:extLst>
              <a:ext uri="{FF2B5EF4-FFF2-40B4-BE49-F238E27FC236}">
                <a16:creationId xmlns:a16="http://schemas.microsoft.com/office/drawing/2014/main" id="{1C1D1519-0B7C-466A-9830-0335A972C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-3175" y="3409950"/>
            <a:ext cx="0" cy="427038"/>
          </a:xfrm>
          <a:prstGeom prst="line">
            <a:avLst/>
          </a:prstGeom>
          <a:noFill/>
          <a:ln w="889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483" name="Rectangle 128">
            <a:extLst>
              <a:ext uri="{FF2B5EF4-FFF2-40B4-BE49-F238E27FC236}">
                <a16:creationId xmlns:a16="http://schemas.microsoft.com/office/drawing/2014/main" id="{D8DA0AE7-D95F-447E-91E6-96072F5D9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984803"/>
            <a:ext cx="8496300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Količino mase izražamo v molski količini, katere enota je kmol. 1 kmol =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M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kg</a:t>
            </a: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105484" name="Rectangle 129">
            <a:extLst>
              <a:ext uri="{FF2B5EF4-FFF2-40B4-BE49-F238E27FC236}">
                <a16:creationId xmlns:a16="http://schemas.microsoft.com/office/drawing/2014/main" id="{66F4084D-F71B-45BE-A373-BAD566D6DA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3141663"/>
            <a:ext cx="45720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- masa snovi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n </a:t>
            </a:r>
            <a:r>
              <a:rPr lang="sl-SI" altLang="sl-SI" sz="2200">
                <a:solidFill>
                  <a:srgbClr val="000000"/>
                </a:solidFill>
              </a:rPr>
              <a:t>- množina snovi [kmol]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 - </a:t>
            </a:r>
            <a:r>
              <a:rPr lang="sl-SI" altLang="sl-SI" sz="2200">
                <a:solidFill>
                  <a:srgbClr val="000000"/>
                </a:solidFill>
              </a:rPr>
              <a:t>molska masa [kg/kmol]</a:t>
            </a:r>
          </a:p>
        </p:txBody>
      </p:sp>
      <p:sp>
        <p:nvSpPr>
          <p:cNvPr id="105485" name="Rectangle 130">
            <a:extLst>
              <a:ext uri="{FF2B5EF4-FFF2-40B4-BE49-F238E27FC236}">
                <a16:creationId xmlns:a16="http://schemas.microsoft.com/office/drawing/2014/main" id="{11280719-1B28-462B-82A2-B104953C6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3284538"/>
            <a:ext cx="1655762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m </a:t>
            </a:r>
            <a:r>
              <a:rPr lang="sl-SI" altLang="sl-SI" sz="2400">
                <a:solidFill>
                  <a:srgbClr val="000000"/>
                </a:solidFill>
              </a:rPr>
              <a:t>= </a:t>
            </a:r>
            <a:r>
              <a:rPr lang="sl-SI" altLang="sl-SI" sz="2400" i="1">
                <a:solidFill>
                  <a:srgbClr val="000000"/>
                </a:solidFill>
              </a:rPr>
              <a:t>n · 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>
            <a:extLst>
              <a:ext uri="{FF2B5EF4-FFF2-40B4-BE49-F238E27FC236}">
                <a16:creationId xmlns:a16="http://schemas.microsoft.com/office/drawing/2014/main" id="{87CA93CF-3DAB-403E-8F6F-1286754AE2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D45DC12-9636-4552-BE89-789158093DF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6499" name="Ograda številke diapozitiva 2">
            <a:extLst>
              <a:ext uri="{FF2B5EF4-FFF2-40B4-BE49-F238E27FC236}">
                <a16:creationId xmlns:a16="http://schemas.microsoft.com/office/drawing/2014/main" id="{EFE13A11-EAB6-43EE-B6DD-7F65E54561B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03689BE-BDD6-4A14-8E5C-B228F8A32EA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66546979-4725-43D9-8F62-34DF05F5A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25463"/>
            <a:ext cx="3956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b="1">
                <a:solidFill>
                  <a:srgbClr val="000000"/>
                </a:solidFill>
              </a:rPr>
              <a:t>Molekulske mase nekaterih plinov:</a:t>
            </a:r>
          </a:p>
        </p:txBody>
      </p:sp>
      <p:graphicFrame>
        <p:nvGraphicFramePr>
          <p:cNvPr id="154759" name="Group 135">
            <a:extLst>
              <a:ext uri="{FF2B5EF4-FFF2-40B4-BE49-F238E27FC236}">
                <a16:creationId xmlns:a16="http://schemas.microsoft.com/office/drawing/2014/main" id="{DCB54074-A400-4927-AA9F-E90AC01B89B8}"/>
              </a:ext>
            </a:extLst>
          </p:cNvPr>
          <p:cNvGraphicFramePr>
            <a:graphicFrameLocks noGrp="1"/>
          </p:cNvGraphicFramePr>
          <p:nvPr/>
        </p:nvGraphicFramePr>
        <p:xfrm>
          <a:off x="1847851" y="981075"/>
          <a:ext cx="3960813" cy="2682872"/>
        </p:xfrm>
        <a:graphic>
          <a:graphicData uri="http://schemas.openxmlformats.org/drawingml/2006/table">
            <a:tbl>
              <a:tblPr/>
              <a:tblGrid>
                <a:gridCol w="136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Relativna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Relativna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atomska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molekulska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masa: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masa: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16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32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14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28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12 + 32 = 44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12 + 16 = 28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6521" name="Line 143">
            <a:extLst>
              <a:ext uri="{FF2B5EF4-FFF2-40B4-BE49-F238E27FC236}">
                <a16:creationId xmlns:a16="http://schemas.microsoft.com/office/drawing/2014/main" id="{6780E6D0-0DF1-4A69-A00D-0891C0482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3" y="3154364"/>
            <a:ext cx="0" cy="7381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22" name="Line 142">
            <a:extLst>
              <a:ext uri="{FF2B5EF4-FFF2-40B4-BE49-F238E27FC236}">
                <a16:creationId xmlns:a16="http://schemas.microsoft.com/office/drawing/2014/main" id="{86F33366-60EF-4050-A87E-FBE4B122151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9688" y="3157539"/>
            <a:ext cx="0" cy="731837"/>
          </a:xfrm>
          <a:prstGeom prst="line">
            <a:avLst/>
          </a:prstGeom>
          <a:noFill/>
          <a:ln w="889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23" name="Rectangle 144">
            <a:extLst>
              <a:ext uri="{FF2B5EF4-FFF2-40B4-BE49-F238E27FC236}">
                <a16:creationId xmlns:a16="http://schemas.microsoft.com/office/drawing/2014/main" id="{B9F72948-7A98-4D8F-9464-D486ED919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689" y="2750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06524" name="Rectangle 145">
            <a:extLst>
              <a:ext uri="{FF2B5EF4-FFF2-40B4-BE49-F238E27FC236}">
                <a16:creationId xmlns:a16="http://schemas.microsoft.com/office/drawing/2014/main" id="{A4DEA70F-34C7-435E-8AC9-A8F3EC043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4" y="981076"/>
            <a:ext cx="2663825" cy="119062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H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2 kg H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32 kg 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N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28 kg N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endParaRPr lang="sl-SI" altLang="sl-SI" sz="180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CO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44 kg CO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6525" name="Rectangle 146">
            <a:extLst>
              <a:ext uri="{FF2B5EF4-FFF2-40B4-BE49-F238E27FC236}">
                <a16:creationId xmlns:a16="http://schemas.microsoft.com/office/drawing/2014/main" id="{8E24C630-021D-4309-BEDF-C190D209F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810000"/>
            <a:ext cx="8640763" cy="12001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Produkt molske mase </a:t>
            </a:r>
            <a:r>
              <a:rPr lang="sl-SI" altLang="sl-SI" sz="2400" i="1">
                <a:solidFill>
                  <a:srgbClr val="000000"/>
                </a:solidFill>
              </a:rPr>
              <a:t>M </a:t>
            </a:r>
            <a:r>
              <a:rPr lang="sl-SI" altLang="sl-SI" sz="2400">
                <a:solidFill>
                  <a:srgbClr val="000000"/>
                </a:solidFill>
              </a:rPr>
              <a:t>in specifičnega volumna </a:t>
            </a:r>
            <a:r>
              <a:rPr lang="el-GR" altLang="sl-SI" sz="2400" i="1">
                <a:solidFill>
                  <a:srgbClr val="000000"/>
                </a:solidFill>
              </a:rPr>
              <a:t>ν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volumen, ki zavzema 1 kmol plina. Ta volumen imenujemo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molska prostornina ali molski volumen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M</a:t>
            </a:r>
            <a:r>
              <a:rPr lang="sl-SI" altLang="sl-SI" sz="2400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6526" name="Rectangle 148">
            <a:extLst>
              <a:ext uri="{FF2B5EF4-FFF2-40B4-BE49-F238E27FC236}">
                <a16:creationId xmlns:a16="http://schemas.microsoft.com/office/drawing/2014/main" id="{4019FC23-3B9F-4B1B-BEDF-ADD19E31A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6527" name="Object 147">
            <a:extLst>
              <a:ext uri="{FF2B5EF4-FFF2-40B4-BE49-F238E27FC236}">
                <a16:creationId xmlns:a16="http://schemas.microsoft.com/office/drawing/2014/main" id="{03E85A43-89CF-4405-8FB9-8798E7F69C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5084763"/>
          <a:ext cx="46085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načba" r:id="rId3" imgW="2501900" imgH="431800" progId="Equation.3">
                  <p:embed/>
                </p:oleObj>
              </mc:Choice>
              <mc:Fallback>
                <p:oleObj name="Enačba" r:id="rId3" imgW="2501900" imgH="431800" progId="Equation.3">
                  <p:embed/>
                  <p:pic>
                    <p:nvPicPr>
                      <p:cNvPr id="106527" name="Object 147">
                        <a:extLst>
                          <a:ext uri="{FF2B5EF4-FFF2-40B4-BE49-F238E27FC236}">
                            <a16:creationId xmlns:a16="http://schemas.microsoft.com/office/drawing/2014/main" id="{03E85A43-89CF-4405-8FB9-8798E7F69C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5084763"/>
                        <a:ext cx="460851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28" name="Rectangle 150">
            <a:extLst>
              <a:ext uri="{FF2B5EF4-FFF2-40B4-BE49-F238E27FC236}">
                <a16:creationId xmlns:a16="http://schemas.microsoft.com/office/drawing/2014/main" id="{BAB285AB-9335-478D-93E9-1F08D1259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32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7C7E46D-2A99-47F0-9955-F060AF2F140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04113" y="5501657"/>
            <a:ext cx="5184377" cy="750537"/>
          </a:xfrm>
          <a:prstGeom prst="rect">
            <a:avLst/>
          </a:prstGeom>
          <a:blipFill rotWithShape="0">
            <a:blip r:embed="rId5"/>
            <a:stretch>
              <a:fillRect b="-243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3">
            <a:extLst>
              <a:ext uri="{FF2B5EF4-FFF2-40B4-BE49-F238E27FC236}">
                <a16:creationId xmlns:a16="http://schemas.microsoft.com/office/drawing/2014/main" id="{93626421-59E8-4C1E-947C-12628C19970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506C60B-CD95-403E-9E13-00A0309FBB1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7523" name="Ograda številke diapozitiva 2">
            <a:extLst>
              <a:ext uri="{FF2B5EF4-FFF2-40B4-BE49-F238E27FC236}">
                <a16:creationId xmlns:a16="http://schemas.microsoft.com/office/drawing/2014/main" id="{C3D2181F-C807-4D2B-984D-4A13F467F91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599147A-7B9B-4BE1-9D27-7E39268B84B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D0DBC230-7010-4AC9-A267-14EC93D8A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398375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zgornje enačbe sledi, da so molski volumni različnih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plinov pri enakih tlakih in temperaturi enaki, kar sledi tudi iz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splošne plinske enačbe za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273 K </a:t>
            </a:r>
            <a:r>
              <a:rPr lang="sl-SI" altLang="sl-SI" sz="2400" i="1">
                <a:solidFill>
                  <a:srgbClr val="000000"/>
                </a:solidFill>
              </a:rPr>
              <a:t>in p</a:t>
            </a:r>
            <a:r>
              <a:rPr lang="sl-SI" altLang="sl-SI" sz="2400" i="1" baseline="-25000">
                <a:solidFill>
                  <a:srgbClr val="000000"/>
                </a:solidFill>
              </a:rPr>
              <a:t>0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101325 Pa.</a:t>
            </a:r>
          </a:p>
        </p:txBody>
      </p:sp>
      <p:sp>
        <p:nvSpPr>
          <p:cNvPr id="107525" name="Rectangle 6">
            <a:extLst>
              <a:ext uri="{FF2B5EF4-FFF2-40B4-BE49-F238E27FC236}">
                <a16:creationId xmlns:a16="http://schemas.microsoft.com/office/drawing/2014/main" id="{EBB9E12B-5538-4E26-8B3A-D402BDA0D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26" name="Object 5">
            <a:extLst>
              <a:ext uri="{FF2B5EF4-FFF2-40B4-BE49-F238E27FC236}">
                <a16:creationId xmlns:a16="http://schemas.microsoft.com/office/drawing/2014/main" id="{B7D93B36-345A-459F-8DEF-DB0F81A1FB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1628776"/>
          <a:ext cx="17287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načba" r:id="rId3" imgW="774364" imgH="393529" progId="Equation.3">
                  <p:embed/>
                </p:oleObj>
              </mc:Choice>
              <mc:Fallback>
                <p:oleObj name="Enačba" r:id="rId3" imgW="774364" imgH="393529" progId="Equation.3">
                  <p:embed/>
                  <p:pic>
                    <p:nvPicPr>
                      <p:cNvPr id="107526" name="Object 5">
                        <a:extLst>
                          <a:ext uri="{FF2B5EF4-FFF2-40B4-BE49-F238E27FC236}">
                            <a16:creationId xmlns:a16="http://schemas.microsoft.com/office/drawing/2014/main" id="{B7D93B36-345A-459F-8DEF-DB0F81A1FB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628776"/>
                        <a:ext cx="172878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7" name="Rectangle 8">
            <a:extLst>
              <a:ext uri="{FF2B5EF4-FFF2-40B4-BE49-F238E27FC236}">
                <a16:creationId xmlns:a16="http://schemas.microsoft.com/office/drawing/2014/main" id="{E5E69564-45CD-464B-997A-E55FA0AD2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1" y="29262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28" name="Object 7">
            <a:extLst>
              <a:ext uri="{FF2B5EF4-FFF2-40B4-BE49-F238E27FC236}">
                <a16:creationId xmlns:a16="http://schemas.microsoft.com/office/drawing/2014/main" id="{C9F6CC68-919E-46BB-9C4D-AB2F05E0DE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4" y="1628776"/>
          <a:ext cx="62880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načba" r:id="rId5" imgW="3365500" imgH="431800" progId="Equation.3">
                  <p:embed/>
                </p:oleObj>
              </mc:Choice>
              <mc:Fallback>
                <p:oleObj name="Enačba" r:id="rId5" imgW="3365500" imgH="431800" progId="Equation.3">
                  <p:embed/>
                  <p:pic>
                    <p:nvPicPr>
                      <p:cNvPr id="107528" name="Object 7">
                        <a:extLst>
                          <a:ext uri="{FF2B5EF4-FFF2-40B4-BE49-F238E27FC236}">
                            <a16:creationId xmlns:a16="http://schemas.microsoft.com/office/drawing/2014/main" id="{C9F6CC68-919E-46BB-9C4D-AB2F05E0DE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4" y="1628776"/>
                        <a:ext cx="6288087" cy="720725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9" name="Rectangle 10">
            <a:extLst>
              <a:ext uri="{FF2B5EF4-FFF2-40B4-BE49-F238E27FC236}">
                <a16:creationId xmlns:a16="http://schemas.microsoft.com/office/drawing/2014/main" id="{677B73CF-9A9A-4577-B5BA-C879E0B4C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5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30" name="Object 9">
            <a:extLst>
              <a:ext uri="{FF2B5EF4-FFF2-40B4-BE49-F238E27FC236}">
                <a16:creationId xmlns:a16="http://schemas.microsoft.com/office/drawing/2014/main" id="{6B81537E-98F6-46C3-940C-F8ED19F0D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0364" y="2773364"/>
          <a:ext cx="605313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načba" r:id="rId7" imgW="3606800" imgH="431800" progId="Equation.3">
                  <p:embed/>
                </p:oleObj>
              </mc:Choice>
              <mc:Fallback>
                <p:oleObj name="Enačba" r:id="rId7" imgW="3606800" imgH="431800" progId="Equation.3">
                  <p:embed/>
                  <p:pic>
                    <p:nvPicPr>
                      <p:cNvPr id="107530" name="Object 9">
                        <a:extLst>
                          <a:ext uri="{FF2B5EF4-FFF2-40B4-BE49-F238E27FC236}">
                            <a16:creationId xmlns:a16="http://schemas.microsoft.com/office/drawing/2014/main" id="{6B81537E-98F6-46C3-940C-F8ED19F0DA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4" y="2773364"/>
                        <a:ext cx="6053137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1" name="Rectangle 12">
            <a:extLst>
              <a:ext uri="{FF2B5EF4-FFF2-40B4-BE49-F238E27FC236}">
                <a16:creationId xmlns:a16="http://schemas.microsoft.com/office/drawing/2014/main" id="{E84720CD-66C1-4B7F-8CDC-0CEB48B85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32" name="Object 11">
            <a:extLst>
              <a:ext uri="{FF2B5EF4-FFF2-40B4-BE49-F238E27FC236}">
                <a16:creationId xmlns:a16="http://schemas.microsoft.com/office/drawing/2014/main" id="{CD2A72C9-639B-4874-9E11-39330FE0FB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076701"/>
          <a:ext cx="65516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Enačba" r:id="rId9" imgW="2984500" imgH="215900" progId="Equation.3">
                  <p:embed/>
                </p:oleObj>
              </mc:Choice>
              <mc:Fallback>
                <p:oleObj name="Enačba" r:id="rId9" imgW="2984500" imgH="215900" progId="Equation.3">
                  <p:embed/>
                  <p:pic>
                    <p:nvPicPr>
                      <p:cNvPr id="107532" name="Object 11">
                        <a:extLst>
                          <a:ext uri="{FF2B5EF4-FFF2-40B4-BE49-F238E27FC236}">
                            <a16:creationId xmlns:a16="http://schemas.microsoft.com/office/drawing/2014/main" id="{CD2A72C9-639B-4874-9E11-39330FE0FB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076701"/>
                        <a:ext cx="6551612" cy="360363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3" name="Rectangle 13">
            <a:extLst>
              <a:ext uri="{FF2B5EF4-FFF2-40B4-BE49-F238E27FC236}">
                <a16:creationId xmlns:a16="http://schemas.microsoft.com/office/drawing/2014/main" id="{4446518F-259F-4491-BBB2-F4C8FB321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500439"/>
            <a:ext cx="41640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 je splošna plinska konstanta:</a:t>
            </a:r>
          </a:p>
        </p:txBody>
      </p:sp>
      <p:sp>
        <p:nvSpPr>
          <p:cNvPr id="107534" name="Rectangle 14">
            <a:extLst>
              <a:ext uri="{FF2B5EF4-FFF2-40B4-BE49-F238E27FC236}">
                <a16:creationId xmlns:a16="http://schemas.microsoft.com/office/drawing/2014/main" id="{E16405EC-84D0-4936-8A62-544F3CFB1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567238"/>
            <a:ext cx="4379912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Velja za vse pline v SI sistemu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7535" name="Rectangle 16">
            <a:extLst>
              <a:ext uri="{FF2B5EF4-FFF2-40B4-BE49-F238E27FC236}">
                <a16:creationId xmlns:a16="http://schemas.microsoft.com/office/drawing/2014/main" id="{1B2BCA7B-71F3-4AA3-9A4E-AAD9C8436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36" name="Object 15">
            <a:extLst>
              <a:ext uri="{FF2B5EF4-FFF2-40B4-BE49-F238E27FC236}">
                <a16:creationId xmlns:a16="http://schemas.microsoft.com/office/drawing/2014/main" id="{0B111C13-37D9-463D-910C-8C6D565374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5229226"/>
          <a:ext cx="29527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8" name="Enačba" r:id="rId11" imgW="1841500" imgH="482600" progId="Equation.3">
                  <p:embed/>
                </p:oleObj>
              </mc:Choice>
              <mc:Fallback>
                <p:oleObj name="Enačba" r:id="rId11" imgW="1841500" imgH="482600" progId="Equation.3">
                  <p:embed/>
                  <p:pic>
                    <p:nvPicPr>
                      <p:cNvPr id="107536" name="Object 15">
                        <a:extLst>
                          <a:ext uri="{FF2B5EF4-FFF2-40B4-BE49-F238E27FC236}">
                            <a16:creationId xmlns:a16="http://schemas.microsoft.com/office/drawing/2014/main" id="{0B111C13-37D9-463D-910C-8C6D56537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5229226"/>
                        <a:ext cx="29527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3">
            <a:extLst>
              <a:ext uri="{FF2B5EF4-FFF2-40B4-BE49-F238E27FC236}">
                <a16:creationId xmlns:a16="http://schemas.microsoft.com/office/drawing/2014/main" id="{8FCB9939-722C-4E5A-AFE6-6E3603B6B6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EE85CC-6C10-4315-99EB-755EEE03232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8547" name="Ograda številke diapozitiva 2">
            <a:extLst>
              <a:ext uri="{FF2B5EF4-FFF2-40B4-BE49-F238E27FC236}">
                <a16:creationId xmlns:a16="http://schemas.microsoft.com/office/drawing/2014/main" id="{F713C0AF-DDD2-4D69-99E6-CCAB9A3761F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66589D4-B5D6-4C06-A9CE-4D991330782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A1D19645-7912-441E-9C78-633BC72B6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400478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FF0000"/>
                </a:solidFill>
              </a:rPr>
              <a:t>Ta volumen se imenuje normalni molski volumen, ki je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FF0000"/>
                </a:solidFill>
              </a:rPr>
              <a:t>podan za normalno stanje.</a:t>
            </a:r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8BCD9EBF-FD48-48EC-8488-9135BD4F6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406437"/>
            <a:ext cx="8424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Metan ima kemijsko formulo CH</a:t>
            </a:r>
            <a:r>
              <a:rPr lang="sl-SI" altLang="sl-SI" sz="2400" baseline="-25000">
                <a:solidFill>
                  <a:srgbClr val="000000"/>
                </a:solidFill>
              </a:rPr>
              <a:t>4</a:t>
            </a:r>
            <a:r>
              <a:rPr lang="sl-SI" altLang="sl-SI" sz="2400">
                <a:solidFill>
                  <a:srgbClr val="000000"/>
                </a:solidFill>
              </a:rPr>
              <a:t>. Določi specifični volumen in gostoto v normalnem stanju!</a:t>
            </a:r>
          </a:p>
        </p:txBody>
      </p:sp>
      <p:sp>
        <p:nvSpPr>
          <p:cNvPr id="108550" name="Rectangle 7">
            <a:extLst>
              <a:ext uri="{FF2B5EF4-FFF2-40B4-BE49-F238E27FC236}">
                <a16:creationId xmlns:a16="http://schemas.microsoft.com/office/drawing/2014/main" id="{51B3C316-79D0-4F9B-8046-58B874E7A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63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8551" name="Object 6">
            <a:extLst>
              <a:ext uri="{FF2B5EF4-FFF2-40B4-BE49-F238E27FC236}">
                <a16:creationId xmlns:a16="http://schemas.microsoft.com/office/drawing/2014/main" id="{194180C8-49CC-46D6-B944-5000C78DE3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8725" y="3106739"/>
          <a:ext cx="3449638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načba" r:id="rId3" imgW="1765300" imgH="825500" progId="Equation.3">
                  <p:embed/>
                </p:oleObj>
              </mc:Choice>
              <mc:Fallback>
                <p:oleObj name="Enačba" r:id="rId3" imgW="1765300" imgH="825500" progId="Equation.3">
                  <p:embed/>
                  <p:pic>
                    <p:nvPicPr>
                      <p:cNvPr id="108551" name="Object 6">
                        <a:extLst>
                          <a:ext uri="{FF2B5EF4-FFF2-40B4-BE49-F238E27FC236}">
                            <a16:creationId xmlns:a16="http://schemas.microsoft.com/office/drawing/2014/main" id="{194180C8-49CC-46D6-B944-5000C78DE3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3106739"/>
                        <a:ext cx="3449638" cy="1436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2" name="Rectangle 8">
            <a:extLst>
              <a:ext uri="{FF2B5EF4-FFF2-40B4-BE49-F238E27FC236}">
                <a16:creationId xmlns:a16="http://schemas.microsoft.com/office/drawing/2014/main" id="{B5247870-1271-49CC-B226-A834A9933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962525"/>
            <a:ext cx="8496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6540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6540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6540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Jeklena posoda drži 3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kisika O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pod tlakom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>
                <a:solidFill>
                  <a:srgbClr val="000000"/>
                </a:solidFill>
              </a:rPr>
              <a:t> = 2 bara in temperaturo </a:t>
            </a:r>
            <a:r>
              <a:rPr lang="sl-SI" altLang="sl-SI" sz="2400" i="1">
                <a:solidFill>
                  <a:srgbClr val="000000"/>
                </a:solidFill>
              </a:rPr>
              <a:t>T </a:t>
            </a:r>
            <a:r>
              <a:rPr lang="sl-SI" altLang="sl-SI" sz="2400">
                <a:solidFill>
                  <a:srgbClr val="000000"/>
                </a:solidFill>
              </a:rPr>
              <a:t>= 20˚C. Koliko kilogramov, kilomola in normalnih kubičnih metrov kisika je v posodi?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>
            <a:extLst>
              <a:ext uri="{FF2B5EF4-FFF2-40B4-BE49-F238E27FC236}">
                <a16:creationId xmlns:a16="http://schemas.microsoft.com/office/drawing/2014/main" id="{19CDC549-95FD-4D69-9046-B6DF4727427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DD03945-4D9E-4881-8FFF-74B58E6713D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9571" name="Ograda številke diapozitiva 2">
            <a:extLst>
              <a:ext uri="{FF2B5EF4-FFF2-40B4-BE49-F238E27FC236}">
                <a16:creationId xmlns:a16="http://schemas.microsoft.com/office/drawing/2014/main" id="{60255066-FD8C-4F63-9613-A0AC057FACC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21B4FD7-19F6-4152-8CF6-27C9EB456F4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9572" name="Rectangle 5">
            <a:extLst>
              <a:ext uri="{FF2B5EF4-FFF2-40B4-BE49-F238E27FC236}">
                <a16:creationId xmlns:a16="http://schemas.microsoft.com/office/drawing/2014/main" id="{C768AC0B-C8E2-445A-8E4B-6C734630A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27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9573" name="Object 4">
            <a:extLst>
              <a:ext uri="{FF2B5EF4-FFF2-40B4-BE49-F238E27FC236}">
                <a16:creationId xmlns:a16="http://schemas.microsoft.com/office/drawing/2014/main" id="{75E05659-9788-4304-8D6C-3CBBC39A5C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9238" y="2225675"/>
          <a:ext cx="6037262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" name="Enačba" r:id="rId3" imgW="2971800" imgH="838200" progId="Equation.3">
                  <p:embed/>
                </p:oleObj>
              </mc:Choice>
              <mc:Fallback>
                <p:oleObj name="Enačba" r:id="rId3" imgW="2971800" imgH="838200" progId="Equation.3">
                  <p:embed/>
                  <p:pic>
                    <p:nvPicPr>
                      <p:cNvPr id="109573" name="Object 4">
                        <a:extLst>
                          <a:ext uri="{FF2B5EF4-FFF2-40B4-BE49-F238E27FC236}">
                            <a16:creationId xmlns:a16="http://schemas.microsoft.com/office/drawing/2014/main" id="{75E05659-9788-4304-8D6C-3CBBC39A5C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238" y="2225675"/>
                        <a:ext cx="6037262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4" name="Rectangle 6">
            <a:extLst>
              <a:ext uri="{FF2B5EF4-FFF2-40B4-BE49-F238E27FC236}">
                <a16:creationId xmlns:a16="http://schemas.microsoft.com/office/drawing/2014/main" id="{5C0A2C27-C317-4EEF-BDBE-FD7BC3ADE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219576"/>
            <a:ext cx="76263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6540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6540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6540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n = 0,246 [kmol], m = 7,87 [kg], V</a:t>
            </a:r>
            <a:r>
              <a:rPr lang="sl-SI" altLang="sl-SI" sz="2400" baseline="-25000">
                <a:solidFill>
                  <a:srgbClr val="000000"/>
                </a:solidFill>
              </a:rPr>
              <a:t>n </a:t>
            </a:r>
            <a:r>
              <a:rPr lang="sl-SI" altLang="sl-SI" sz="2400">
                <a:solidFill>
                  <a:srgbClr val="000000"/>
                </a:solidFill>
              </a:rPr>
              <a:t>= 5,51 [     ]</a:t>
            </a:r>
          </a:p>
        </p:txBody>
      </p:sp>
      <p:sp>
        <p:nvSpPr>
          <p:cNvPr id="109575" name="Rectangle 8">
            <a:extLst>
              <a:ext uri="{FF2B5EF4-FFF2-40B4-BE49-F238E27FC236}">
                <a16:creationId xmlns:a16="http://schemas.microsoft.com/office/drawing/2014/main" id="{FE4AD315-5614-44CF-9990-5F416C1FA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9576" name="Object 7">
            <a:extLst>
              <a:ext uri="{FF2B5EF4-FFF2-40B4-BE49-F238E27FC236}">
                <a16:creationId xmlns:a16="http://schemas.microsoft.com/office/drawing/2014/main" id="{E410821E-E485-40CD-B051-BC30CB5594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549275"/>
          <a:ext cx="2735262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3" name="Enačba" r:id="rId5" imgW="1498600" imgH="685800" progId="Equation.3">
                  <p:embed/>
                </p:oleObj>
              </mc:Choice>
              <mc:Fallback>
                <p:oleObj name="Enačba" r:id="rId5" imgW="1498600" imgH="685800" progId="Equation.3">
                  <p:embed/>
                  <p:pic>
                    <p:nvPicPr>
                      <p:cNvPr id="109576" name="Object 7">
                        <a:extLst>
                          <a:ext uri="{FF2B5EF4-FFF2-40B4-BE49-F238E27FC236}">
                            <a16:creationId xmlns:a16="http://schemas.microsoft.com/office/drawing/2014/main" id="{E410821E-E485-40CD-B051-BC30CB5594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549275"/>
                        <a:ext cx="2735262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7" name="Rectangle 9">
            <a:extLst>
              <a:ext uri="{FF2B5EF4-FFF2-40B4-BE49-F238E27FC236}">
                <a16:creationId xmlns:a16="http://schemas.microsoft.com/office/drawing/2014/main" id="{DDDE10E2-8BC1-4544-A68A-70B93E9BF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935538"/>
            <a:ext cx="8569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Kolikšna je temperatura zraka v posodi v kateri se nahaja 0,52 kmol zraka pod nadtlakom 24 bar. Volumen posode je 0,5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in barometrski tlak 1,02 bara.</a:t>
            </a:r>
          </a:p>
        </p:txBody>
      </p:sp>
      <p:graphicFrame>
        <p:nvGraphicFramePr>
          <p:cNvPr id="109578" name="Predmet 3">
            <a:extLst>
              <a:ext uri="{FF2B5EF4-FFF2-40B4-BE49-F238E27FC236}">
                <a16:creationId xmlns:a16="http://schemas.microsoft.com/office/drawing/2014/main" id="{20E3CCE2-B577-4841-A633-013FE69C66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88388" y="4219576"/>
          <a:ext cx="6540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načba" r:id="rId7" imgW="190335" imgH="177646" progId="Equation.3">
                  <p:embed/>
                </p:oleObj>
              </mc:Choice>
              <mc:Fallback>
                <p:oleObj name="Enačba" r:id="rId7" imgW="190335" imgH="177646" progId="Equation.3">
                  <p:embed/>
                  <p:pic>
                    <p:nvPicPr>
                      <p:cNvPr id="109578" name="Predmet 3">
                        <a:extLst>
                          <a:ext uri="{FF2B5EF4-FFF2-40B4-BE49-F238E27FC236}">
                            <a16:creationId xmlns:a16="http://schemas.microsoft.com/office/drawing/2014/main" id="{20E3CCE2-B577-4841-A633-013FE69C66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4219576"/>
                        <a:ext cx="65405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>
            <a:extLst>
              <a:ext uri="{FF2B5EF4-FFF2-40B4-BE49-F238E27FC236}">
                <a16:creationId xmlns:a16="http://schemas.microsoft.com/office/drawing/2014/main" id="{5674AC6B-7ECC-4C0E-9B42-B172E941FE9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444222-F2A5-479F-9AF1-F1A062674C6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163" name="Ograda številke diapozitiva 2">
            <a:extLst>
              <a:ext uri="{FF2B5EF4-FFF2-40B4-BE49-F238E27FC236}">
                <a16:creationId xmlns:a16="http://schemas.microsoft.com/office/drawing/2014/main" id="{7B30A8C0-F8A8-4D10-A10B-74C500480F4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07462E4-E538-47D4-BE48-5E2EFD93B6E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2164" name="Rectangle 5">
            <a:extLst>
              <a:ext uri="{FF2B5EF4-FFF2-40B4-BE49-F238E27FC236}">
                <a16:creationId xmlns:a16="http://schemas.microsoft.com/office/drawing/2014/main" id="{DC4737D5-7178-474C-B6CF-C9AD3171A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2165" name="Object 4">
            <a:extLst>
              <a:ext uri="{FF2B5EF4-FFF2-40B4-BE49-F238E27FC236}">
                <a16:creationId xmlns:a16="http://schemas.microsoft.com/office/drawing/2014/main" id="{6B5FB964-9036-4051-9332-D3EEB6D2BD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549276"/>
          <a:ext cx="540067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načba" r:id="rId3" imgW="2794000" imgH="431800" progId="Equation.3">
                  <p:embed/>
                </p:oleObj>
              </mc:Choice>
              <mc:Fallback>
                <p:oleObj name="Enačba" r:id="rId3" imgW="2794000" imgH="431800" progId="Equation.3">
                  <p:embed/>
                  <p:pic>
                    <p:nvPicPr>
                      <p:cNvPr id="92165" name="Object 4">
                        <a:extLst>
                          <a:ext uri="{FF2B5EF4-FFF2-40B4-BE49-F238E27FC236}">
                            <a16:creationId xmlns:a16="http://schemas.microsoft.com/office/drawing/2014/main" id="{6B5FB964-9036-4051-9332-D3EEB6D2BD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549276"/>
                        <a:ext cx="540067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6" name="Rectangle 6">
            <a:extLst>
              <a:ext uri="{FF2B5EF4-FFF2-40B4-BE49-F238E27FC236}">
                <a16:creationId xmlns:a16="http://schemas.microsoft.com/office/drawing/2014/main" id="{8B75C49E-F7BE-44AD-BB61-B8B6A19AF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398588"/>
            <a:ext cx="8424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Temperatura se je povišala na 1638 K ali na 1365˚C</a:t>
            </a:r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31956976-E750-46AC-94AC-A2DDF55E7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909675"/>
            <a:ext cx="84248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Na katero temperaturo lahko segrejemo plin temperature 20˚C in tlaka 1 bar, zaprtega v posodi, da tlak naraste na 5 barov?</a:t>
            </a:r>
          </a:p>
        </p:txBody>
      </p:sp>
      <p:sp>
        <p:nvSpPr>
          <p:cNvPr id="92168" name="Rectangle 9">
            <a:extLst>
              <a:ext uri="{FF2B5EF4-FFF2-40B4-BE49-F238E27FC236}">
                <a16:creationId xmlns:a16="http://schemas.microsoft.com/office/drawing/2014/main" id="{BF691378-6612-4DF5-A6C5-D15B90ADF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2169" name="Object 8">
            <a:extLst>
              <a:ext uri="{FF2B5EF4-FFF2-40B4-BE49-F238E27FC236}">
                <a16:creationId xmlns:a16="http://schemas.microsoft.com/office/drawing/2014/main" id="{4DDF888B-6A51-479A-8198-A451CFA432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4" y="2781300"/>
          <a:ext cx="604837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načba" r:id="rId5" imgW="2438400" imgH="431800" progId="Equation.3">
                  <p:embed/>
                </p:oleObj>
              </mc:Choice>
              <mc:Fallback>
                <p:oleObj name="Enačba" r:id="rId5" imgW="2438400" imgH="431800" progId="Equation.3">
                  <p:embed/>
                  <p:pic>
                    <p:nvPicPr>
                      <p:cNvPr id="92169" name="Object 8">
                        <a:extLst>
                          <a:ext uri="{FF2B5EF4-FFF2-40B4-BE49-F238E27FC236}">
                            <a16:creationId xmlns:a16="http://schemas.microsoft.com/office/drawing/2014/main" id="{4DDF888B-6A51-479A-8198-A451CFA432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4" y="2781300"/>
                        <a:ext cx="6048375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0" name="Rectangle 10">
            <a:extLst>
              <a:ext uri="{FF2B5EF4-FFF2-40B4-BE49-F238E27FC236}">
                <a16:creationId xmlns:a16="http://schemas.microsoft.com/office/drawing/2014/main" id="{94038218-E4EC-489F-A2A4-702889B7E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3643313"/>
            <a:ext cx="51085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 T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1 465 [K] ali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= 1192 [˚C] </a:t>
            </a:r>
          </a:p>
        </p:txBody>
      </p:sp>
      <p:sp>
        <p:nvSpPr>
          <p:cNvPr id="92171" name="Rectangle 11">
            <a:extLst>
              <a:ext uri="{FF2B5EF4-FFF2-40B4-BE49-F238E27FC236}">
                <a16:creationId xmlns:a16="http://schemas.microsoft.com/office/drawing/2014/main" id="{C7C68E11-11F0-4A88-9469-555441337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070262"/>
            <a:ext cx="864076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V zaprti posodi se nahaja 10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zraka tlaka 20 bar in temperature 100˚C. Kolikšen bo tlak zraka, če ga segrejemo na 150˚C?</a:t>
            </a:r>
          </a:p>
        </p:txBody>
      </p:sp>
      <p:sp>
        <p:nvSpPr>
          <p:cNvPr id="92172" name="Rectangle 13">
            <a:extLst>
              <a:ext uri="{FF2B5EF4-FFF2-40B4-BE49-F238E27FC236}">
                <a16:creationId xmlns:a16="http://schemas.microsoft.com/office/drawing/2014/main" id="{2CB7EBD1-9632-4A78-9D04-583FD8A4D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2173" name="Object 12">
            <a:extLst>
              <a:ext uri="{FF2B5EF4-FFF2-40B4-BE49-F238E27FC236}">
                <a16:creationId xmlns:a16="http://schemas.microsoft.com/office/drawing/2014/main" id="{0F3B50EA-D9B3-4431-B045-3E10C3A2A5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5651" y="5229225"/>
          <a:ext cx="55483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načba" r:id="rId7" imgW="2755900" imgH="431800" progId="Equation.3">
                  <p:embed/>
                </p:oleObj>
              </mc:Choice>
              <mc:Fallback>
                <p:oleObj name="Enačba" r:id="rId7" imgW="2755900" imgH="431800" progId="Equation.3">
                  <p:embed/>
                  <p:pic>
                    <p:nvPicPr>
                      <p:cNvPr id="92173" name="Object 12">
                        <a:extLst>
                          <a:ext uri="{FF2B5EF4-FFF2-40B4-BE49-F238E27FC236}">
                            <a16:creationId xmlns:a16="http://schemas.microsoft.com/office/drawing/2014/main" id="{0F3B50EA-D9B3-4431-B045-3E10C3A2A5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1" y="5229225"/>
                        <a:ext cx="554831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74" name="Rectangle 14">
            <a:extLst>
              <a:ext uri="{FF2B5EF4-FFF2-40B4-BE49-F238E27FC236}">
                <a16:creationId xmlns:a16="http://schemas.microsoft.com/office/drawing/2014/main" id="{3937F94F-ECBA-4122-A7C2-89EBE2F6D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6078538"/>
            <a:ext cx="3449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 p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= 22,68 [bar]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3">
            <a:extLst>
              <a:ext uri="{FF2B5EF4-FFF2-40B4-BE49-F238E27FC236}">
                <a16:creationId xmlns:a16="http://schemas.microsoft.com/office/drawing/2014/main" id="{7C5D6562-4359-413D-8655-032D6AD67D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CE83FD0-D606-4F83-B998-8A94C9D145C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0595" name="Ograda številke diapozitiva 2">
            <a:extLst>
              <a:ext uri="{FF2B5EF4-FFF2-40B4-BE49-F238E27FC236}">
                <a16:creationId xmlns:a16="http://schemas.microsoft.com/office/drawing/2014/main" id="{129116A3-F179-430C-8724-49A2E9176C8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94072AC-3DA4-4E68-81E5-550E72B926C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0596" name="Rectangle 5">
            <a:extLst>
              <a:ext uri="{FF2B5EF4-FFF2-40B4-BE49-F238E27FC236}">
                <a16:creationId xmlns:a16="http://schemas.microsoft.com/office/drawing/2014/main" id="{4C1BB502-B4B0-434E-8CFA-C0A6CE126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56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0597" name="Object 4">
            <a:extLst>
              <a:ext uri="{FF2B5EF4-FFF2-40B4-BE49-F238E27FC236}">
                <a16:creationId xmlns:a16="http://schemas.microsoft.com/office/drawing/2014/main" id="{69AEE090-627D-40CC-9554-9BC6DADF58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546100"/>
          <a:ext cx="1655762" cy="136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6" name="Enačba" r:id="rId3" imgW="850900" imgH="914400" progId="Equation.3">
                  <p:embed/>
                </p:oleObj>
              </mc:Choice>
              <mc:Fallback>
                <p:oleObj name="Enačba" r:id="rId3" imgW="850900" imgH="914400" progId="Equation.3">
                  <p:embed/>
                  <p:pic>
                    <p:nvPicPr>
                      <p:cNvPr id="110597" name="Object 4">
                        <a:extLst>
                          <a:ext uri="{FF2B5EF4-FFF2-40B4-BE49-F238E27FC236}">
                            <a16:creationId xmlns:a16="http://schemas.microsoft.com/office/drawing/2014/main" id="{69AEE090-627D-40CC-9554-9BC6DADF58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546100"/>
                        <a:ext cx="1655762" cy="1366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8" name="Rectangle 7">
            <a:extLst>
              <a:ext uri="{FF2B5EF4-FFF2-40B4-BE49-F238E27FC236}">
                <a16:creationId xmlns:a16="http://schemas.microsoft.com/office/drawing/2014/main" id="{950B57CE-ADE1-455C-81CA-7B539AF11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0599" name="Object 6">
            <a:extLst>
              <a:ext uri="{FF2B5EF4-FFF2-40B4-BE49-F238E27FC236}">
                <a16:creationId xmlns:a16="http://schemas.microsoft.com/office/drawing/2014/main" id="{97E03121-498B-457E-B622-3EB1133173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5826" y="836614"/>
          <a:ext cx="72167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Enačba" r:id="rId5" imgW="4114800" imgH="241300" progId="Equation.3">
                  <p:embed/>
                </p:oleObj>
              </mc:Choice>
              <mc:Fallback>
                <p:oleObj name="Enačba" r:id="rId5" imgW="4114800" imgH="241300" progId="Equation.3">
                  <p:embed/>
                  <p:pic>
                    <p:nvPicPr>
                      <p:cNvPr id="110599" name="Object 6">
                        <a:extLst>
                          <a:ext uri="{FF2B5EF4-FFF2-40B4-BE49-F238E27FC236}">
                            <a16:creationId xmlns:a16="http://schemas.microsoft.com/office/drawing/2014/main" id="{97E03121-498B-457E-B622-3EB1133173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6" y="836614"/>
                        <a:ext cx="72167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0" name="Rectangle 8">
            <a:extLst>
              <a:ext uri="{FF2B5EF4-FFF2-40B4-BE49-F238E27FC236}">
                <a16:creationId xmlns:a16="http://schemas.microsoft.com/office/drawing/2014/main" id="{0B645B82-FC70-4F2C-9F85-1A00ADC90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4" y="476250"/>
            <a:ext cx="22193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6540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6540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6540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Absolutni tlak je:</a:t>
            </a:r>
          </a:p>
        </p:txBody>
      </p:sp>
      <p:sp>
        <p:nvSpPr>
          <p:cNvPr id="110601" name="Rectangle 10">
            <a:extLst>
              <a:ext uri="{FF2B5EF4-FFF2-40B4-BE49-F238E27FC236}">
                <a16:creationId xmlns:a16="http://schemas.microsoft.com/office/drawing/2014/main" id="{7A101EA2-FA0C-47E9-B956-F27197F19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611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0602" name="Object 9">
            <a:extLst>
              <a:ext uri="{FF2B5EF4-FFF2-40B4-BE49-F238E27FC236}">
                <a16:creationId xmlns:a16="http://schemas.microsoft.com/office/drawing/2014/main" id="{59A78D44-BB49-4C05-8C36-A46E1AA33F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1864" y="1263650"/>
          <a:ext cx="71897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8" name="Enačba" r:id="rId7" imgW="3733800" imgH="914400" progId="Equation.3">
                  <p:embed/>
                </p:oleObj>
              </mc:Choice>
              <mc:Fallback>
                <p:oleObj name="Enačba" r:id="rId7" imgW="3733800" imgH="914400" progId="Equation.3">
                  <p:embed/>
                  <p:pic>
                    <p:nvPicPr>
                      <p:cNvPr id="110602" name="Object 9">
                        <a:extLst>
                          <a:ext uri="{FF2B5EF4-FFF2-40B4-BE49-F238E27FC236}">
                            <a16:creationId xmlns:a16="http://schemas.microsoft.com/office/drawing/2014/main" id="{59A78D44-BB49-4C05-8C36-A46E1AA33F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4" y="1263650"/>
                        <a:ext cx="7189787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>
            <a:extLst>
              <a:ext uri="{FF2B5EF4-FFF2-40B4-BE49-F238E27FC236}">
                <a16:creationId xmlns:a16="http://schemas.microsoft.com/office/drawing/2014/main" id="{C7C1E134-CA1B-4E5E-9093-7720E7612CD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651E9C9-FDA8-45BE-9F72-C494F397243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1619" name="Ograda številke diapozitiva 2">
            <a:extLst>
              <a:ext uri="{FF2B5EF4-FFF2-40B4-BE49-F238E27FC236}">
                <a16:creationId xmlns:a16="http://schemas.microsoft.com/office/drawing/2014/main" id="{A6202A58-DC12-4E24-9933-E44BE5EA16A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D4DF8D5-1F9C-408E-BBB7-1260BDB9472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572BAFD0-9A88-43AB-91B4-D89C6A4E9BDE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847851" y="331483"/>
            <a:ext cx="8640763" cy="6268063"/>
          </a:xfrm>
          <a:prstGeom prst="rect">
            <a:avLst/>
          </a:prstGeom>
          <a:blipFill rotWithShape="0">
            <a:blip r:embed="rId2"/>
            <a:stretch>
              <a:fillRect l="-917" r="-2045" b="-875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1621" name="PoljeZBesedilom 1">
            <a:extLst>
              <a:ext uri="{FF2B5EF4-FFF2-40B4-BE49-F238E27FC236}">
                <a16:creationId xmlns:a16="http://schemas.microsoft.com/office/drawing/2014/main" id="{52EEF685-F9D4-4437-A887-F494060C1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4437063"/>
            <a:ext cx="71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1622" name="PoljeZBesedilom 2">
            <a:extLst>
              <a:ext uri="{FF2B5EF4-FFF2-40B4-BE49-F238E27FC236}">
                <a16:creationId xmlns:a16="http://schemas.microsoft.com/office/drawing/2014/main" id="{07774850-E146-4125-9E55-E8C7525D7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913" y="2781301"/>
            <a:ext cx="215900" cy="430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20ADBF4-A0B0-4408-A98D-CEEE230B539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68231" y="6168659"/>
            <a:ext cx="2448594" cy="430887"/>
          </a:xfrm>
          <a:prstGeom prst="rect">
            <a:avLst/>
          </a:prstGeom>
          <a:blipFill>
            <a:blip r:embed="rId3"/>
            <a:stretch>
              <a:fillRect l="-3234" t="-8451" b="-2816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>
            <a:extLst>
              <a:ext uri="{FF2B5EF4-FFF2-40B4-BE49-F238E27FC236}">
                <a16:creationId xmlns:a16="http://schemas.microsoft.com/office/drawing/2014/main" id="{9A80FA28-A8B2-4066-A78B-CC0F767599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748D9BC-4ED0-40E1-A363-FBF7AD0B919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3187" name="Ograda številke diapozitiva 2">
            <a:extLst>
              <a:ext uri="{FF2B5EF4-FFF2-40B4-BE49-F238E27FC236}">
                <a16:creationId xmlns:a16="http://schemas.microsoft.com/office/drawing/2014/main" id="{3A8B7D7F-7A3C-4F11-B797-E209F3BA957A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869D27A-C121-4868-86BA-9992C596692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3188" name="Rectangle 4">
            <a:extLst>
              <a:ext uri="{FF2B5EF4-FFF2-40B4-BE49-F238E27FC236}">
                <a16:creationId xmlns:a16="http://schemas.microsoft.com/office/drawing/2014/main" id="{46AB48C7-F477-435B-BE82-5DD28CE5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8375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V zaprti posodi volumna 300 litrov, se nahaja 3 kg plina temperature 20˚C in tlak 12 barov. Kolikšen bo tlak in specifični volumen, če se plin segreje na temperaturo 40˚C?</a:t>
            </a:r>
          </a:p>
        </p:txBody>
      </p:sp>
      <p:sp>
        <p:nvSpPr>
          <p:cNvPr id="93189" name="Rectangle 6">
            <a:extLst>
              <a:ext uri="{FF2B5EF4-FFF2-40B4-BE49-F238E27FC236}">
                <a16:creationId xmlns:a16="http://schemas.microsoft.com/office/drawing/2014/main" id="{5CB53998-E577-4C7B-BF21-3F587005F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944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3190" name="Object 5">
            <a:extLst>
              <a:ext uri="{FF2B5EF4-FFF2-40B4-BE49-F238E27FC236}">
                <a16:creationId xmlns:a16="http://schemas.microsoft.com/office/drawing/2014/main" id="{0E9BB195-801C-49B0-8F51-5144F37D61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2476" y="1628776"/>
          <a:ext cx="6061075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načba" r:id="rId3" imgW="2730500" imgH="838200" progId="Equation.3">
                  <p:embed/>
                </p:oleObj>
              </mc:Choice>
              <mc:Fallback>
                <p:oleObj name="Enačba" r:id="rId3" imgW="2730500" imgH="838200" progId="Equation.3">
                  <p:embed/>
                  <p:pic>
                    <p:nvPicPr>
                      <p:cNvPr id="93190" name="Object 5">
                        <a:extLst>
                          <a:ext uri="{FF2B5EF4-FFF2-40B4-BE49-F238E27FC236}">
                            <a16:creationId xmlns:a16="http://schemas.microsoft.com/office/drawing/2014/main" id="{0E9BB195-801C-49B0-8F51-5144F37D61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6" y="1628776"/>
                        <a:ext cx="6061075" cy="165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1" name="Rectangle 7">
            <a:extLst>
              <a:ext uri="{FF2B5EF4-FFF2-40B4-BE49-F238E27FC236}">
                <a16:creationId xmlns:a16="http://schemas.microsoft.com/office/drawing/2014/main" id="{8937FD9B-245A-4634-A748-5D8773BA9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2708275"/>
            <a:ext cx="60086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           Rešitev p</a:t>
            </a:r>
            <a:r>
              <a:rPr lang="sl-SI" altLang="sl-SI" sz="2200" baseline="-25000">
                <a:solidFill>
                  <a:srgbClr val="000000"/>
                </a:solidFill>
              </a:rPr>
              <a:t>2</a:t>
            </a:r>
            <a:r>
              <a:rPr lang="sl-SI" altLang="sl-SI" sz="2200">
                <a:solidFill>
                  <a:srgbClr val="000000"/>
                </a:solidFill>
              </a:rPr>
              <a:t> = 12,82 [bar], υ = 0,1 [m</a:t>
            </a:r>
            <a:r>
              <a:rPr lang="sl-SI" altLang="sl-SI" sz="2200" baseline="30000">
                <a:solidFill>
                  <a:srgbClr val="000000"/>
                </a:solidFill>
              </a:rPr>
              <a:t>3</a:t>
            </a:r>
            <a:r>
              <a:rPr lang="sl-SI" altLang="sl-SI" sz="2200">
                <a:solidFill>
                  <a:srgbClr val="000000"/>
                </a:solidFill>
              </a:rPr>
              <a:t>/kg]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Označba mesta vsebine 2">
            <a:extLst>
              <a:ext uri="{FF2B5EF4-FFF2-40B4-BE49-F238E27FC236}">
                <a16:creationId xmlns:a16="http://schemas.microsoft.com/office/drawing/2014/main" id="{EE803393-86CE-4AF0-97A4-7BD0798733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404814"/>
            <a:ext cx="8229600" cy="6048375"/>
          </a:xfrm>
        </p:spPr>
        <p:txBody>
          <a:bodyPr/>
          <a:lstStyle/>
          <a:p>
            <a:pPr marL="0" indent="0">
              <a:buNone/>
            </a:pPr>
            <a:r>
              <a:rPr lang="sl-SI" altLang="sl-SI" sz="2400" b="1">
                <a:solidFill>
                  <a:srgbClr val="FF0000"/>
                </a:solidFill>
              </a:rPr>
              <a:t>NALOGE (stran 32/1.- 4.):</a:t>
            </a:r>
          </a:p>
          <a:p>
            <a:pPr marL="0" indent="0">
              <a:buNone/>
            </a:pPr>
            <a:r>
              <a:rPr lang="sl-SI" altLang="sl-SI" sz="2400"/>
              <a:t>1. V zaprti posodi ima zrak p</a:t>
            </a:r>
            <a:r>
              <a:rPr lang="sl-SI" altLang="sl-SI" sz="2400" baseline="-25000"/>
              <a:t>1 </a:t>
            </a:r>
            <a:r>
              <a:rPr lang="sl-SI" altLang="sl-SI" sz="2400"/>
              <a:t>= 15 bar in T</a:t>
            </a:r>
            <a:r>
              <a:rPr lang="sl-SI" altLang="sl-SI" sz="2400" baseline="-25000"/>
              <a:t>1</a:t>
            </a:r>
            <a:r>
              <a:rPr lang="sl-SI" altLang="sl-SI" sz="2400"/>
              <a:t> = 160°C. Kolikšen mora biti tlak, da se zrak ohladi na T</a:t>
            </a:r>
            <a:r>
              <a:rPr lang="sl-SI" altLang="sl-SI" sz="2400" baseline="-25000"/>
              <a:t>2</a:t>
            </a:r>
            <a:r>
              <a:rPr lang="sl-SI" altLang="sl-SI" sz="2400"/>
              <a:t> = 20°C?</a:t>
            </a:r>
          </a:p>
          <a:p>
            <a:pPr marL="0" indent="0" algn="r">
              <a:buNone/>
            </a:pPr>
            <a:r>
              <a:rPr lang="sl-SI" altLang="sl-SI" sz="2400">
                <a:solidFill>
                  <a:srgbClr val="FF0000"/>
                </a:solidFill>
              </a:rPr>
              <a:t>(R:</a:t>
            </a:r>
            <a:r>
              <a:rPr lang="sl-SI" altLang="sl-SI" sz="2400"/>
              <a:t> </a:t>
            </a:r>
            <a:r>
              <a:rPr lang="sl-SI" altLang="sl-SI" sz="2400">
                <a:solidFill>
                  <a:srgbClr val="FF0000"/>
                </a:solidFill>
              </a:rPr>
              <a:t>p</a:t>
            </a:r>
            <a:r>
              <a:rPr lang="sl-SI" altLang="sl-SI" sz="2400" baseline="-25000">
                <a:solidFill>
                  <a:srgbClr val="FF0000"/>
                </a:solidFill>
              </a:rPr>
              <a:t>2</a:t>
            </a:r>
            <a:r>
              <a:rPr lang="sl-SI" altLang="sl-SI" sz="2400">
                <a:solidFill>
                  <a:srgbClr val="FF0000"/>
                </a:solidFill>
              </a:rPr>
              <a:t> = 10,16 bar)</a:t>
            </a:r>
          </a:p>
          <a:p>
            <a:pPr marL="0" indent="0">
              <a:buNone/>
            </a:pPr>
            <a:r>
              <a:rPr lang="sl-SI" altLang="sl-SI" sz="2400"/>
              <a:t>2. Bakren kotel je treba preizkusiti na p</a:t>
            </a:r>
            <a:r>
              <a:rPr lang="sl-SI" altLang="sl-SI" sz="2400" baseline="-25000"/>
              <a:t>1 </a:t>
            </a:r>
            <a:r>
              <a:rPr lang="sl-SI" altLang="sl-SI" sz="2400"/>
              <a:t>= 2 bar. Zato kotel napolnimo pri barometrskem tlaku z zrakom, ki je segret na T</a:t>
            </a:r>
            <a:r>
              <a:rPr lang="sl-SI" altLang="sl-SI" sz="2400" baseline="-25000"/>
              <a:t>1</a:t>
            </a:r>
            <a:r>
              <a:rPr lang="sl-SI" altLang="sl-SI" sz="2400"/>
              <a:t> = 20°C. Na katero temperaturo ga moramo segreti, če je zunanji tlak p</a:t>
            </a:r>
            <a:r>
              <a:rPr lang="sl-SI" altLang="sl-SI" sz="2400" baseline="-25000"/>
              <a:t>0 </a:t>
            </a:r>
            <a:r>
              <a:rPr lang="sl-SI" altLang="sl-SI" sz="2400"/>
              <a:t>= 0,981 bar?                       </a:t>
            </a:r>
            <a:r>
              <a:rPr lang="sl-SI" altLang="sl-SI" sz="2400">
                <a:solidFill>
                  <a:srgbClr val="FF0000"/>
                </a:solidFill>
              </a:rPr>
              <a:t>(R: T</a:t>
            </a:r>
            <a:r>
              <a:rPr lang="sl-SI" altLang="sl-SI" sz="2400" baseline="-25000">
                <a:solidFill>
                  <a:srgbClr val="FF0000"/>
                </a:solidFill>
              </a:rPr>
              <a:t>2 </a:t>
            </a:r>
            <a:r>
              <a:rPr lang="sl-SI" altLang="sl-SI" sz="2400">
                <a:solidFill>
                  <a:srgbClr val="FF0000"/>
                </a:solidFill>
              </a:rPr>
              <a:t>= 597,34 K) </a:t>
            </a:r>
          </a:p>
          <a:p>
            <a:pPr marL="0" indent="0">
              <a:buNone/>
            </a:pPr>
            <a:r>
              <a:rPr lang="sl-SI" altLang="sl-SI" sz="2400"/>
              <a:t>3. Na katero temperaturo moramo segreti zrak pri p</a:t>
            </a:r>
            <a:r>
              <a:rPr lang="sl-SI" altLang="sl-SI" sz="2400" baseline="-25000"/>
              <a:t>1 </a:t>
            </a:r>
            <a:r>
              <a:rPr lang="sl-SI" altLang="sl-SI" sz="2400"/>
              <a:t>= 1 bar in T</a:t>
            </a:r>
            <a:r>
              <a:rPr lang="sl-SI" altLang="sl-SI" sz="2400" baseline="-25000"/>
              <a:t>1 </a:t>
            </a:r>
            <a:r>
              <a:rPr lang="sl-SI" altLang="sl-SI" sz="2400"/>
              <a:t>= 20°C v zaprti posodi, če se tlak dvigne na p</a:t>
            </a:r>
            <a:r>
              <a:rPr lang="sl-SI" altLang="sl-SI" sz="2400" baseline="-25000"/>
              <a:t>2 </a:t>
            </a:r>
            <a:r>
              <a:rPr lang="sl-SI" altLang="sl-SI" sz="2400"/>
              <a:t>= 4 bar?</a:t>
            </a:r>
            <a:r>
              <a:rPr lang="sl-SI" altLang="sl-SI" sz="2400">
                <a:solidFill>
                  <a:srgbClr val="FF0000"/>
                </a:solidFill>
              </a:rPr>
              <a:t>                                                           (R: T</a:t>
            </a:r>
            <a:r>
              <a:rPr lang="sl-SI" altLang="sl-SI" sz="2400" baseline="-25000">
                <a:solidFill>
                  <a:srgbClr val="FF0000"/>
                </a:solidFill>
              </a:rPr>
              <a:t>2 </a:t>
            </a:r>
            <a:r>
              <a:rPr lang="sl-SI" altLang="sl-SI" sz="2400">
                <a:solidFill>
                  <a:srgbClr val="FF0000"/>
                </a:solidFill>
              </a:rPr>
              <a:t>= 1172 K)</a:t>
            </a:r>
          </a:p>
          <a:p>
            <a:pPr marL="0" indent="0">
              <a:buNone/>
            </a:pPr>
            <a:r>
              <a:rPr lang="sl-SI" altLang="sl-SI" sz="2400"/>
              <a:t>4. Zrak v rezervoarju za napajanje dizla je pod tlakom p</a:t>
            </a:r>
            <a:r>
              <a:rPr lang="sl-SI" altLang="sl-SI" sz="2400" baseline="-25000"/>
              <a:t>1 </a:t>
            </a:r>
            <a:r>
              <a:rPr lang="sl-SI" altLang="sl-SI" sz="2400"/>
              <a:t>= 31 bar</a:t>
            </a:r>
            <a:r>
              <a:rPr lang="sl-SI" altLang="sl-SI" sz="2400">
                <a:solidFill>
                  <a:srgbClr val="FF0000"/>
                </a:solidFill>
              </a:rPr>
              <a:t> </a:t>
            </a:r>
            <a:r>
              <a:rPr lang="sl-SI" altLang="sl-SI" sz="2400"/>
              <a:t>in temperaturo T</a:t>
            </a:r>
            <a:r>
              <a:rPr lang="sl-SI" altLang="sl-SI" sz="2400" baseline="-25000"/>
              <a:t>1 </a:t>
            </a:r>
            <a:r>
              <a:rPr lang="sl-SI" altLang="sl-SI" sz="2400"/>
              <a:t>= 65°C. Na katero vrednost pade tlak, če se zrak ohladi na T</a:t>
            </a:r>
            <a:r>
              <a:rPr lang="sl-SI" altLang="sl-SI" sz="2400" baseline="-25000"/>
              <a:t>2 </a:t>
            </a:r>
            <a:r>
              <a:rPr lang="sl-SI" altLang="sl-SI" sz="2400"/>
              <a:t>= 25°C?       </a:t>
            </a:r>
            <a:r>
              <a:rPr lang="sl-SI" altLang="sl-SI" sz="2400">
                <a:solidFill>
                  <a:srgbClr val="FF0000"/>
                </a:solidFill>
              </a:rPr>
              <a:t>(R: p</a:t>
            </a:r>
            <a:r>
              <a:rPr lang="sl-SI" altLang="sl-SI" sz="2400" baseline="-25000">
                <a:solidFill>
                  <a:srgbClr val="FF0000"/>
                </a:solidFill>
              </a:rPr>
              <a:t>2 </a:t>
            </a:r>
            <a:r>
              <a:rPr lang="sl-SI" altLang="sl-SI" sz="2400">
                <a:solidFill>
                  <a:srgbClr val="FF0000"/>
                </a:solidFill>
              </a:rPr>
              <a:t>= 27,33 bar) </a:t>
            </a:r>
          </a:p>
          <a:p>
            <a:pPr marL="0" indent="0">
              <a:buNone/>
            </a:pPr>
            <a:endParaRPr lang="sl-SI" altLang="sl-SI" sz="2400"/>
          </a:p>
        </p:txBody>
      </p:sp>
      <p:sp>
        <p:nvSpPr>
          <p:cNvPr id="94211" name="Označba mesta številke diapozitiva 3">
            <a:extLst>
              <a:ext uri="{FF2B5EF4-FFF2-40B4-BE49-F238E27FC236}">
                <a16:creationId xmlns:a16="http://schemas.microsoft.com/office/drawing/2014/main" id="{2B58BE67-A617-418B-BB57-C4BCE39A11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4C549C8-ECA8-4AB5-B056-364FC9845A6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>
            <a:extLst>
              <a:ext uri="{FF2B5EF4-FFF2-40B4-BE49-F238E27FC236}">
                <a16:creationId xmlns:a16="http://schemas.microsoft.com/office/drawing/2014/main" id="{74B69071-1BAA-4945-85B3-EC09485945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306EDF4-EAF2-4633-B127-EA3FA34B0FC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5235" name="Ograda številke diapozitiva 2">
            <a:extLst>
              <a:ext uri="{FF2B5EF4-FFF2-40B4-BE49-F238E27FC236}">
                <a16:creationId xmlns:a16="http://schemas.microsoft.com/office/drawing/2014/main" id="{F682E503-18A0-4811-8272-CD3EBE6510B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B936404-4272-41FE-B29F-161A139E3C3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5236" name="Rectangle 4">
            <a:extLst>
              <a:ext uri="{FF2B5EF4-FFF2-40B4-BE49-F238E27FC236}">
                <a16:creationId xmlns:a16="http://schemas.microsoft.com/office/drawing/2014/main" id="{6738097F-4C3C-4D28-A4C5-E96578F07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52438"/>
            <a:ext cx="2913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PLINSKA ENAČBA</a:t>
            </a:r>
          </a:p>
        </p:txBody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6410C872-49B6-477E-87B0-A01F1192E3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901700"/>
            <a:ext cx="86407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Boyle-Mariottov in Gay-Lussacov zakon lahko združimo v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enega, to je v enačbo stanja plina, ki nam pove povezavo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med temperaturo, tlakom in volumnom.</a:t>
            </a:r>
          </a:p>
        </p:txBody>
      </p:sp>
      <p:grpSp>
        <p:nvGrpSpPr>
          <p:cNvPr id="95238" name="Group 6">
            <a:extLst>
              <a:ext uri="{FF2B5EF4-FFF2-40B4-BE49-F238E27FC236}">
                <a16:creationId xmlns:a16="http://schemas.microsoft.com/office/drawing/2014/main" id="{5DD87532-15D0-4E85-8E10-280A3791966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08213" y="2205038"/>
            <a:ext cx="4957762" cy="1828800"/>
            <a:chOff x="2758" y="4363"/>
            <a:chExt cx="6000" cy="2230"/>
          </a:xfrm>
        </p:grpSpPr>
        <p:sp>
          <p:nvSpPr>
            <p:cNvPr id="95244" name="AutoShape 7">
              <a:extLst>
                <a:ext uri="{FF2B5EF4-FFF2-40B4-BE49-F238E27FC236}">
                  <a16:creationId xmlns:a16="http://schemas.microsoft.com/office/drawing/2014/main" id="{6E7FE3A8-F54A-43B9-B0F9-EFFA97ED6116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758" y="4363"/>
              <a:ext cx="6000" cy="2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5" name="Rectangle 8">
              <a:extLst>
                <a:ext uri="{FF2B5EF4-FFF2-40B4-BE49-F238E27FC236}">
                  <a16:creationId xmlns:a16="http://schemas.microsoft.com/office/drawing/2014/main" id="{1F3A80DB-3E4C-4B23-981D-A68E7257A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3" y="5896"/>
              <a:ext cx="1314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6" name="Rectangle 9">
              <a:extLst>
                <a:ext uri="{FF2B5EF4-FFF2-40B4-BE49-F238E27FC236}">
                  <a16:creationId xmlns:a16="http://schemas.microsoft.com/office/drawing/2014/main" id="{3166801B-D618-4930-B57C-DD3210E53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0" y="5757"/>
              <a:ext cx="122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7" name="Rectangle 10">
              <a:extLst>
                <a:ext uri="{FF2B5EF4-FFF2-40B4-BE49-F238E27FC236}">
                  <a16:creationId xmlns:a16="http://schemas.microsoft.com/office/drawing/2014/main" id="{DBC1B631-8CCC-4BB0-A204-03DBA9269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6" y="5478"/>
              <a:ext cx="1183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8" name="Rectangle 11">
              <a:extLst>
                <a:ext uri="{FF2B5EF4-FFF2-40B4-BE49-F238E27FC236}">
                  <a16:creationId xmlns:a16="http://schemas.microsoft.com/office/drawing/2014/main" id="{DBF82755-EE66-47FC-9C45-7831AE6BD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3" y="5757"/>
              <a:ext cx="1314" cy="139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49" name="Rectangle 12">
              <a:extLst>
                <a:ext uri="{FF2B5EF4-FFF2-40B4-BE49-F238E27FC236}">
                  <a16:creationId xmlns:a16="http://schemas.microsoft.com/office/drawing/2014/main" id="{A90D48F3-0412-43F3-9B53-5A3F30BFA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0" y="5617"/>
              <a:ext cx="1227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0" name="Rectangle 13">
              <a:extLst>
                <a:ext uri="{FF2B5EF4-FFF2-40B4-BE49-F238E27FC236}">
                  <a16:creationId xmlns:a16="http://schemas.microsoft.com/office/drawing/2014/main" id="{680A4DA6-2C57-43D7-9CC9-0F06C3D665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6" y="5338"/>
              <a:ext cx="1183" cy="14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1" name="Rectangle 14">
              <a:extLst>
                <a:ext uri="{FF2B5EF4-FFF2-40B4-BE49-F238E27FC236}">
                  <a16:creationId xmlns:a16="http://schemas.microsoft.com/office/drawing/2014/main" id="{9E9BBA4A-6771-4B3B-A6DC-C65829F09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9" y="5617"/>
              <a:ext cx="350" cy="140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8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2" name="Rectangle 15">
              <a:extLst>
                <a:ext uri="{FF2B5EF4-FFF2-40B4-BE49-F238E27FC236}">
                  <a16:creationId xmlns:a16="http://schemas.microsoft.com/office/drawing/2014/main" id="{DD1D0501-41FD-462C-BD72-DEF296520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8" y="5478"/>
              <a:ext cx="307" cy="13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3" name="Rectangle 16">
              <a:extLst>
                <a:ext uri="{FF2B5EF4-FFF2-40B4-BE49-F238E27FC236}">
                  <a16:creationId xmlns:a16="http://schemas.microsoft.com/office/drawing/2014/main" id="{506C3F80-278D-4BC5-B21A-A8E525858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0" y="5199"/>
              <a:ext cx="307" cy="139"/>
            </a:xfrm>
            <a:prstGeom prst="rect">
              <a:avLst/>
            </a:prstGeom>
            <a:solidFill>
              <a:srgbClr val="8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4" name="Text Box 17">
              <a:extLst>
                <a:ext uri="{FF2B5EF4-FFF2-40B4-BE49-F238E27FC236}">
                  <a16:creationId xmlns:a16="http://schemas.microsoft.com/office/drawing/2014/main" id="{6F015594-3A44-4E67-8B97-627FA87F0C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3" y="5896"/>
              <a:ext cx="1314" cy="4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5" name="Text Box 18">
              <a:extLst>
                <a:ext uri="{FF2B5EF4-FFF2-40B4-BE49-F238E27FC236}">
                  <a16:creationId xmlns:a16="http://schemas.microsoft.com/office/drawing/2014/main" id="{C7A5E104-6809-491F-9045-3275364928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10" y="5757"/>
              <a:ext cx="1227" cy="557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6" name="Text Box 19">
              <a:extLst>
                <a:ext uri="{FF2B5EF4-FFF2-40B4-BE49-F238E27FC236}">
                  <a16:creationId xmlns:a16="http://schemas.microsoft.com/office/drawing/2014/main" id="{32C386E2-6D0C-4C7E-949C-A8ABFDCB0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6" y="5478"/>
              <a:ext cx="1183" cy="83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, 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57" name="Line 20">
              <a:extLst>
                <a:ext uri="{FF2B5EF4-FFF2-40B4-BE49-F238E27FC236}">
                  <a16:creationId xmlns:a16="http://schemas.microsoft.com/office/drawing/2014/main" id="{1CA9E311-F6AC-4435-B1E7-9C26B39A3F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33" y="5060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58" name="Line 21">
              <a:extLst>
                <a:ext uri="{FF2B5EF4-FFF2-40B4-BE49-F238E27FC236}">
                  <a16:creationId xmlns:a16="http://schemas.microsoft.com/office/drawing/2014/main" id="{AE808A80-1A9B-4D3E-8376-13FFB7112A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7" y="5060"/>
              <a:ext cx="0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59" name="Line 22">
              <a:extLst>
                <a:ext uri="{FF2B5EF4-FFF2-40B4-BE49-F238E27FC236}">
                  <a16:creationId xmlns:a16="http://schemas.microsoft.com/office/drawing/2014/main" id="{AAB7A2D5-67E3-4CC8-9150-CED55EFEFE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0" y="5060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0" name="Line 23">
              <a:extLst>
                <a:ext uri="{FF2B5EF4-FFF2-40B4-BE49-F238E27FC236}">
                  <a16:creationId xmlns:a16="http://schemas.microsoft.com/office/drawing/2014/main" id="{6210A2BF-ADE4-4792-A51C-39E5DDF103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37" y="5060"/>
              <a:ext cx="0" cy="5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1" name="Line 24">
              <a:extLst>
                <a:ext uri="{FF2B5EF4-FFF2-40B4-BE49-F238E27FC236}">
                  <a16:creationId xmlns:a16="http://schemas.microsoft.com/office/drawing/2014/main" id="{3EA66817-3318-4FFE-A957-3AA484F8A3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56" y="5060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2" name="Line 25">
              <a:extLst>
                <a:ext uri="{FF2B5EF4-FFF2-40B4-BE49-F238E27FC236}">
                  <a16:creationId xmlns:a16="http://schemas.microsoft.com/office/drawing/2014/main" id="{5F4C4947-3D72-4FA1-958A-AB48DB0EE3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39" y="5060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3" name="Line 26">
              <a:extLst>
                <a:ext uri="{FF2B5EF4-FFF2-40B4-BE49-F238E27FC236}">
                  <a16:creationId xmlns:a16="http://schemas.microsoft.com/office/drawing/2014/main" id="{8C24632E-61C9-40AA-938E-6B37EEE1F8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4" y="5757"/>
              <a:ext cx="7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4" name="Text Box 27">
              <a:extLst>
                <a:ext uri="{FF2B5EF4-FFF2-40B4-BE49-F238E27FC236}">
                  <a16:creationId xmlns:a16="http://schemas.microsoft.com/office/drawing/2014/main" id="{9D2B3EE9-B8B4-41EE-90D2-6327CE0DFE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7" y="5338"/>
              <a:ext cx="876" cy="41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65" name="Line 28">
              <a:extLst>
                <a:ext uri="{FF2B5EF4-FFF2-40B4-BE49-F238E27FC236}">
                  <a16:creationId xmlns:a16="http://schemas.microsoft.com/office/drawing/2014/main" id="{972C4A21-7044-4484-94B6-C90B7804B7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4" y="5757"/>
              <a:ext cx="74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266" name="Text Box 29">
              <a:extLst>
                <a:ext uri="{FF2B5EF4-FFF2-40B4-BE49-F238E27FC236}">
                  <a16:creationId xmlns:a16="http://schemas.microsoft.com/office/drawing/2014/main" id="{E80CEBFC-1E4E-45A3-BC41-1D09D42D41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5338"/>
              <a:ext cx="832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67" name="Text Box 30">
              <a:extLst>
                <a:ext uri="{FF2B5EF4-FFF2-40B4-BE49-F238E27FC236}">
                  <a16:creationId xmlns:a16="http://schemas.microsoft.com/office/drawing/2014/main" id="{98A794B9-B5C1-45D0-83DC-8E23C6746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4" y="4642"/>
              <a:ext cx="1139" cy="5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Gay-Lussac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95268" name="Text Box 31">
              <a:extLst>
                <a:ext uri="{FF2B5EF4-FFF2-40B4-BE49-F238E27FC236}">
                  <a16:creationId xmlns:a16="http://schemas.microsoft.com/office/drawing/2014/main" id="{DE2B54F4-D77B-4784-9F23-BCE3358389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69" y="4502"/>
              <a:ext cx="1489" cy="5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Boyle-Mariotte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T=konst.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95239" name="Rectangle 33">
            <a:extLst>
              <a:ext uri="{FF2B5EF4-FFF2-40B4-BE49-F238E27FC236}">
                <a16:creationId xmlns:a16="http://schemas.microsoft.com/office/drawing/2014/main" id="{E07DFB08-84C5-446D-9CC6-AC40483377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7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5240" name="Object 32">
            <a:extLst>
              <a:ext uri="{FF2B5EF4-FFF2-40B4-BE49-F238E27FC236}">
                <a16:creationId xmlns:a16="http://schemas.microsoft.com/office/drawing/2014/main" id="{3784FB59-8643-446C-AE5B-E089FC842C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80326" y="2492376"/>
          <a:ext cx="26638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načba" r:id="rId3" imgW="837836" imgH="431613" progId="Equation.3">
                  <p:embed/>
                </p:oleObj>
              </mc:Choice>
              <mc:Fallback>
                <p:oleObj name="Enačba" r:id="rId3" imgW="837836" imgH="431613" progId="Equation.3">
                  <p:embed/>
                  <p:pic>
                    <p:nvPicPr>
                      <p:cNvPr id="95240" name="Object 32">
                        <a:extLst>
                          <a:ext uri="{FF2B5EF4-FFF2-40B4-BE49-F238E27FC236}">
                            <a16:creationId xmlns:a16="http://schemas.microsoft.com/office/drawing/2014/main" id="{3784FB59-8643-446C-AE5B-E089FC842C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0326" y="2492376"/>
                        <a:ext cx="2663825" cy="11525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1" name="Rectangle 35">
            <a:extLst>
              <a:ext uri="{FF2B5EF4-FFF2-40B4-BE49-F238E27FC236}">
                <a16:creationId xmlns:a16="http://schemas.microsoft.com/office/drawing/2014/main" id="{2DAD12FF-6F81-43D0-BD89-D3A293648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5242" name="Object 34">
            <a:extLst>
              <a:ext uri="{FF2B5EF4-FFF2-40B4-BE49-F238E27FC236}">
                <a16:creationId xmlns:a16="http://schemas.microsoft.com/office/drawing/2014/main" id="{FD446F0E-0D9B-4E8A-B17C-57F12EA5D8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8214" y="4076700"/>
          <a:ext cx="20161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načba" r:id="rId5" imgW="812447" imgH="393529" progId="Equation.3">
                  <p:embed/>
                </p:oleObj>
              </mc:Choice>
              <mc:Fallback>
                <p:oleObj name="Enačba" r:id="rId5" imgW="812447" imgH="393529" progId="Equation.3">
                  <p:embed/>
                  <p:pic>
                    <p:nvPicPr>
                      <p:cNvPr id="95242" name="Object 34">
                        <a:extLst>
                          <a:ext uri="{FF2B5EF4-FFF2-40B4-BE49-F238E27FC236}">
                            <a16:creationId xmlns:a16="http://schemas.microsoft.com/office/drawing/2014/main" id="{FD446F0E-0D9B-4E8A-B17C-57F12EA5D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4" y="4076700"/>
                        <a:ext cx="2016125" cy="86518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43" name="Rectangle 36">
            <a:extLst>
              <a:ext uri="{FF2B5EF4-FFF2-40B4-BE49-F238E27FC236}">
                <a16:creationId xmlns:a16="http://schemas.microsoft.com/office/drawing/2014/main" id="{A4A283E1-7494-4EEE-83AD-F495147D2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6" y="3918972"/>
            <a:ext cx="6119813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To pomeni, da je za poljubne vrednosti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>
                <a:solidFill>
                  <a:srgbClr val="000000"/>
                </a:solidFill>
              </a:rPr>
              <a:t>,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V </a:t>
            </a:r>
            <a:r>
              <a:rPr lang="sl-SI" altLang="sl-SI" sz="2400">
                <a:solidFill>
                  <a:srgbClr val="000000"/>
                </a:solidFill>
              </a:rPr>
              <a:t>in </a:t>
            </a:r>
            <a:r>
              <a:rPr lang="sl-SI" altLang="sl-SI" sz="2400" i="1">
                <a:solidFill>
                  <a:srgbClr val="000000"/>
                </a:solidFill>
              </a:rPr>
              <a:t>T </a:t>
            </a:r>
            <a:r>
              <a:rPr lang="sl-SI" altLang="sl-SI" sz="2400">
                <a:solidFill>
                  <a:srgbClr val="000000"/>
                </a:solidFill>
              </a:rPr>
              <a:t>pri istem plinu produkt iz tlaka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volumna deljen z absolutno temperaturo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konstantna veličina. Konstanto si za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poljubne razmere lahko izračunamo.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Določena je za nor­malne razmere in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podana v strojniškem priročniku.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>
            <a:extLst>
              <a:ext uri="{FF2B5EF4-FFF2-40B4-BE49-F238E27FC236}">
                <a16:creationId xmlns:a16="http://schemas.microsoft.com/office/drawing/2014/main" id="{74E5F71D-31DB-481B-81DA-8DC56DD2305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821C248-2B1E-4432-A372-6A82D03F679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6259" name="Ograda številke diapozitiva 2">
            <a:extLst>
              <a:ext uri="{FF2B5EF4-FFF2-40B4-BE49-F238E27FC236}">
                <a16:creationId xmlns:a16="http://schemas.microsoft.com/office/drawing/2014/main" id="{00EC81ED-8A49-47B3-860F-3693820C7DA6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F4B2995-A60C-46FA-9B02-E8E2E418FFC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152CB85E-8A02-4188-9779-F3F83D2BD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0526"/>
            <a:ext cx="856932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Normno stanje plina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Telesa v trdnem in kapljevinastem agregatnem</a:t>
            </a:r>
            <a:r>
              <a:rPr lang="sl-SI" altLang="sl-SI" sz="2200">
                <a:solidFill>
                  <a:srgbClr val="000000"/>
                </a:solidFill>
              </a:rPr>
              <a:t> stanju </a:t>
            </a:r>
            <a:r>
              <a:rPr lang="sl-SI" altLang="sl-SI" sz="2400">
                <a:solidFill>
                  <a:srgbClr val="000000"/>
                </a:solidFill>
              </a:rPr>
              <a:t>se pod vplivom tlaka in temperature zelo malo spreminjajo. Pri plinih pa se pod vplivom tlaka in temperature prostornina zelo spremeni. Medsebojno povezavo lahko vidimo v plinskih zakonih. Standardno stanje plina označimo z normalnim tlakom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in normalno temperaturo</a:t>
            </a:r>
            <a:r>
              <a:rPr lang="sl-SI" altLang="sl-SI" sz="2400" i="1">
                <a:solidFill>
                  <a:srgbClr val="000000"/>
                </a:solidFill>
              </a:rPr>
              <a:t> 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.</a:t>
            </a:r>
            <a:r>
              <a:rPr lang="sl-SI" altLang="sl-SI" sz="24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96261" name="Rectangle 6">
            <a:extLst>
              <a:ext uri="{FF2B5EF4-FFF2-40B4-BE49-F238E27FC236}">
                <a16:creationId xmlns:a16="http://schemas.microsoft.com/office/drawing/2014/main" id="{71E0C447-C54D-4A85-BE70-3F6967330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068639"/>
            <a:ext cx="27955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FF0000"/>
                </a:solidFill>
                <a:cs typeface="Times New Roman" panose="02020603050405020304" pitchFamily="18" charset="0"/>
              </a:rPr>
              <a:t>Normalne razmere:</a:t>
            </a:r>
            <a:endParaRPr lang="sl-SI" altLang="sl-SI" sz="2400">
              <a:solidFill>
                <a:srgbClr val="FF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96262" name="Object 5">
            <a:extLst>
              <a:ext uri="{FF2B5EF4-FFF2-40B4-BE49-F238E27FC236}">
                <a16:creationId xmlns:a16="http://schemas.microsoft.com/office/drawing/2014/main" id="{65B43557-4354-4C99-9FB2-FF349253F9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7988" y="3784601"/>
          <a:ext cx="64389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načba" r:id="rId3" imgW="2489200" imgH="330200" progId="Equation.3">
                  <p:embed/>
                </p:oleObj>
              </mc:Choice>
              <mc:Fallback>
                <p:oleObj name="Enačba" r:id="rId3" imgW="2489200" imgH="330200" progId="Equation.3">
                  <p:embed/>
                  <p:pic>
                    <p:nvPicPr>
                      <p:cNvPr id="96262" name="Object 5">
                        <a:extLst>
                          <a:ext uri="{FF2B5EF4-FFF2-40B4-BE49-F238E27FC236}">
                            <a16:creationId xmlns:a16="http://schemas.microsoft.com/office/drawing/2014/main" id="{65B43557-4354-4C99-9FB2-FF349253F9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988" y="3784601"/>
                        <a:ext cx="6438900" cy="7286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263" name="Rectangle 7">
            <a:extLst>
              <a:ext uri="{FF2B5EF4-FFF2-40B4-BE49-F238E27FC236}">
                <a16:creationId xmlns:a16="http://schemas.microsoft.com/office/drawing/2014/main" id="{7C022256-6378-4644-B77B-65377AFD1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764515"/>
            <a:ext cx="86407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Konstanto označimo z R in pomeni plinsko konstanto, ki je za vsak plin drugačna.</a:t>
            </a:r>
          </a:p>
        </p:txBody>
      </p:sp>
      <p:sp>
        <p:nvSpPr>
          <p:cNvPr id="96264" name="Rectangle 9">
            <a:extLst>
              <a:ext uri="{FF2B5EF4-FFF2-40B4-BE49-F238E27FC236}">
                <a16:creationId xmlns:a16="http://schemas.microsoft.com/office/drawing/2014/main" id="{FE42C305-BEC7-415B-8F6B-B9ACDA98F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6265" name="Object 8">
            <a:extLst>
              <a:ext uri="{FF2B5EF4-FFF2-40B4-BE49-F238E27FC236}">
                <a16:creationId xmlns:a16="http://schemas.microsoft.com/office/drawing/2014/main" id="{E0997231-546B-4C38-A9EC-0683FCACF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5661026"/>
          <a:ext cx="83534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načba" r:id="rId5" imgW="3886200" imgH="393700" progId="Equation.3">
                  <p:embed/>
                </p:oleObj>
              </mc:Choice>
              <mc:Fallback>
                <p:oleObj name="Enačba" r:id="rId5" imgW="3886200" imgH="393700" progId="Equation.3">
                  <p:embed/>
                  <p:pic>
                    <p:nvPicPr>
                      <p:cNvPr id="96265" name="Object 8">
                        <a:extLst>
                          <a:ext uri="{FF2B5EF4-FFF2-40B4-BE49-F238E27FC236}">
                            <a16:creationId xmlns:a16="http://schemas.microsoft.com/office/drawing/2014/main" id="{E0997231-546B-4C38-A9EC-0683FCACF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5661026"/>
                        <a:ext cx="8353425" cy="7921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>
            <a:extLst>
              <a:ext uri="{FF2B5EF4-FFF2-40B4-BE49-F238E27FC236}">
                <a16:creationId xmlns:a16="http://schemas.microsoft.com/office/drawing/2014/main" id="{06533801-509E-4B82-9779-96E31CC71E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AC38FCF-F8FB-4F4A-974C-2477313CB6E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7283" name="Ograda številke diapozitiva 2">
            <a:extLst>
              <a:ext uri="{FF2B5EF4-FFF2-40B4-BE49-F238E27FC236}">
                <a16:creationId xmlns:a16="http://schemas.microsoft.com/office/drawing/2014/main" id="{3928D2D0-EAF9-4753-A737-929931521DE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A1FA53D-1C20-4416-BCA5-3B7E6D0BF5A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7284" name="Rectangle 4">
            <a:extLst>
              <a:ext uri="{FF2B5EF4-FFF2-40B4-BE49-F238E27FC236}">
                <a16:creationId xmlns:a16="http://schemas.microsoft.com/office/drawing/2014/main" id="{01EB81F4-3372-424B-88E5-685CA2149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3"/>
            <a:ext cx="4354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Pri konstantni masi snovi velja:</a:t>
            </a:r>
          </a:p>
        </p:txBody>
      </p:sp>
      <p:sp>
        <p:nvSpPr>
          <p:cNvPr id="97285" name="Rectangle 6">
            <a:extLst>
              <a:ext uri="{FF2B5EF4-FFF2-40B4-BE49-F238E27FC236}">
                <a16:creationId xmlns:a16="http://schemas.microsoft.com/office/drawing/2014/main" id="{3A46127D-5546-4F23-8ADE-6611EECAC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801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7286" name="Object 5">
            <a:extLst>
              <a:ext uri="{FF2B5EF4-FFF2-40B4-BE49-F238E27FC236}">
                <a16:creationId xmlns:a16="http://schemas.microsoft.com/office/drawing/2014/main" id="{41A35210-C7E6-4520-8C2A-6EBD613CAD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908050"/>
          <a:ext cx="5616575" cy="172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načba" r:id="rId3" imgW="2362200" imgH="863600" progId="Equation.3">
                  <p:embed/>
                </p:oleObj>
              </mc:Choice>
              <mc:Fallback>
                <p:oleObj name="Enačba" r:id="rId3" imgW="2362200" imgH="863600" progId="Equation.3">
                  <p:embed/>
                  <p:pic>
                    <p:nvPicPr>
                      <p:cNvPr id="97286" name="Object 5">
                        <a:extLst>
                          <a:ext uri="{FF2B5EF4-FFF2-40B4-BE49-F238E27FC236}">
                            <a16:creationId xmlns:a16="http://schemas.microsoft.com/office/drawing/2014/main" id="{41A35210-C7E6-4520-8C2A-6EBD613CAD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908050"/>
                        <a:ext cx="5616575" cy="172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7" name="Rectangle 8">
            <a:extLst>
              <a:ext uri="{FF2B5EF4-FFF2-40B4-BE49-F238E27FC236}">
                <a16:creationId xmlns:a16="http://schemas.microsoft.com/office/drawing/2014/main" id="{CC30BCD2-2D10-4EB1-A0E0-1455588793BE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3862389" y="2908300"/>
            <a:ext cx="3527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– plinska konstanta</a:t>
            </a:r>
          </a:p>
        </p:txBody>
      </p:sp>
      <p:graphicFrame>
        <p:nvGraphicFramePr>
          <p:cNvPr id="97288" name="Object 7">
            <a:extLst>
              <a:ext uri="{FF2B5EF4-FFF2-40B4-BE49-F238E27FC236}">
                <a16:creationId xmlns:a16="http://schemas.microsoft.com/office/drawing/2014/main" id="{45AE6350-20A9-4A94-B3BF-000EB200E4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2708276"/>
          <a:ext cx="17287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Enačba" r:id="rId5" imgW="533169" imgH="393529" progId="Equation.3">
                  <p:embed/>
                </p:oleObj>
              </mc:Choice>
              <mc:Fallback>
                <p:oleObj name="Enačba" r:id="rId5" imgW="533169" imgH="393529" progId="Equation.3">
                  <p:embed/>
                  <p:pic>
                    <p:nvPicPr>
                      <p:cNvPr id="97288" name="Object 7">
                        <a:extLst>
                          <a:ext uri="{FF2B5EF4-FFF2-40B4-BE49-F238E27FC236}">
                            <a16:creationId xmlns:a16="http://schemas.microsoft.com/office/drawing/2014/main" id="{45AE6350-20A9-4A94-B3BF-000EB200E4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708276"/>
                        <a:ext cx="1728788" cy="9366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9" name="Rectangle 9">
            <a:extLst>
              <a:ext uri="{FF2B5EF4-FFF2-40B4-BE49-F238E27FC236}">
                <a16:creationId xmlns:a16="http://schemas.microsoft.com/office/drawing/2014/main" id="{3D37A71C-2A6B-499E-BB4F-7D6D95FC3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3716338"/>
            <a:ext cx="4965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Plinska enačba za maso 1 kg plina:</a:t>
            </a:r>
          </a:p>
        </p:txBody>
      </p:sp>
      <p:sp>
        <p:nvSpPr>
          <p:cNvPr id="97290" name="Rectangle 11">
            <a:extLst>
              <a:ext uri="{FF2B5EF4-FFF2-40B4-BE49-F238E27FC236}">
                <a16:creationId xmlns:a16="http://schemas.microsoft.com/office/drawing/2014/main" id="{4A02355C-D4B0-4719-8130-0FBFC19F2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7291" name="Object 10">
            <a:extLst>
              <a:ext uri="{FF2B5EF4-FFF2-40B4-BE49-F238E27FC236}">
                <a16:creationId xmlns:a16="http://schemas.microsoft.com/office/drawing/2014/main" id="{647A020B-753E-4D2E-BD39-985521085C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4221163"/>
          <a:ext cx="2303463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načba" r:id="rId7" imgW="634725" imgH="203112" progId="Equation.3">
                  <p:embed/>
                </p:oleObj>
              </mc:Choice>
              <mc:Fallback>
                <p:oleObj name="Enačba" r:id="rId7" imgW="634725" imgH="203112" progId="Equation.3">
                  <p:embed/>
                  <p:pic>
                    <p:nvPicPr>
                      <p:cNvPr id="97291" name="Object 10">
                        <a:extLst>
                          <a:ext uri="{FF2B5EF4-FFF2-40B4-BE49-F238E27FC236}">
                            <a16:creationId xmlns:a16="http://schemas.microsoft.com/office/drawing/2014/main" id="{647A020B-753E-4D2E-BD39-985521085C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4221163"/>
                        <a:ext cx="2303463" cy="5889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2" name="Rectangle 12">
            <a:extLst>
              <a:ext uri="{FF2B5EF4-FFF2-40B4-BE49-F238E27FC236}">
                <a16:creationId xmlns:a16="http://schemas.microsoft.com/office/drawing/2014/main" id="{C66533C1-99B2-4934-AA26-617F36AEC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868863"/>
            <a:ext cx="5545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Plinska enačba za poljubno maso plina:</a:t>
            </a:r>
          </a:p>
        </p:txBody>
      </p:sp>
      <p:sp>
        <p:nvSpPr>
          <p:cNvPr id="97293" name="Rectangle 14">
            <a:extLst>
              <a:ext uri="{FF2B5EF4-FFF2-40B4-BE49-F238E27FC236}">
                <a16:creationId xmlns:a16="http://schemas.microsoft.com/office/drawing/2014/main" id="{D1F33C23-AD07-4C14-970A-202ECEB4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13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7294" name="Object 13">
            <a:extLst>
              <a:ext uri="{FF2B5EF4-FFF2-40B4-BE49-F238E27FC236}">
                <a16:creationId xmlns:a16="http://schemas.microsoft.com/office/drawing/2014/main" id="{FCCBDB31-9765-4FFC-8455-07CF7970E3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8" y="5516564"/>
          <a:ext cx="25209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načba" r:id="rId9" imgW="787058" imgH="203112" progId="Equation.3">
                  <p:embed/>
                </p:oleObj>
              </mc:Choice>
              <mc:Fallback>
                <p:oleObj name="Enačba" r:id="rId9" imgW="787058" imgH="203112" progId="Equation.3">
                  <p:embed/>
                  <p:pic>
                    <p:nvPicPr>
                      <p:cNvPr id="97294" name="Object 13">
                        <a:extLst>
                          <a:ext uri="{FF2B5EF4-FFF2-40B4-BE49-F238E27FC236}">
                            <a16:creationId xmlns:a16="http://schemas.microsoft.com/office/drawing/2014/main" id="{FCCBDB31-9765-4FFC-8455-07CF7970E3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5516564"/>
                        <a:ext cx="2520950" cy="50482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95" name="Rectangle 15">
            <a:extLst>
              <a:ext uri="{FF2B5EF4-FFF2-40B4-BE49-F238E27FC236}">
                <a16:creationId xmlns:a16="http://schemas.microsoft.com/office/drawing/2014/main" id="{7D24683D-6647-4258-93C5-6D5E8DDCF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5373688"/>
            <a:ext cx="2878138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p </a:t>
            </a:r>
            <a:r>
              <a:rPr lang="sl-SI" altLang="sl-SI" sz="1600">
                <a:solidFill>
                  <a:srgbClr val="000000"/>
                </a:solidFill>
              </a:rPr>
              <a:t>– absolutni tlak [N/m</a:t>
            </a:r>
            <a:r>
              <a:rPr lang="sl-SI" altLang="sl-SI" sz="1600" baseline="30000">
                <a:solidFill>
                  <a:srgbClr val="000000"/>
                </a:solidFill>
              </a:rPr>
              <a:t>2</a:t>
            </a:r>
            <a:r>
              <a:rPr lang="sl-SI" altLang="sl-SI" sz="1600">
                <a:solidFill>
                  <a:srgbClr val="000000"/>
                </a:solidFill>
              </a:rPr>
              <a:t>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V </a:t>
            </a:r>
            <a:r>
              <a:rPr lang="sl-SI" altLang="sl-SI" sz="1600">
                <a:solidFill>
                  <a:srgbClr val="000000"/>
                </a:solidFill>
              </a:rPr>
              <a:t>– volumen [m</a:t>
            </a:r>
            <a:r>
              <a:rPr lang="sl-SI" altLang="sl-SI" sz="1600" baseline="30000">
                <a:solidFill>
                  <a:srgbClr val="000000"/>
                </a:solidFill>
              </a:rPr>
              <a:t>3</a:t>
            </a:r>
            <a:r>
              <a:rPr lang="sl-SI" altLang="sl-SI" sz="1600">
                <a:solidFill>
                  <a:srgbClr val="000000"/>
                </a:solidFill>
              </a:rPr>
              <a:t>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m </a:t>
            </a:r>
            <a:r>
              <a:rPr lang="sl-SI" altLang="sl-SI" sz="1600">
                <a:solidFill>
                  <a:srgbClr val="000000"/>
                </a:solidFill>
              </a:rPr>
              <a:t>– masa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R </a:t>
            </a:r>
            <a:r>
              <a:rPr lang="sl-SI" altLang="sl-SI" sz="1600">
                <a:solidFill>
                  <a:srgbClr val="000000"/>
                </a:solidFill>
              </a:rPr>
              <a:t>– plinska konstanta [J/kgK]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i="1">
                <a:solidFill>
                  <a:srgbClr val="000000"/>
                </a:solidFill>
              </a:rPr>
              <a:t>T </a:t>
            </a:r>
            <a:r>
              <a:rPr lang="sl-SI" altLang="sl-SI" sz="1600">
                <a:solidFill>
                  <a:srgbClr val="000000"/>
                </a:solidFill>
              </a:rPr>
              <a:t>– absolutna temperatura [K]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>
            <a:extLst>
              <a:ext uri="{FF2B5EF4-FFF2-40B4-BE49-F238E27FC236}">
                <a16:creationId xmlns:a16="http://schemas.microsoft.com/office/drawing/2014/main" id="{C51CD364-7206-4AC1-9FD3-77E42E3E38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C0E63B5-EC03-473F-AB68-B3FC73A4B3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8307" name="Ograda številke diapozitiva 2">
            <a:extLst>
              <a:ext uri="{FF2B5EF4-FFF2-40B4-BE49-F238E27FC236}">
                <a16:creationId xmlns:a16="http://schemas.microsoft.com/office/drawing/2014/main" id="{F4E06752-89E0-42EE-9FD2-871252D8921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9890428-0E01-4192-BB30-F798A5A412A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41496" name="Group 184">
            <a:extLst>
              <a:ext uri="{FF2B5EF4-FFF2-40B4-BE49-F238E27FC236}">
                <a16:creationId xmlns:a16="http://schemas.microsoft.com/office/drawing/2014/main" id="{A8F246C3-36D5-4B35-A2D5-8C9F51640795}"/>
              </a:ext>
            </a:extLst>
          </p:cNvPr>
          <p:cNvGraphicFramePr>
            <a:graphicFrameLocks noGrp="1"/>
          </p:cNvGraphicFramePr>
          <p:nvPr/>
        </p:nvGraphicFramePr>
        <p:xfrm>
          <a:off x="1992313" y="549275"/>
          <a:ext cx="4248150" cy="4784760"/>
        </p:xfrm>
        <a:graphic>
          <a:graphicData uri="http://schemas.openxmlformats.org/drawingml/2006/table">
            <a:tbl>
              <a:tblPr/>
              <a:tblGrid>
                <a:gridCol w="146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Snov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Kemijska  Standardna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oznaka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normna gostota v [kg/m</a:t>
                      </a:r>
                      <a:r>
                        <a:rPr kumimoji="0" lang="sl-SI" sz="14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sl-SI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]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acetilen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1,171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amoniak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NH</a:t>
                      </a:r>
                      <a:r>
                        <a:rPr kumimoji="0" lang="sl-SI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0,771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argon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1,783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dušik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1,250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etan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1,356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etilen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1,260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helij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0,179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kisik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1,429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metan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CH</a:t>
                      </a:r>
                      <a:r>
                        <a:rPr kumimoji="0" lang="sl-SI" sz="14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sl-SI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0,717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7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ogljikov dioksid    CO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1,977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ogljikov oksid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1,250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vodik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0,090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zrak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1,293</a:t>
                      </a:r>
                      <a:endParaRPr kumimoji="0" lang="sl-SI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0" marB="4570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8355" name="Rectangle 116">
            <a:extLst>
              <a:ext uri="{FF2B5EF4-FFF2-40B4-BE49-F238E27FC236}">
                <a16:creationId xmlns:a16="http://schemas.microsoft.com/office/drawing/2014/main" id="{F00C359F-7687-48A7-AA81-0687FD9E1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516564"/>
            <a:ext cx="24749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b="1" i="1">
                <a:solidFill>
                  <a:srgbClr val="000000"/>
                </a:solidFill>
              </a:rPr>
              <a:t>Normna gostota plinov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41497" name="Group 185">
            <a:extLst>
              <a:ext uri="{FF2B5EF4-FFF2-40B4-BE49-F238E27FC236}">
                <a16:creationId xmlns:a16="http://schemas.microsoft.com/office/drawing/2014/main" id="{16D7A316-01ED-457E-8587-1949B305E886}"/>
              </a:ext>
            </a:extLst>
          </p:cNvPr>
          <p:cNvGraphicFramePr>
            <a:graphicFrameLocks noGrp="1"/>
          </p:cNvGraphicFramePr>
          <p:nvPr/>
        </p:nvGraphicFramePr>
        <p:xfrm>
          <a:off x="6527801" y="549275"/>
          <a:ext cx="3960813" cy="4267200"/>
        </p:xfrm>
        <a:graphic>
          <a:graphicData uri="http://schemas.openxmlformats.org/drawingml/2006/table">
            <a:tbl>
              <a:tblPr/>
              <a:tblGrid>
                <a:gridCol w="1477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2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Plin oz. para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Specifična plinska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konstanta v [J/kgK]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acetilen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319,5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amoniak</a:t>
                      </a:r>
                      <a:endParaRPr kumimoji="0" lang="sl-SI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488,2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dušik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296,8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helij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2077,0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metan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518,3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kisik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259,8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ogljikov dioksid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188,9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vodik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41240,0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vodna para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461,5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3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zrak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287,1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8384" name="Rectangle 183">
            <a:extLst>
              <a:ext uri="{FF2B5EF4-FFF2-40B4-BE49-F238E27FC236}">
                <a16:creationId xmlns:a16="http://schemas.microsoft.com/office/drawing/2014/main" id="{5E3B2882-5A1B-4895-ABC8-6480C7915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4941888"/>
            <a:ext cx="360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600" b="1" i="1">
                <a:solidFill>
                  <a:srgbClr val="000000"/>
                </a:solidFill>
              </a:rPr>
              <a:t>Plinska konstanta za nekatere pline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>
            <a:extLst>
              <a:ext uri="{FF2B5EF4-FFF2-40B4-BE49-F238E27FC236}">
                <a16:creationId xmlns:a16="http://schemas.microsoft.com/office/drawing/2014/main" id="{3071486B-C2B0-4E9D-8B66-6247D79E113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E4FC513-867B-4D24-AE36-A0540D51A06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9331" name="Ograda številke diapozitiva 2">
            <a:extLst>
              <a:ext uri="{FF2B5EF4-FFF2-40B4-BE49-F238E27FC236}">
                <a16:creationId xmlns:a16="http://schemas.microsoft.com/office/drawing/2014/main" id="{CBADC805-A46D-432A-A194-0114698BE10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8C29B03-C860-4310-A315-CAD3119D338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F27F8B6E-6797-4449-83B4-528ADF9B4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04813"/>
            <a:ext cx="8424862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Idealni in realni plin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Tlak in temperatura med ukapljevanjem določata točko ukapljitve. Položaj te točke glede na trenutno stanje plina velja za merilo, ali gre za idealni ali za realni plin. </a:t>
            </a:r>
            <a:r>
              <a:rPr lang="sl-SI" altLang="sl-SI" sz="2400" b="1">
                <a:solidFill>
                  <a:srgbClr val="FF0000"/>
                </a:solidFill>
              </a:rPr>
              <a:t>Idealni plin</a:t>
            </a:r>
            <a:r>
              <a:rPr lang="sl-SI" altLang="sl-SI" sz="2400">
                <a:solidFill>
                  <a:srgbClr val="FF0000"/>
                </a:solidFill>
              </a:rPr>
              <a:t> je tisti, katerega trenutno stanje je zelo oddaljeno od točke ukapljitve, </a:t>
            </a:r>
            <a:r>
              <a:rPr lang="sl-SI" altLang="sl-SI" sz="2400" b="1">
                <a:solidFill>
                  <a:srgbClr val="FF0000"/>
                </a:solidFill>
              </a:rPr>
              <a:t>realni plin</a:t>
            </a:r>
            <a:r>
              <a:rPr lang="sl-SI" altLang="sl-SI" sz="2400">
                <a:solidFill>
                  <a:srgbClr val="FF0000"/>
                </a:solidFill>
              </a:rPr>
              <a:t> pa je tisti, katerega stanje je zelo blizu točke ukapljitve.</a:t>
            </a:r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0426D264-786F-4E30-949E-1737F7C99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171221"/>
            <a:ext cx="86423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952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3238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3238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3238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3238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sl-SI" altLang="sl-SI" sz="2400">
                <a:solidFill>
                  <a:srgbClr val="000000"/>
                </a:solidFill>
              </a:rPr>
              <a:t>Izračunaj za normalne vrednosti specifično plinsko konstanto za zrak in njeno vrednost primerjajte z vrednostjo iz tabele Strojniškem priročniku!</a:t>
            </a:r>
          </a:p>
        </p:txBody>
      </p:sp>
      <p:sp>
        <p:nvSpPr>
          <p:cNvPr id="99334" name="Rectangle 7">
            <a:extLst>
              <a:ext uri="{FF2B5EF4-FFF2-40B4-BE49-F238E27FC236}">
                <a16:creationId xmlns:a16="http://schemas.microsoft.com/office/drawing/2014/main" id="{A5CD2BD6-64B9-471B-89E4-0921BBEB5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9335" name="Object 6">
            <a:extLst>
              <a:ext uri="{FF2B5EF4-FFF2-40B4-BE49-F238E27FC236}">
                <a16:creationId xmlns:a16="http://schemas.microsoft.com/office/drawing/2014/main" id="{72217B43-583C-440C-A920-0E30C448A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67213" y="5300664"/>
          <a:ext cx="57594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načba" r:id="rId3" imgW="2692400" imgH="444500" progId="Equation.3">
                  <p:embed/>
                </p:oleObj>
              </mc:Choice>
              <mc:Fallback>
                <p:oleObj name="Enačba" r:id="rId3" imgW="2692400" imgH="444500" progId="Equation.3">
                  <p:embed/>
                  <p:pic>
                    <p:nvPicPr>
                      <p:cNvPr id="99335" name="Object 6">
                        <a:extLst>
                          <a:ext uri="{FF2B5EF4-FFF2-40B4-BE49-F238E27FC236}">
                            <a16:creationId xmlns:a16="http://schemas.microsoft.com/office/drawing/2014/main" id="{72217B43-583C-440C-A920-0E30C448A3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5300664"/>
                        <a:ext cx="57594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6" name="Rectangle 8">
            <a:extLst>
              <a:ext uri="{FF2B5EF4-FFF2-40B4-BE49-F238E27FC236}">
                <a16:creationId xmlns:a16="http://schemas.microsoft.com/office/drawing/2014/main" id="{35BEC0E6-C5C5-4FB6-BF87-C998AE4D1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6308725"/>
            <a:ext cx="65008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Rešitev: Plinska konstanta za zrak je </a:t>
            </a:r>
            <a:r>
              <a:rPr lang="sl-SI" altLang="sl-SI" sz="2200" i="1">
                <a:solidFill>
                  <a:srgbClr val="000000"/>
                </a:solidFill>
              </a:rPr>
              <a:t>R =287 J/kgK</a:t>
            </a:r>
          </a:p>
        </p:txBody>
      </p:sp>
      <p:sp>
        <p:nvSpPr>
          <p:cNvPr id="99337" name="Rectangle 10">
            <a:extLst>
              <a:ext uri="{FF2B5EF4-FFF2-40B4-BE49-F238E27FC236}">
                <a16:creationId xmlns:a16="http://schemas.microsoft.com/office/drawing/2014/main" id="{C2E8459C-ACE9-4CB8-8832-EFBCD2053B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99338" name="Object 9">
            <a:extLst>
              <a:ext uri="{FF2B5EF4-FFF2-40B4-BE49-F238E27FC236}">
                <a16:creationId xmlns:a16="http://schemas.microsoft.com/office/drawing/2014/main" id="{5651927D-99EA-4D00-81CF-006ABC0CC4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9" y="4941889"/>
          <a:ext cx="3671887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načba" r:id="rId5" imgW="2235200" imgH="685800" progId="Equation.3">
                  <p:embed/>
                </p:oleObj>
              </mc:Choice>
              <mc:Fallback>
                <p:oleObj name="Enačba" r:id="rId5" imgW="2235200" imgH="685800" progId="Equation.3">
                  <p:embed/>
                  <p:pic>
                    <p:nvPicPr>
                      <p:cNvPr id="99338" name="Object 9">
                        <a:extLst>
                          <a:ext uri="{FF2B5EF4-FFF2-40B4-BE49-F238E27FC236}">
                            <a16:creationId xmlns:a16="http://schemas.microsoft.com/office/drawing/2014/main" id="{5651927D-99EA-4D00-81CF-006ABC0CC4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941889"/>
                        <a:ext cx="3671887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1678</Words>
  <Application>Microsoft Office PowerPoint</Application>
  <PresentationFormat>Širokozaslonsko</PresentationFormat>
  <Paragraphs>264</Paragraphs>
  <Slides>21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34</cp:revision>
  <dcterms:created xsi:type="dcterms:W3CDTF">2021-09-26T19:56:46Z</dcterms:created>
  <dcterms:modified xsi:type="dcterms:W3CDTF">2022-01-24T19:56:52Z</dcterms:modified>
</cp:coreProperties>
</file>