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31" r:id="rId2"/>
    <p:sldId id="263" r:id="rId3"/>
    <p:sldId id="318" r:id="rId4"/>
    <p:sldId id="319" r:id="rId5"/>
    <p:sldId id="320" r:id="rId6"/>
    <p:sldId id="321" r:id="rId7"/>
    <p:sldId id="325" r:id="rId8"/>
    <p:sldId id="278" r:id="rId9"/>
    <p:sldId id="326" r:id="rId10"/>
    <p:sldId id="322" r:id="rId11"/>
    <p:sldId id="324" r:id="rId12"/>
    <p:sldId id="323" r:id="rId13"/>
    <p:sldId id="327" r:id="rId14"/>
    <p:sldId id="328" r:id="rId15"/>
    <p:sldId id="280" r:id="rId16"/>
    <p:sldId id="316" r:id="rId17"/>
    <p:sldId id="330" r:id="rId18"/>
    <p:sldId id="329" r:id="rId19"/>
    <p:sldId id="290" r:id="rId20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D23A"/>
    <a:srgbClr val="ED001D"/>
    <a:srgbClr val="FACE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88934" autoAdjust="0"/>
  </p:normalViewPr>
  <p:slideViewPr>
    <p:cSldViewPr snapToGrid="0">
      <p:cViewPr varScale="1">
        <p:scale>
          <a:sx n="78" d="100"/>
          <a:sy n="78" d="100"/>
        </p:scale>
        <p:origin x="782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00F149-DFD8-4BF0-9DDB-273A67A11997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D4DF6E2-5585-4BFE-89E2-42AB6203C0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005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Primeri uporabe pojava magnetnega polja.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878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12. 03. 2021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by7_TGZTZ_o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www.youtube.com/watch?v=8LrrWvfyqLo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v=iTD5DO5MMgA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youtube.com/watch?v=stdi6XJX6gU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Bf1k9-4bb4w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www.geogebr.si/valovanje/lom-valovanja-na-meji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2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4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animations.physics.unsw.edu.au/waves-sound/travelling-waves/index.html#2.2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vascak.cz/data/android/physicsatschool/template.php?s=kv_odraz_na_konci&amp;l=si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outube.com/watch?v=HFckyHq594I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Valovni pojavi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71349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in lom, interferenca in uklon, Dopplerjev pojav, polarizacija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47" y="2910098"/>
            <a:ext cx="3000375" cy="21431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/>
          <a:srcRect r="48960"/>
          <a:stretch/>
        </p:blipFill>
        <p:spPr>
          <a:xfrm>
            <a:off x="3620561" y="2218952"/>
            <a:ext cx="2837157" cy="214226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236" y="5332273"/>
            <a:ext cx="3362325" cy="136207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6213" y="4777860"/>
            <a:ext cx="2645893" cy="1737511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9523" y="1581325"/>
            <a:ext cx="1819275" cy="2143125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666" y="1271606"/>
            <a:ext cx="2992256" cy="1428269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1771" y="4777860"/>
            <a:ext cx="2148803" cy="162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15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14531" y="52372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vodni gladini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zadene ob oviro, se od nje odbije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6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1" y="1541166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4531" y="52372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vodni gladini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zadene ob oviro, se od nje odbije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80869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5842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6045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pri prehodu iz ene v drugo snov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 hitrost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834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1504"/>
            <a:ext cx="9144000" cy="51435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16045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pri prehodu iz ene v drugo snov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 hitrost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1245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6045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pri prehodu iz ene v drugo snov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 hitrost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3486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6749800"/>
              </p:ext>
            </p:extLst>
          </p:nvPr>
        </p:nvGraphicFramePr>
        <p:xfrm>
          <a:off x="982368" y="1712330"/>
          <a:ext cx="3874293" cy="50660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Image" r:id="rId3" imgW="5244120" imgH="6856920" progId="Photoshop.Image.13">
                  <p:embed/>
                </p:oleObj>
              </mc:Choice>
              <mc:Fallback>
                <p:oleObj name="Image" r:id="rId3" imgW="5244120" imgH="685692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2368" y="1712330"/>
                        <a:ext cx="3874293" cy="50660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6045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 valovanja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pri prehodu iz ene v drugo snov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 hitrost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5519150" y="1902024"/>
                <a:ext cx="1783565" cy="10019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l-GR" sz="32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α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  <m:r>
                            <m:rPr>
                              <m:sty m:val="p"/>
                            </m:rPr>
                            <a:rPr lang="el-GR" sz="3200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β</m:t>
                          </m:r>
                        </m:den>
                      </m:f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150" y="1902024"/>
                <a:ext cx="1783565" cy="100194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7302715" y="1979994"/>
                <a:ext cx="935769" cy="9239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206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2715" y="1979994"/>
                <a:ext cx="935769" cy="9239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ravokotnik 2"/>
          <p:cNvSpPr/>
          <p:nvPr/>
        </p:nvSpPr>
        <p:spPr>
          <a:xfrm>
            <a:off x="5603002" y="3310208"/>
            <a:ext cx="300708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lomu</a:t>
            </a:r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svetlob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uporabljamo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lomne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količnike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(n</a:t>
            </a:r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3442234" y="3569584"/>
            <a:ext cx="232117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sp>
        <p:nvSpPr>
          <p:cNvPr id="8" name="Pravokotnik 2"/>
          <p:cNvSpPr/>
          <p:nvPr/>
        </p:nvSpPr>
        <p:spPr>
          <a:xfrm>
            <a:off x="3442234" y="4232791"/>
            <a:ext cx="232117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962473" y="1712330"/>
            <a:ext cx="7793" cy="5044411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7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  <p:bldP spid="6" grpId="0" build="p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24"/>
              <p:cNvSpPr txBox="1"/>
              <p:nvPr/>
            </p:nvSpPr>
            <p:spPr>
              <a:xfrm>
                <a:off x="3097161" y="1306706"/>
                <a:ext cx="2094271" cy="926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400" dirty="0">
                  <a:solidFill>
                    <a:srgbClr val="00206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7161" y="1306706"/>
                <a:ext cx="2094271" cy="9266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994726"/>
              </p:ext>
            </p:extLst>
          </p:nvPr>
        </p:nvGraphicFramePr>
        <p:xfrm>
          <a:off x="1563329" y="3810112"/>
          <a:ext cx="6096000" cy="23622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snov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lomni</a:t>
                      </a:r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količnik</a:t>
                      </a:r>
                      <a:r>
                        <a:rPr lang="en-GB" sz="2500" baseline="0" dirty="0" smtClean="0">
                          <a:latin typeface="Cambria" panose="02040503050406030204" pitchFamily="18" charset="0"/>
                        </a:rPr>
                        <a:t> (</a:t>
                      </a:r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n)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zrak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1,00027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voda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1,333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kremenovo</a:t>
                      </a:r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steklo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1,459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err="1" smtClean="0">
                          <a:latin typeface="Cambria" panose="02040503050406030204" pitchFamily="18" charset="0"/>
                        </a:rPr>
                        <a:t>diamant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500" dirty="0" smtClean="0">
                          <a:latin typeface="Cambria" panose="02040503050406030204" pitchFamily="18" charset="0"/>
                        </a:rPr>
                        <a:t>2,417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1204452" y="2270016"/>
                <a:ext cx="6813754" cy="724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l-SI" sz="24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3∙</m:t>
                      </m:r>
                      <m:sSup>
                        <m:sSupPr>
                          <m:ctrlPr>
                            <a:rPr lang="sl-SI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f>
                        <m:fPr>
                          <m:ctrlPr>
                            <a:rPr lang="sl-SI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</m:t>
                          </m:r>
                        </m:den>
                      </m:f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…..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hitrost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svetlobe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vakuumu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452" y="2270016"/>
                <a:ext cx="6813754" cy="7247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983227" y="2971605"/>
                <a:ext cx="52504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</m:sub>
                      </m:sSub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…..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hitrost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svetlobe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v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snovi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227" y="2971605"/>
                <a:ext cx="525042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24"/>
          <p:cNvSpPr txBox="1"/>
          <p:nvPr/>
        </p:nvSpPr>
        <p:spPr>
          <a:xfrm>
            <a:off x="693174" y="448195"/>
            <a:ext cx="814110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2400" dirty="0"/>
              <a:t>Lomni količnik snovi pove, kolikokrat je hitrost svetlobe v snovi manjša kot v vakuumu.</a:t>
            </a:r>
            <a:endParaRPr lang="sl-SI" sz="2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84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16045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 svetlobe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 pri prehodu iz ene v drugo snov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 hitrost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52472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potuje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gostejše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redkejšo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pride do </a:t>
            </a:r>
            <a:r>
              <a:rPr lang="en-GB" sz="2500" b="1" dirty="0" err="1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popolnega</a:t>
            </a:r>
            <a:r>
              <a:rPr lang="en-GB" sz="2500" b="1" dirty="0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Takrat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prečka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med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snovema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ampak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odbije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661"/>
            <a:ext cx="4947886" cy="18410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671"/>
            <a:ext cx="7915627" cy="3607990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7037474" y="3060221"/>
            <a:ext cx="87815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sp>
        <p:nvSpPr>
          <p:cNvPr id="7" name="Pravokotnik 2"/>
          <p:cNvSpPr/>
          <p:nvPr/>
        </p:nvSpPr>
        <p:spPr>
          <a:xfrm>
            <a:off x="7021348" y="2719698"/>
            <a:ext cx="87815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-250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7912767" y="2939152"/>
            <a:ext cx="123409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&gt;n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-250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131179" y="5211825"/>
            <a:ext cx="378033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popolnega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odboja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vlakno</a:t>
            </a:r>
            <a:r>
              <a:rPr lang="en-GB" sz="2500" dirty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n-GB" sz="2500" dirty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optični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internet).</a:t>
            </a:r>
            <a:endParaRPr lang="sl-SI" sz="25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48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829848"/>
            <a:ext cx="914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115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/4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Podmornica oddaja svetlobo pod kotom 30° proti gladini.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 količnik vode je 1,35.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svetlobe na prehodu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vode v zrak in označi kote.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Pod kolikšnim kotom vidijo svetlobo na ladji?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katerem kotu pride do popolnega odboja?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128584"/>
            <a:ext cx="9144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115</a:t>
            </a:r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/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[n = 1,58; ß = 39°]</a:t>
            </a:r>
            <a:endParaRPr lang="sl-SI" dirty="0" smtClean="0">
              <a:ln w="3175">
                <a:noFill/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vpada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40°</a:t>
            </a:r>
            <a:b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se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24°.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prehod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zraka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označi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Kolikšen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lomni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količnik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tekočine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kakšnim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žarek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lomi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vpada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kotom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80°?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80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media-2.web.britannica.com/eb-media/58/78158-004-8AA4F85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7" t="-810" r="-5067" b="810"/>
          <a:stretch/>
        </p:blipFill>
        <p:spPr bwMode="auto">
          <a:xfrm>
            <a:off x="3258926" y="4023017"/>
            <a:ext cx="3018503" cy="242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farm4.static.flickr.com/3543/3322205092_8bb42a8c6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2"/>
          <a:stretch/>
        </p:blipFill>
        <p:spPr bwMode="auto">
          <a:xfrm>
            <a:off x="6508955" y="1269587"/>
            <a:ext cx="2635045" cy="226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cdn1.theodysseyonline.com/files/2014/11/17/635518349599536573-911863937_reflection-in-the-mirro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38127"/>
            <a:ext cx="2908472" cy="181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Valovni pojavi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71349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in lom valovanja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1" y="2661537"/>
            <a:ext cx="2895851" cy="235326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8926" y="1279179"/>
            <a:ext cx="2851041" cy="225656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69588"/>
            <a:ext cx="2916167" cy="1391950"/>
          </a:xfrm>
          <a:prstGeom prst="rect">
            <a:avLst/>
          </a:prstGeom>
        </p:spPr>
      </p:pic>
      <p:pic>
        <p:nvPicPr>
          <p:cNvPr id="11" name="Slika 10"/>
          <p:cNvPicPr/>
          <p:nvPr/>
        </p:nvPicPr>
        <p:blipFill rotWithShape="1">
          <a:blip r:embed="rId9"/>
          <a:srcRect l="21958" t="31511" r="48148" b="27807"/>
          <a:stretch/>
        </p:blipFill>
        <p:spPr bwMode="auto">
          <a:xfrm>
            <a:off x="6886759" y="5368828"/>
            <a:ext cx="1722120" cy="13182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6759" y="3733568"/>
            <a:ext cx="1722120" cy="143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9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819115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vrvi</a:t>
            </a:r>
          </a:p>
          <a:p>
            <a:pPr algn="ctr"/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na vrvi zadene ob pritrjen ali prost konec, se od njega odbije.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47" y="3232568"/>
            <a:ext cx="3784473" cy="209969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634" y="3174846"/>
            <a:ext cx="4357688" cy="2157413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359873" y="5749273"/>
            <a:ext cx="35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pritrjenem koncu se odbije z nasprotno fazo – dolina.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5055568" y="5751871"/>
            <a:ext cx="35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pritrjenem koncu se odbije z enako fazo – hrib.</a:t>
            </a:r>
            <a:endParaRPr lang="sl-SI" dirty="0"/>
          </a:p>
        </p:txBody>
      </p:sp>
      <p:sp>
        <p:nvSpPr>
          <p:cNvPr id="8" name="Pravokotnik 2"/>
          <p:cNvSpPr/>
          <p:nvPr/>
        </p:nvSpPr>
        <p:spPr>
          <a:xfrm>
            <a:off x="0" y="342061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in lom valovanja</a:t>
            </a:r>
          </a:p>
        </p:txBody>
      </p:sp>
    </p:spTree>
    <p:extLst>
      <p:ext uri="{BB962C8B-B14F-4D97-AF65-F5344CB8AC3E}">
        <p14:creationId xmlns:p14="http://schemas.microsoft.com/office/powerpoint/2010/main" val="37191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31767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vrvi</a:t>
            </a:r>
          </a:p>
          <a:p>
            <a:pPr algn="ctr"/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na vrvi zadene ob pritrjen ali prost konec, se od njega odbije.</a:t>
            </a:r>
          </a:p>
        </p:txBody>
      </p:sp>
      <p:pic>
        <p:nvPicPr>
          <p:cNvPr id="3" name="B18B7B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6575" y="2101645"/>
            <a:ext cx="3398837" cy="3048000"/>
          </a:xfrm>
          <a:prstGeom prst="rect">
            <a:avLst/>
          </a:prstGeom>
        </p:spPr>
      </p:pic>
      <p:pic>
        <p:nvPicPr>
          <p:cNvPr id="4" name="66095F0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48865" y="2208008"/>
            <a:ext cx="3352800" cy="2941637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359873" y="5749273"/>
            <a:ext cx="35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pritrjenem koncu se odbije z nasprotno fazo – dolina.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5055568" y="5751871"/>
            <a:ext cx="35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pritrjenem koncu se odbije z enako fazo – hrib.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9891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 uiExpand="1" build="p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2890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9253" y="2287229"/>
            <a:ext cx="3246437" cy="1752600"/>
          </a:xfrm>
          <a:prstGeom prst="rect">
            <a:avLst/>
          </a:prstGeom>
        </p:spPr>
      </p:pic>
      <p:pic>
        <p:nvPicPr>
          <p:cNvPr id="3" name="CA830B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72204" y="2287230"/>
            <a:ext cx="4004510" cy="17526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366831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vrvi</a:t>
            </a:r>
          </a:p>
          <a:p>
            <a:pPr algn="ctr"/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na vrvi zadene ob spoj dveh različno debelih vrvi, se od njega odbije.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359873" y="5749273"/>
            <a:ext cx="35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spoju tanke z debelo se odbije z nasprotno fazo – dolina.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5055568" y="5751871"/>
            <a:ext cx="358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Pri spoju debele s tanko se odbije z enako fazo – hrib.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2698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 uiExpand="1" build="p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4" name="Pravokotnik 3"/>
          <p:cNvSpPr/>
          <p:nvPr/>
        </p:nvSpPr>
        <p:spPr>
          <a:xfrm>
            <a:off x="0" y="83284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vrvi</a:t>
            </a:r>
          </a:p>
          <a:p>
            <a:pPr algn="ctr"/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na vrvi zadene ob pritrjen ali prost konec, se od njega odbije.</a:t>
            </a:r>
          </a:p>
        </p:txBody>
      </p:sp>
    </p:spTree>
    <p:extLst>
      <p:ext uri="{BB962C8B-B14F-4D97-AF65-F5344CB8AC3E}">
        <p14:creationId xmlns:p14="http://schemas.microsoft.com/office/powerpoint/2010/main" val="128662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2655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83284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vrvi</a:t>
            </a:r>
          </a:p>
          <a:p>
            <a:pPr algn="ctr"/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na vrvi zadene ob pritrjen ali prost konec, se od njega odbije.</a:t>
            </a:r>
          </a:p>
        </p:txBody>
      </p:sp>
    </p:spTree>
    <p:extLst>
      <p:ext uri="{BB962C8B-B14F-4D97-AF65-F5344CB8AC3E}">
        <p14:creationId xmlns:p14="http://schemas.microsoft.com/office/powerpoint/2010/main" val="179282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2"/>
          <p:cNvSpPr/>
          <p:nvPr/>
        </p:nvSpPr>
        <p:spPr>
          <a:xfrm>
            <a:off x="14531" y="52372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vodni gladini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zadene ob oviro, se od nje odbije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pic>
        <p:nvPicPr>
          <p:cNvPr id="1026" name="Picture 2" descr="https://eucbeniki.sio.si/nar7/1222/odbo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407" y="2028701"/>
            <a:ext cx="4981519" cy="401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1406769" y="1842109"/>
            <a:ext cx="6471139" cy="4230444"/>
            <a:chOff x="1406769" y="1842109"/>
            <a:chExt cx="6471139" cy="4230444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4607166" y="1842109"/>
              <a:ext cx="0" cy="4230444"/>
            </a:xfrm>
            <a:prstGeom prst="line">
              <a:avLst/>
            </a:prstGeom>
            <a:ln w="28575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>
              <a:off x="1406769" y="1980013"/>
              <a:ext cx="6471139" cy="3552192"/>
              <a:chOff x="1406769" y="1980013"/>
              <a:chExt cx="6471139" cy="3552192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2590082" y="2028701"/>
                <a:ext cx="1996449" cy="3457087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4608574" y="2122646"/>
                <a:ext cx="1997773" cy="3358121"/>
              </a:xfrm>
              <a:prstGeom prst="straightConnector1">
                <a:avLst/>
              </a:prstGeom>
              <a:ln w="76200"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1406769" y="5532205"/>
                <a:ext cx="6471139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Arc 14"/>
              <p:cNvSpPr/>
              <p:nvPr/>
            </p:nvSpPr>
            <p:spPr>
              <a:xfrm rot="19863159">
                <a:off x="3815860" y="3593121"/>
                <a:ext cx="1699846" cy="1629508"/>
              </a:xfrm>
              <a:prstGeom prst="arc">
                <a:avLst>
                  <a:gd name="adj1" fmla="val 17695751"/>
                  <a:gd name="adj2" fmla="val 0"/>
                </a:avLst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7" name="Arc 16"/>
              <p:cNvSpPr/>
              <p:nvPr/>
            </p:nvSpPr>
            <p:spPr>
              <a:xfrm rot="16200000">
                <a:off x="3700967" y="3616567"/>
                <a:ext cx="1699846" cy="1629508"/>
              </a:xfrm>
              <a:prstGeom prst="arc">
                <a:avLst>
                  <a:gd name="adj1" fmla="val 17695751"/>
                  <a:gd name="adj2" fmla="val 0"/>
                </a:avLst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sl-SI"/>
              </a:p>
            </p:txBody>
          </p:sp>
          <p:sp>
            <p:nvSpPr>
              <p:cNvPr id="18" name="Pravokotnik 2"/>
              <p:cNvSpPr/>
              <p:nvPr/>
            </p:nvSpPr>
            <p:spPr>
              <a:xfrm>
                <a:off x="2575550" y="1980013"/>
                <a:ext cx="2321171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vpadni kot</a:t>
                </a:r>
              </a:p>
              <a:p>
                <a:pPr algn="ctr"/>
                <a:r>
                  <a:rPr lang="el-GR" sz="2500" dirty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α</a:t>
                </a:r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9" name="Pravokotnik 2"/>
              <p:cNvSpPr/>
              <p:nvPr/>
            </p:nvSpPr>
            <p:spPr>
              <a:xfrm>
                <a:off x="4285176" y="2002323"/>
                <a:ext cx="2321171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odbojni kot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β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4"/>
              <p:cNvSpPr txBox="1"/>
              <p:nvPr/>
            </p:nvSpPr>
            <p:spPr>
              <a:xfrm>
                <a:off x="7346848" y="3283544"/>
                <a:ext cx="10872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α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β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848" y="3283544"/>
                <a:ext cx="1087221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83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1" y="1604374"/>
            <a:ext cx="9144000" cy="514350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14531" y="523729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 valovanja na vodni gladini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 valovanje zadene ob oviro, se od nje odbije (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odbojni zakon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9387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5980</TotalTime>
  <Words>714</Words>
  <Application>Microsoft Office PowerPoint</Application>
  <PresentationFormat>Diaprojekcija na zaslonu (4:3)</PresentationFormat>
  <Paragraphs>85</Paragraphs>
  <Slides>19</Slides>
  <Notes>1</Notes>
  <HiddenSlides>0</HiddenSlides>
  <MMClips>4</MMClips>
  <ScaleCrop>false</ScaleCrop>
  <HeadingPairs>
    <vt:vector size="8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Cambria Math</vt:lpstr>
      <vt:lpstr>Verdana</vt:lpstr>
      <vt:lpstr>Office Theme</vt:lpstr>
      <vt:lpstr>Image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 Petek</cp:lastModifiedBy>
  <cp:revision>1015</cp:revision>
  <cp:lastPrinted>2019-01-04T07:01:52Z</cp:lastPrinted>
  <dcterms:created xsi:type="dcterms:W3CDTF">2015-11-23T20:51:38Z</dcterms:created>
  <dcterms:modified xsi:type="dcterms:W3CDTF">2021-03-12T07:28:47Z</dcterms:modified>
</cp:coreProperties>
</file>