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3" r:id="rId1"/>
  </p:sldMasterIdLst>
  <p:sldIdLst>
    <p:sldId id="274" r:id="rId2"/>
    <p:sldId id="276" r:id="rId3"/>
    <p:sldId id="275" r:id="rId4"/>
    <p:sldId id="289" r:id="rId5"/>
    <p:sldId id="290" r:id="rId6"/>
    <p:sldId id="272" r:id="rId7"/>
    <p:sldId id="256" r:id="rId8"/>
    <p:sldId id="257" r:id="rId9"/>
    <p:sldId id="258" r:id="rId10"/>
    <p:sldId id="262" r:id="rId11"/>
    <p:sldId id="259" r:id="rId12"/>
    <p:sldId id="260" r:id="rId13"/>
    <p:sldId id="261" r:id="rId14"/>
    <p:sldId id="263" r:id="rId15"/>
    <p:sldId id="264" r:id="rId16"/>
    <p:sldId id="265" r:id="rId17"/>
    <p:sldId id="266" r:id="rId18"/>
    <p:sldId id="302" r:id="rId19"/>
    <p:sldId id="304" r:id="rId20"/>
    <p:sldId id="303" r:id="rId21"/>
    <p:sldId id="378" r:id="rId22"/>
    <p:sldId id="379" r:id="rId23"/>
    <p:sldId id="380" r:id="rId24"/>
    <p:sldId id="381" r:id="rId25"/>
    <p:sldId id="357" r:id="rId26"/>
    <p:sldId id="355" r:id="rId27"/>
    <p:sldId id="369" r:id="rId28"/>
    <p:sldId id="370" r:id="rId29"/>
    <p:sldId id="376" r:id="rId30"/>
    <p:sldId id="377" r:id="rId31"/>
    <p:sldId id="373" r:id="rId32"/>
    <p:sldId id="295" r:id="rId33"/>
    <p:sldId id="359" r:id="rId34"/>
    <p:sldId id="368" r:id="rId35"/>
    <p:sldId id="360" r:id="rId36"/>
    <p:sldId id="361" r:id="rId37"/>
    <p:sldId id="270" r:id="rId38"/>
    <p:sldId id="362" r:id="rId39"/>
    <p:sldId id="285" r:id="rId40"/>
    <p:sldId id="363" r:id="rId41"/>
    <p:sldId id="365" r:id="rId42"/>
    <p:sldId id="366" r:id="rId43"/>
    <p:sldId id="367" r:id="rId44"/>
    <p:sldId id="358" r:id="rId45"/>
    <p:sldId id="288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93" r:id="rId55"/>
    <p:sldId id="294" r:id="rId56"/>
  </p:sldIdLst>
  <p:sldSz cx="12192000" cy="6858000"/>
  <p:notesSz cx="6858000" cy="99472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148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340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237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883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414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32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479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252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02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625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899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487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374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949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833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793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471A7-1FFB-457F-9C0A-35698965D973}" type="datetimeFigureOut">
              <a:rPr lang="sl-SI" smtClean="0"/>
              <a:t>2. 12. 2021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4FD39F1-EB7A-40AA-94CF-272157D98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372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otimir.tivadar@ff.uni-lj.s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ni-lj-si.zoom.us/j/98743090762?pwd=RHBQYlVZRGVDVW9SREJVaFBQQzlnUT0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JJucj0z7n8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youtube.com/watch?v=vq9vFtVDow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HROgiDC8bDA" TargetMode="External"/><Relationship Id="rId5" Type="http://schemas.openxmlformats.org/officeDocument/2006/relationships/hyperlink" Target="http://www.24ur.com/sport/kosarka/kanal-a-in-voyo-slovenija-le-korak-te-se-loci-od.html%20(21" TargetMode="External"/><Relationship Id="rId4" Type="http://schemas.openxmlformats.org/officeDocument/2006/relationships/hyperlink" Target="https://www.youtube.com/watch?v=0sOTLOtuAr8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.si/133/sskj2-slovar-slovenskega-knjiznega-jezika-2/3662205/mezda?View=1&amp;Query=mezda" TargetMode="External"/><Relationship Id="rId2" Type="http://schemas.openxmlformats.org/officeDocument/2006/relationships/hyperlink" Target="https://fran.si/134/slovenski-pravopis/3760068/mezda?View=1&amp;Query=mez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orpus-gos.net/Concordance/Search?t=Standard&amp;q=mezda" TargetMode="External"/><Relationship Id="rId5" Type="http://schemas.openxmlformats.org/officeDocument/2006/relationships/hyperlink" Target="https://fran.si/193/marko-snoj-slovenski-etimoloski-slovar/4288816/mezd?View=1&amp;Query=mezda" TargetMode="External"/><Relationship Id="rId4" Type="http://schemas.openxmlformats.org/officeDocument/2006/relationships/hyperlink" Target="https://fran.si/193/marko-snoj-slovenski-etimoloski-slovar/4288816/mezd?View=1&amp;Query=mezda&amp;referencedHeadword=m%c3%a8zda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-s2vM3QDDs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7WKHmbkZlo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podcrto.si/hrup-v-vec-ljubljanskih-solah-in-vrtcih-presega-kriticne-vrednosti-drzava-ze-leta-ne-ukrepa/" TargetMode="External"/><Relationship Id="rId2" Type="http://schemas.openxmlformats.org/officeDocument/2006/relationships/hyperlink" Target="https://osha.europa.eu/en%20(18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health/ph_risk/committees/04_scenihr/docs/scenihr_o_017.pdf%20(19" TargetMode="External"/><Relationship Id="rId3" Type="http://schemas.openxmlformats.org/officeDocument/2006/relationships/hyperlink" Target="https://www.researchgate.net/publication/223251708_The_influence_of_acoustics_on_speech_production_A_noise-induced_stress_phenomenon_known_as_the_Lombard_reflex%20(17" TargetMode="External"/><Relationship Id="rId7" Type="http://schemas.openxmlformats.org/officeDocument/2006/relationships/hyperlink" Target="https://sl.wikipedia.org/wiki/Lombardov_u%C4%8Dinek" TargetMode="External"/><Relationship Id="rId2" Type="http://schemas.openxmlformats.org/officeDocument/2006/relationships/hyperlink" Target="http://www.nijz.si/sites/www.nijz.si/files/uploaded/zvok_poslusanje_in_hrup_v_vrtcih_sonja_jeram.pdf%20(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ombard_effect%20(16" TargetMode="External"/><Relationship Id="rId5" Type="http://schemas.openxmlformats.org/officeDocument/2006/relationships/hyperlink" Target="http://linguistics.berkeley.edu/phonlab/documents/2008/lau.pdf%20(16" TargetMode="External"/><Relationship Id="rId10" Type="http://schemas.openxmlformats.org/officeDocument/2006/relationships/hyperlink" Target="http://www.utdallas.edu/~hynek/citing_papers/Vlaj_Slovenian%20Speech%20Database%20with%20Lombard%20Effect.pdf" TargetMode="External"/><Relationship Id="rId4" Type="http://schemas.openxmlformats.org/officeDocument/2006/relationships/hyperlink" Target="http://www.viva.si/Uho-grlo-nos-Otorinolaringologija/182/Hripavost%20(18" TargetMode="External"/><Relationship Id="rId9" Type="http://schemas.openxmlformats.org/officeDocument/2006/relationships/hyperlink" Target="https://sl.wikipedia.org/wiki/Slu%C5%A1na_prizadetos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biss.izum.si/scripts/cobiss?command=DISPLAY&amp;base=COBIB&amp;RID=62624354" TargetMode="External"/><Relationship Id="rId2" Type="http://schemas.openxmlformats.org/officeDocument/2006/relationships/hyperlink" Target="http://cobiss.izum.si/scripts/cobiss?command=DISPLAY&amp;base=COBIB&amp;RID=610980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biss.izum.si/scripts/cobiss?command=DISPLAY&amp;base=COBIB&amp;RID=61086818" TargetMode="External"/><Relationship Id="rId4" Type="http://schemas.openxmlformats.org/officeDocument/2006/relationships/hyperlink" Target="http://centerslo.si/wp-content/uploads/2016/06/52_Tivadar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Zaznava govora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Red. prof. dr. Hotimir Tivadar</a:t>
            </a:r>
          </a:p>
          <a:p>
            <a:r>
              <a:rPr lang="sl-SI" dirty="0"/>
              <a:t>Oddelek za slovenistiko FF UL</a:t>
            </a:r>
          </a:p>
          <a:p>
            <a:r>
              <a:rPr lang="sl-SI" dirty="0">
                <a:hlinkClick r:id="rId2"/>
              </a:rPr>
              <a:t>hotimir.tivadar@ff.uni-lj.si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969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Govor in sluh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Pri govoru sodelujejo:</a:t>
            </a:r>
          </a:p>
          <a:p>
            <a:pPr lvl="1"/>
            <a:r>
              <a:rPr lang="sl-SI" dirty="0"/>
              <a:t>organi, ki so neposredno vključeni v produkcijo glasu, ter </a:t>
            </a:r>
          </a:p>
          <a:p>
            <a:pPr lvl="1"/>
            <a:r>
              <a:rPr lang="sl-SI" dirty="0"/>
              <a:t>organi, ki so vključeni v razvoj, oblikovanje in vzdrževanje glasu in govora (</a:t>
            </a:r>
            <a:r>
              <a:rPr lang="sl-SI" dirty="0" err="1"/>
              <a:t>Cvejić</a:t>
            </a:r>
            <a:r>
              <a:rPr lang="sl-SI" dirty="0"/>
              <a:t> in Kosanović 1982: 1).</a:t>
            </a:r>
          </a:p>
          <a:p>
            <a:pPr marL="457200" lvl="1" indent="0">
              <a:buNone/>
            </a:pPr>
            <a:endParaRPr lang="sl-SI" dirty="0"/>
          </a:p>
          <a:p>
            <a:r>
              <a:rPr lang="sl-SI" dirty="0"/>
              <a:t>Okvare sluha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dirty="0"/>
              <a:t>onemogočijo normalno delovanje govornega aparata, lahko nastane tudi govorna ali glasovna motnja (Jeram 2014, Hočevar Boltežar 2010: 105).</a:t>
            </a:r>
          </a:p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2589212" y="2827415"/>
            <a:ext cx="3090371" cy="30336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9" y="1771346"/>
            <a:ext cx="4597243" cy="34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2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Vpliv hrupa na govorjenje – medicinski vidik</a:t>
            </a:r>
            <a:br>
              <a:rPr lang="sl-SI" b="1" dirty="0"/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41442"/>
          </a:xfrm>
        </p:spPr>
        <p:txBody>
          <a:bodyPr>
            <a:normAutofit lnSpcReduction="10000"/>
          </a:bodyPr>
          <a:lstStyle/>
          <a:p>
            <a:r>
              <a:rPr lang="sl-SI" dirty="0"/>
              <a:t>Odziv govorca na hrup v okolici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dirty="0"/>
              <a:t>Lombardov učinek (angl. Lombard </a:t>
            </a:r>
            <a:r>
              <a:rPr lang="sl-SI" dirty="0" err="1"/>
              <a:t>effect</a:t>
            </a:r>
            <a:r>
              <a:rPr lang="sl-SI" dirty="0"/>
              <a:t>)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dirty="0"/>
              <a:t>preglasno govorjenje in napačna raba glasu.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Posledica: funkcionalna glasovna motnja oz. </a:t>
            </a:r>
            <a:r>
              <a:rPr lang="sl-SI" dirty="0" err="1">
                <a:solidFill>
                  <a:schemeClr val="accent1"/>
                </a:solidFill>
              </a:rPr>
              <a:t>disfonija</a:t>
            </a:r>
            <a:r>
              <a:rPr lang="sl-SI" dirty="0"/>
              <a:t>.</a:t>
            </a:r>
          </a:p>
          <a:p>
            <a:r>
              <a:rPr lang="sl-SI" dirty="0"/>
              <a:t>Ena od </a:t>
            </a:r>
            <a:r>
              <a:rPr lang="sl-SI" dirty="0" err="1"/>
              <a:t>disfonij</a:t>
            </a:r>
            <a:r>
              <a:rPr lang="sl-SI" dirty="0"/>
              <a:t>: </a:t>
            </a:r>
            <a:r>
              <a:rPr lang="sl-SI" dirty="0">
                <a:solidFill>
                  <a:schemeClr val="accent1"/>
                </a:solidFill>
              </a:rPr>
              <a:t>hripavost</a:t>
            </a:r>
            <a:r>
              <a:rPr lang="sl-SI" dirty="0"/>
              <a:t> = odstopanja v kvaliteti glasu (</a:t>
            </a:r>
            <a:r>
              <a:rPr lang="sl-SI" dirty="0" err="1"/>
              <a:t>Cvejić</a:t>
            </a:r>
            <a:r>
              <a:rPr lang="sl-SI" dirty="0"/>
              <a:t> in Kosanović 1982, Hočevar Boltežar 2010).</a:t>
            </a:r>
          </a:p>
          <a:p>
            <a:endParaRPr lang="sl-SI" dirty="0"/>
          </a:p>
          <a:p>
            <a:r>
              <a:rPr lang="sl-SI" dirty="0"/>
              <a:t>Za nastanek kakovostnega glasu je potrebno kontrolirano dihanje, </a:t>
            </a:r>
            <a:r>
              <a:rPr lang="sl-SI" dirty="0" err="1"/>
              <a:t>fonacija</a:t>
            </a:r>
            <a:r>
              <a:rPr lang="sl-SI" dirty="0"/>
              <a:t> in artikulacija. Za funkcionalne glasovne motnje je značilna nenormalna, praviloma prevelika napetost grlnih mišic, ki so med seboj tudi slabo usklajene. Velik problem predstavlja tudi motena koordinacija med dihanjem, položajem in napetostjo glasilk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dirty="0">
                <a:solidFill>
                  <a:schemeClr val="accent1"/>
                </a:solidFill>
              </a:rPr>
              <a:t>mišično </a:t>
            </a:r>
            <a:r>
              <a:rPr lang="sl-SI" dirty="0" err="1">
                <a:solidFill>
                  <a:schemeClr val="accent1"/>
                </a:solidFill>
              </a:rPr>
              <a:t>tenzijska</a:t>
            </a:r>
            <a:r>
              <a:rPr lang="sl-SI" dirty="0">
                <a:solidFill>
                  <a:schemeClr val="accent1"/>
                </a:solidFill>
              </a:rPr>
              <a:t> </a:t>
            </a:r>
            <a:r>
              <a:rPr lang="sl-SI" dirty="0" err="1">
                <a:solidFill>
                  <a:schemeClr val="accent1"/>
                </a:solidFill>
              </a:rPr>
              <a:t>disfonija</a:t>
            </a:r>
            <a:r>
              <a:rPr lang="sl-SI" dirty="0">
                <a:solidFill>
                  <a:schemeClr val="accent1"/>
                </a:solidFill>
              </a:rPr>
              <a:t> </a:t>
            </a:r>
            <a:r>
              <a:rPr lang="sl-SI" dirty="0"/>
              <a:t>(MTD) (Hočevar Boltežar 2010: 105).</a:t>
            </a:r>
          </a:p>
        </p:txBody>
      </p:sp>
    </p:spTree>
    <p:extLst>
      <p:ext uri="{BB962C8B-B14F-4D97-AF65-F5344CB8AC3E}">
        <p14:creationId xmlns:p14="http://schemas.microsoft.com/office/powerpoint/2010/main" val="4104734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017431"/>
            <a:ext cx="8915400" cy="5486400"/>
          </a:xfrm>
        </p:spPr>
        <p:txBody>
          <a:bodyPr>
            <a:normAutofit/>
          </a:bodyPr>
          <a:lstStyle/>
          <a:p>
            <a:r>
              <a:rPr lang="sl-SI" dirty="0" err="1"/>
              <a:t>Mathieson</a:t>
            </a:r>
            <a:r>
              <a:rPr lang="sl-SI" dirty="0"/>
              <a:t> deli MTD na:</a:t>
            </a:r>
          </a:p>
          <a:p>
            <a:pPr lvl="1"/>
            <a:r>
              <a:rPr lang="sl-SI" dirty="0"/>
              <a:t> </a:t>
            </a:r>
            <a:r>
              <a:rPr lang="sl-SI" dirty="0">
                <a:solidFill>
                  <a:schemeClr val="accent1"/>
                </a:solidFill>
              </a:rPr>
              <a:t>MTD s sluzničnimi spremembami na glasilkah </a:t>
            </a:r>
            <a:r>
              <a:rPr lang="sl-SI" dirty="0"/>
              <a:t>(vozliči, polip, cista, </a:t>
            </a:r>
            <a:r>
              <a:rPr lang="sl-SI" dirty="0" err="1"/>
              <a:t>Reinkejev</a:t>
            </a:r>
            <a:r>
              <a:rPr lang="sl-SI" dirty="0"/>
              <a:t> edem, kontaktna razjeda, granulom, pogosto tudi vnetje grlne sluznice in razširjene žilice na glasilki)</a:t>
            </a:r>
          </a:p>
          <a:p>
            <a:pPr marL="457200" lvl="1" indent="0">
              <a:buNone/>
            </a:pPr>
            <a:r>
              <a:rPr lang="sl-SI" dirty="0"/>
              <a:t>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dirty="0"/>
              <a:t>hripav, raskav glas, ostrega tona, </a:t>
            </a:r>
            <a:r>
              <a:rPr lang="sl-SI" dirty="0" err="1"/>
              <a:t>diplofonija</a:t>
            </a:r>
            <a:r>
              <a:rPr lang="sl-SI" dirty="0"/>
              <a:t>, govorna lega ni ustrezna, glasovna utrudljivost, bolečine v predelu grla in občutek tujka (Hočevar Boltežar 2010: 107–108, </a:t>
            </a:r>
            <a:r>
              <a:rPr lang="sl-SI" dirty="0" err="1"/>
              <a:t>Varošanec-Škarić</a:t>
            </a:r>
            <a:r>
              <a:rPr lang="sl-SI" dirty="0"/>
              <a:t> 2005: 129);</a:t>
            </a:r>
          </a:p>
          <a:p>
            <a:pPr marL="457200" lvl="1" indent="0">
              <a:buNone/>
            </a:pPr>
            <a:endParaRPr lang="sl-SI" dirty="0"/>
          </a:p>
          <a:p>
            <a:pPr lvl="1"/>
            <a:r>
              <a:rPr lang="sl-SI" dirty="0">
                <a:solidFill>
                  <a:schemeClr val="accent1"/>
                </a:solidFill>
              </a:rPr>
              <a:t>MTD, pri katerih sprememb na sluznici grla ni</a:t>
            </a:r>
            <a:r>
              <a:rPr lang="sl-SI" dirty="0"/>
              <a:t>: trikotna reža med glasilkama, glasilki sta napeti, prenapetost mišic na vratu, lega grla previsoko v vratu</a:t>
            </a:r>
          </a:p>
          <a:p>
            <a:pPr marL="457200" lvl="1" indent="0">
              <a:buNone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dirty="0"/>
              <a:t>hripavost, glas je previsok ali prenizek ter se lomi, z govorom se utrudijo, občutek napetosti ali bolečina v vratu, občutek tujka v grlu, glas postaja vedno bolj hripav ali šibek (Hočevar Boltežar 2010: 108–109).</a:t>
            </a:r>
          </a:p>
        </p:txBody>
      </p:sp>
    </p:spTree>
    <p:extLst>
      <p:ext uri="{BB962C8B-B14F-4D97-AF65-F5344CB8AC3E}">
        <p14:creationId xmlns:p14="http://schemas.microsoft.com/office/powerpoint/2010/main" val="222190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558344"/>
            <a:ext cx="8915400" cy="4352878"/>
          </a:xfrm>
        </p:spPr>
        <p:txBody>
          <a:bodyPr/>
          <a:lstStyle/>
          <a:p>
            <a:r>
              <a:rPr lang="sl-SI" dirty="0"/>
              <a:t>Pri zdravljenju sodelujejo: otorinolaringolog – </a:t>
            </a:r>
            <a:r>
              <a:rPr lang="sl-SI" dirty="0" err="1"/>
              <a:t>foniater</a:t>
            </a:r>
            <a:r>
              <a:rPr lang="sl-SI" dirty="0"/>
              <a:t>, logoped in psiholog. </a:t>
            </a:r>
          </a:p>
          <a:p>
            <a:r>
              <a:rPr lang="sl-SI" dirty="0"/>
              <a:t>Zdravljenje zajema: </a:t>
            </a:r>
          </a:p>
          <a:p>
            <a:pPr lvl="1"/>
            <a:r>
              <a:rPr lang="sl-SI" dirty="0"/>
              <a:t>zdravljenje z zdravili, </a:t>
            </a:r>
          </a:p>
          <a:p>
            <a:pPr lvl="1"/>
            <a:r>
              <a:rPr lang="sl-SI" dirty="0"/>
              <a:t>zmanjšanje glasovnega napora, zmanjšanje aktivnosti grlnih mišic,</a:t>
            </a:r>
          </a:p>
          <a:p>
            <a:pPr lvl="1"/>
            <a:r>
              <a:rPr lang="sl-SI" dirty="0"/>
              <a:t>izboljšanje glasovne higiene, telesne drže, dihalne tehnike, glasovne terapije in </a:t>
            </a:r>
            <a:r>
              <a:rPr lang="sl-SI" dirty="0" err="1"/>
              <a:t>fonacijske</a:t>
            </a:r>
            <a:r>
              <a:rPr lang="sl-SI" dirty="0"/>
              <a:t> vaje, vaje za pravilno izreko, </a:t>
            </a:r>
          </a:p>
          <a:p>
            <a:pPr lvl="1"/>
            <a:r>
              <a:rPr lang="sl-SI" dirty="0"/>
              <a:t>v primeru sprememb na sluznici glasilk tudi kirurški poseg (</a:t>
            </a:r>
            <a:r>
              <a:rPr lang="sl-SI" dirty="0" err="1"/>
              <a:t>Cvejić</a:t>
            </a:r>
            <a:r>
              <a:rPr lang="sl-SI" dirty="0"/>
              <a:t> in Kosanović 1982: 178–201, Hočevar Boltežar 2010: 110).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404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Vpliv hrupa na govorjenje – psihološki vidik</a:t>
            </a:r>
            <a:br>
              <a:rPr lang="sl-SI" b="1" dirty="0"/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2589212" y="1313645"/>
            <a:ext cx="8915400" cy="5306095"/>
          </a:xfrm>
        </p:spPr>
        <p:txBody>
          <a:bodyPr>
            <a:normAutofit/>
          </a:bodyPr>
          <a:lstStyle/>
          <a:p>
            <a:r>
              <a:rPr lang="sl-SI" dirty="0"/>
              <a:t>Psihološke vplive hrupa obravnavajo številne študije: </a:t>
            </a:r>
            <a:r>
              <a:rPr lang="sl-SI" dirty="0" err="1"/>
              <a:t>Grandjean</a:t>
            </a:r>
            <a:r>
              <a:rPr lang="sl-SI" dirty="0"/>
              <a:t> in </a:t>
            </a:r>
            <a:r>
              <a:rPr lang="sl-SI" dirty="0" err="1"/>
              <a:t>Nemecek</a:t>
            </a:r>
            <a:r>
              <a:rPr lang="sl-SI" dirty="0"/>
              <a:t>, 1973, Cohen et </a:t>
            </a:r>
            <a:r>
              <a:rPr lang="sl-SI" dirty="0" err="1"/>
              <a:t>al</a:t>
            </a:r>
            <a:r>
              <a:rPr lang="sl-SI" dirty="0"/>
              <a:t>. 1980, </a:t>
            </a:r>
            <a:r>
              <a:rPr lang="sl-SI" dirty="0" err="1"/>
              <a:t>Čudina</a:t>
            </a:r>
            <a:r>
              <a:rPr lang="sl-SI" dirty="0"/>
              <a:t> 2001, Clark et </a:t>
            </a:r>
            <a:r>
              <a:rPr lang="sl-SI" dirty="0" err="1"/>
              <a:t>al</a:t>
            </a:r>
            <a:r>
              <a:rPr lang="sl-SI" dirty="0"/>
              <a:t>. 2005, </a:t>
            </a:r>
            <a:r>
              <a:rPr lang="sl-SI" dirty="0" err="1"/>
              <a:t>Bilban</a:t>
            </a:r>
            <a:r>
              <a:rPr lang="sl-SI" dirty="0"/>
              <a:t> 2005c, </a:t>
            </a:r>
            <a:r>
              <a:rPr lang="sl-SI" dirty="0" err="1"/>
              <a:t>Dockrell</a:t>
            </a:r>
            <a:r>
              <a:rPr lang="sl-SI" dirty="0"/>
              <a:t> in </a:t>
            </a:r>
            <a:r>
              <a:rPr lang="sl-SI" dirty="0" err="1"/>
              <a:t>Shield</a:t>
            </a:r>
            <a:r>
              <a:rPr lang="sl-SI" dirty="0"/>
              <a:t> 2006, SCENIHR 2008, </a:t>
            </a:r>
            <a:r>
              <a:rPr lang="sl-SI" dirty="0" err="1"/>
              <a:t>Matheson</a:t>
            </a:r>
            <a:r>
              <a:rPr lang="sl-SI" dirty="0"/>
              <a:t> et </a:t>
            </a:r>
            <a:r>
              <a:rPr lang="sl-SI" dirty="0" err="1"/>
              <a:t>al</a:t>
            </a:r>
            <a:r>
              <a:rPr lang="sl-SI" dirty="0"/>
              <a:t>. 2010, Wright et </a:t>
            </a:r>
            <a:r>
              <a:rPr lang="sl-SI" dirty="0" err="1"/>
              <a:t>al</a:t>
            </a:r>
            <a:r>
              <a:rPr lang="sl-SI" dirty="0"/>
              <a:t>. 2016, </a:t>
            </a:r>
            <a:r>
              <a:rPr lang="sl-SI" dirty="0" err="1"/>
              <a:t>Spilski</a:t>
            </a:r>
            <a:r>
              <a:rPr lang="sl-SI" dirty="0"/>
              <a:t> et </a:t>
            </a:r>
            <a:r>
              <a:rPr lang="sl-SI" dirty="0" err="1"/>
              <a:t>al</a:t>
            </a:r>
            <a:r>
              <a:rPr lang="sl-SI" dirty="0"/>
              <a:t>. 2017 idr.</a:t>
            </a:r>
          </a:p>
          <a:p>
            <a:r>
              <a:rPr lang="sl-SI" dirty="0"/>
              <a:t>Hrup:</a:t>
            </a:r>
          </a:p>
          <a:p>
            <a:pPr lvl="1"/>
            <a:r>
              <a:rPr lang="sl-SI" dirty="0"/>
              <a:t>vpliva na otrokov  epizodni spomin,</a:t>
            </a:r>
          </a:p>
          <a:p>
            <a:pPr lvl="1"/>
            <a:r>
              <a:rPr lang="sl-SI" dirty="0"/>
              <a:t>znižuje sposobnost razumevanja bralnega teksta,</a:t>
            </a:r>
          </a:p>
          <a:p>
            <a:pPr lvl="1"/>
            <a:r>
              <a:rPr lang="sl-SI" dirty="0"/>
              <a:t>znižuje pozornost in koncentracijo,</a:t>
            </a:r>
          </a:p>
          <a:p>
            <a:pPr lvl="1"/>
            <a:r>
              <a:rPr lang="sl-SI" dirty="0"/>
              <a:t>vpliva na uspešnost, zmanjšuje produktivnost,</a:t>
            </a:r>
          </a:p>
          <a:p>
            <a:pPr lvl="1"/>
            <a:r>
              <a:rPr lang="sl-SI" dirty="0"/>
              <a:t>upočasnjuje </a:t>
            </a:r>
            <a:r>
              <a:rPr lang="sl-SI" dirty="0" err="1"/>
              <a:t>psihomotorno</a:t>
            </a:r>
            <a:r>
              <a:rPr lang="sl-SI" dirty="0"/>
              <a:t> hitrost,</a:t>
            </a:r>
          </a:p>
          <a:p>
            <a:pPr lvl="1"/>
            <a:r>
              <a:rPr lang="sl-SI" dirty="0"/>
              <a:t>povzroča stres,</a:t>
            </a:r>
          </a:p>
          <a:p>
            <a:pPr lvl="1"/>
            <a:r>
              <a:rPr lang="sl-SI" dirty="0"/>
              <a:t>povzroča slabše pomnjenje,</a:t>
            </a:r>
          </a:p>
          <a:p>
            <a:pPr lvl="1"/>
            <a:r>
              <a:rPr lang="sl-SI" dirty="0"/>
              <a:t>povzroča motnje v delovanju možganov, kar posledično povzroča raztresenost, razdražljivost in duševno labilnost delavcev, zmanjšanje njihove pozornosti in motivacije ter poslabšanje medsebojnih odnosov.</a:t>
            </a:r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18" y="2271252"/>
            <a:ext cx="3294634" cy="32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6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Vpliv hrupa na govor</a:t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287887"/>
            <a:ext cx="8915400" cy="5100033"/>
          </a:xfrm>
        </p:spPr>
        <p:txBody>
          <a:bodyPr>
            <a:normAutofit/>
          </a:bodyPr>
          <a:lstStyle/>
          <a:p>
            <a:r>
              <a:rPr lang="sl-SI" dirty="0"/>
              <a:t>Ljudje v hrupnem okolju govorimo glasneje kot sicer (</a:t>
            </a:r>
            <a:r>
              <a:rPr lang="sl-SI" dirty="0" err="1"/>
              <a:t>Bakran</a:t>
            </a:r>
            <a:r>
              <a:rPr lang="sl-SI" dirty="0"/>
              <a:t> 1989: 44)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←</a:t>
            </a:r>
            <a:r>
              <a:rPr lang="sl-SI" dirty="0"/>
              <a:t> Lombardov učinek, </a:t>
            </a:r>
            <a:r>
              <a:rPr lang="sl-SI" dirty="0" err="1"/>
              <a:t>Etienne</a:t>
            </a:r>
            <a:r>
              <a:rPr lang="sl-SI" dirty="0"/>
              <a:t> Lombard (1911) = govorec nezavedno poveča glasnost govorjenja ob povečanju hrupa v ozadju, da bi izboljšal razumljivost.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Raziskave Lombardovega učinka na govor: Lombard 1911, </a:t>
            </a:r>
            <a:r>
              <a:rPr lang="sl-SI" dirty="0" err="1"/>
              <a:t>Summers</a:t>
            </a:r>
            <a:r>
              <a:rPr lang="sl-SI" dirty="0"/>
              <a:t> et </a:t>
            </a:r>
            <a:r>
              <a:rPr lang="sl-SI" dirty="0" err="1"/>
              <a:t>al</a:t>
            </a:r>
            <a:r>
              <a:rPr lang="sl-SI" dirty="0"/>
              <a:t>. 1988, </a:t>
            </a:r>
            <a:r>
              <a:rPr lang="sl-SI" dirty="0" err="1"/>
              <a:t>Castellanos</a:t>
            </a:r>
            <a:r>
              <a:rPr lang="sl-SI" dirty="0"/>
              <a:t> et </a:t>
            </a:r>
            <a:r>
              <a:rPr lang="sl-SI" dirty="0" err="1"/>
              <a:t>al</a:t>
            </a:r>
            <a:r>
              <a:rPr lang="sl-SI" dirty="0"/>
              <a:t>. 1996, </a:t>
            </a:r>
            <a:r>
              <a:rPr lang="sl-SI" dirty="0" err="1"/>
              <a:t>Junqua</a:t>
            </a:r>
            <a:r>
              <a:rPr lang="sl-SI" dirty="0"/>
              <a:t> 1996, </a:t>
            </a:r>
            <a:r>
              <a:rPr lang="sl-SI" dirty="0" err="1"/>
              <a:t>Howell</a:t>
            </a:r>
            <a:r>
              <a:rPr lang="sl-SI" dirty="0"/>
              <a:t> 2008, </a:t>
            </a:r>
            <a:r>
              <a:rPr lang="sl-SI" dirty="0" err="1"/>
              <a:t>Lau</a:t>
            </a:r>
            <a:r>
              <a:rPr lang="sl-SI" dirty="0"/>
              <a:t> 2008, </a:t>
            </a:r>
            <a:r>
              <a:rPr lang="sl-SI" dirty="0" err="1"/>
              <a:t>Zhao</a:t>
            </a:r>
            <a:r>
              <a:rPr lang="sl-SI" dirty="0"/>
              <a:t> in </a:t>
            </a:r>
            <a:r>
              <a:rPr lang="sl-SI" dirty="0" err="1"/>
              <a:t>Yurafsky</a:t>
            </a:r>
            <a:r>
              <a:rPr lang="sl-SI" dirty="0"/>
              <a:t> 2009, T. </a:t>
            </a:r>
            <a:r>
              <a:rPr lang="sl-SI" dirty="0" err="1"/>
              <a:t>Sttathopoulos</a:t>
            </a:r>
            <a:r>
              <a:rPr lang="sl-SI" dirty="0"/>
              <a:t> et </a:t>
            </a:r>
            <a:r>
              <a:rPr lang="sl-SI" dirty="0" err="1"/>
              <a:t>al</a:t>
            </a:r>
            <a:r>
              <a:rPr lang="sl-SI" dirty="0"/>
              <a:t>. 2014 idr.</a:t>
            </a:r>
          </a:p>
          <a:p>
            <a:r>
              <a:rPr lang="sl-SI" dirty="0"/>
              <a:t>Lombardov govor se razlikuje od normalnega govora.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51" y="2568777"/>
            <a:ext cx="2563949" cy="22648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42" y="2519909"/>
            <a:ext cx="3484607" cy="231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5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618186"/>
            <a:ext cx="8915400" cy="566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Značilnosti Lombardovega govora</a:t>
            </a:r>
            <a:r>
              <a:rPr lang="sl-SI" dirty="0"/>
              <a:t>:</a:t>
            </a:r>
          </a:p>
          <a:p>
            <a:pPr lvl="1"/>
            <a:r>
              <a:rPr lang="sl-SI" dirty="0"/>
              <a:t>povečana jakost zvoka, </a:t>
            </a:r>
          </a:p>
          <a:p>
            <a:pPr lvl="1"/>
            <a:r>
              <a:rPr lang="sl-SI" dirty="0"/>
              <a:t>zvišanje osnovnih fonetičnih frekvenc F</a:t>
            </a:r>
            <a:r>
              <a:rPr lang="sl-SI" baseline="-25000" dirty="0"/>
              <a:t>0</a:t>
            </a:r>
            <a:r>
              <a:rPr lang="sl-SI" dirty="0"/>
              <a:t>, </a:t>
            </a:r>
          </a:p>
          <a:p>
            <a:pPr lvl="1"/>
            <a:r>
              <a:rPr lang="sl-SI" dirty="0"/>
              <a:t>povečanje formantov F</a:t>
            </a:r>
            <a:r>
              <a:rPr lang="sl-SI" baseline="-25000" dirty="0"/>
              <a:t>1</a:t>
            </a:r>
            <a:r>
              <a:rPr lang="sl-SI" dirty="0"/>
              <a:t> in F</a:t>
            </a:r>
            <a:r>
              <a:rPr lang="sl-SI" baseline="-25000" dirty="0"/>
              <a:t>2</a:t>
            </a:r>
            <a:r>
              <a:rPr lang="sl-SI" dirty="0"/>
              <a:t>, </a:t>
            </a:r>
          </a:p>
          <a:p>
            <a:pPr lvl="1"/>
            <a:r>
              <a:rPr lang="sl-SI" dirty="0"/>
              <a:t>povečanje časovnega trajanja vokalov, </a:t>
            </a:r>
          </a:p>
          <a:p>
            <a:pPr lvl="1"/>
            <a:r>
              <a:rPr lang="sl-SI" dirty="0"/>
              <a:t>podaljšanje zlogov,</a:t>
            </a:r>
          </a:p>
          <a:p>
            <a:pPr lvl="1"/>
            <a:r>
              <a:rPr lang="sl-SI" dirty="0"/>
              <a:t>podaljševanje glasov, običajno (srednjih) samoglasnikov, </a:t>
            </a:r>
          </a:p>
          <a:p>
            <a:pPr lvl="1"/>
            <a:r>
              <a:rPr lang="sl-SI" dirty="0"/>
              <a:t>upočasnitev govora, </a:t>
            </a:r>
          </a:p>
          <a:p>
            <a:pPr lvl="1"/>
            <a:r>
              <a:rPr lang="sl-SI" dirty="0"/>
              <a:t>bolj monotona intonacija, </a:t>
            </a:r>
          </a:p>
          <a:p>
            <a:pPr lvl="1"/>
            <a:r>
              <a:rPr lang="sl-SI" dirty="0"/>
              <a:t>pojav govornih napak in </a:t>
            </a:r>
          </a:p>
          <a:p>
            <a:pPr lvl="1"/>
            <a:r>
              <a:rPr lang="sl-SI" dirty="0"/>
              <a:t>spremembe glasovne kakovosti </a:t>
            </a:r>
          </a:p>
          <a:p>
            <a:pPr marL="457200" lvl="1" indent="0">
              <a:buNone/>
            </a:pPr>
            <a:r>
              <a:rPr lang="sl-SI" dirty="0"/>
              <a:t>(</a:t>
            </a:r>
            <a:r>
              <a:rPr lang="sl-SI" dirty="0" err="1"/>
              <a:t>Draegert</a:t>
            </a:r>
            <a:r>
              <a:rPr lang="sl-SI" dirty="0"/>
              <a:t> 1951, </a:t>
            </a:r>
            <a:r>
              <a:rPr lang="sl-SI" dirty="0" err="1"/>
              <a:t>Summers</a:t>
            </a:r>
            <a:r>
              <a:rPr lang="sl-SI" dirty="0"/>
              <a:t> et </a:t>
            </a:r>
            <a:r>
              <a:rPr lang="sl-SI" dirty="0" err="1"/>
              <a:t>al</a:t>
            </a:r>
            <a:r>
              <a:rPr lang="sl-SI" dirty="0"/>
              <a:t>. 1988, </a:t>
            </a:r>
            <a:r>
              <a:rPr lang="sl-SI" dirty="0" err="1"/>
              <a:t>Junqua</a:t>
            </a:r>
            <a:r>
              <a:rPr lang="sl-SI" dirty="0"/>
              <a:t> 1996, </a:t>
            </a:r>
            <a:r>
              <a:rPr lang="sl-SI" dirty="0" err="1"/>
              <a:t>Howell</a:t>
            </a:r>
            <a:r>
              <a:rPr lang="sl-SI" dirty="0"/>
              <a:t> 2008, </a:t>
            </a:r>
            <a:r>
              <a:rPr lang="sl-SI" dirty="0" err="1"/>
              <a:t>Lau</a:t>
            </a:r>
            <a:r>
              <a:rPr lang="sl-SI" dirty="0"/>
              <a:t> 2008, Vlaj et </a:t>
            </a:r>
            <a:r>
              <a:rPr lang="sl-SI" dirty="0" err="1"/>
              <a:t>al</a:t>
            </a:r>
            <a:r>
              <a:rPr lang="sl-SI" dirty="0"/>
              <a:t>. 2010, T. </a:t>
            </a:r>
            <a:r>
              <a:rPr lang="sl-SI" dirty="0" err="1"/>
              <a:t>Sttathopoulos</a:t>
            </a:r>
            <a:r>
              <a:rPr lang="sl-SI" dirty="0"/>
              <a:t> et </a:t>
            </a:r>
            <a:r>
              <a:rPr lang="sl-SI" dirty="0" err="1"/>
              <a:t>al</a:t>
            </a:r>
            <a:r>
              <a:rPr lang="sl-SI" dirty="0"/>
              <a:t>. 2014, </a:t>
            </a:r>
            <a:r>
              <a:rPr lang="sl-SI" dirty="0" err="1"/>
              <a:t>Šimko</a:t>
            </a:r>
            <a:r>
              <a:rPr lang="sl-SI" dirty="0"/>
              <a:t> et </a:t>
            </a:r>
            <a:r>
              <a:rPr lang="sl-SI" dirty="0" err="1"/>
              <a:t>al</a:t>
            </a:r>
            <a:r>
              <a:rPr lang="sl-SI" dirty="0"/>
              <a:t>. 2014). </a:t>
            </a: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957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Hrup in vpliv hrupa na delovnih mestih, kjer so zaposleni slovenisti</a:t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341889" y="2126222"/>
            <a:ext cx="4313864" cy="3777622"/>
          </a:xfrm>
        </p:spPr>
        <p:txBody>
          <a:bodyPr>
            <a:normAutofit/>
          </a:bodyPr>
          <a:lstStyle/>
          <a:p>
            <a:r>
              <a:rPr lang="sl-SI" dirty="0"/>
              <a:t>Govorni profesionalci (slovenisti, jezikoslovci, logopedi, igralci) delujemo v šolah in na fakultetah, na radiu in televiziji, v gledališču, knjižnicah, kot animatorji in drugje.</a:t>
            </a:r>
          </a:p>
          <a:p>
            <a:endParaRPr lang="sl-SI" dirty="0"/>
          </a:p>
          <a:p>
            <a:r>
              <a:rPr lang="sl-SI" dirty="0"/>
              <a:t>Vrtci in šole v večjih mestih so izpostavljeni visokim ravnem hrupa (predvsem prometnega).</a:t>
            </a:r>
          </a:p>
          <a:p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182" y="2126222"/>
            <a:ext cx="6479751" cy="433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14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Nastanek in oblikovanje glasu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11085" y="1402597"/>
            <a:ext cx="7594169" cy="4255912"/>
          </a:xfrm>
        </p:spPr>
        <p:txBody>
          <a:bodyPr>
            <a:normAutofit fontScale="92500" lnSpcReduction="20000"/>
          </a:bodyPr>
          <a:lstStyle/>
          <a:p>
            <a:r>
              <a:rPr lang="sl-SI" dirty="0" err="1"/>
              <a:t>fonacija</a:t>
            </a:r>
            <a:r>
              <a:rPr lang="sl-SI" dirty="0"/>
              <a:t> = nastanek glasu v grlu (zanjo potreben dovolj močan in dobro kontroliran zračni tok)</a:t>
            </a:r>
          </a:p>
          <a:p>
            <a:r>
              <a:rPr lang="sl-SI" dirty="0"/>
              <a:t>pojav govora </a:t>
            </a:r>
            <a:r>
              <a:rPr lang="sl-SI" dirty="0">
                <a:sym typeface="Wingdings" panose="05000000000000000000" pitchFamily="2" charset="2"/>
              </a:rPr>
              <a:t> vse od izdišnega pritiska do besednega govora, ki ga slišimo</a:t>
            </a:r>
          </a:p>
          <a:p>
            <a:r>
              <a:rPr lang="sl-SI" dirty="0">
                <a:sym typeface="Wingdings" panose="05000000000000000000" pitchFamily="2" charset="2"/>
              </a:rPr>
              <a:t>govorna središča: slušno, </a:t>
            </a:r>
            <a:r>
              <a:rPr lang="sl-SI" dirty="0" err="1">
                <a:sym typeface="Wingdings" panose="05000000000000000000" pitchFamily="2" charset="2"/>
              </a:rPr>
              <a:t>Wernickovo</a:t>
            </a:r>
            <a:r>
              <a:rPr lang="sl-SI" dirty="0">
                <a:sym typeface="Wingdings" panose="05000000000000000000" pitchFamily="2" charset="2"/>
              </a:rPr>
              <a:t>, </a:t>
            </a:r>
            <a:r>
              <a:rPr lang="sl-SI" dirty="0" err="1">
                <a:sym typeface="Wingdings" panose="05000000000000000000" pitchFamily="2" charset="2"/>
              </a:rPr>
              <a:t>Brockovo</a:t>
            </a:r>
            <a:r>
              <a:rPr lang="sl-SI" dirty="0">
                <a:sym typeface="Wingdings" panose="05000000000000000000" pitchFamily="2" charset="2"/>
              </a:rPr>
              <a:t> središče, motorična skorja</a:t>
            </a:r>
          </a:p>
          <a:p>
            <a:r>
              <a:rPr lang="sl-SI" dirty="0" err="1">
                <a:sym typeface="Wingdings" panose="05000000000000000000" pitchFamily="2" charset="2"/>
              </a:rPr>
              <a:t>fonacijo</a:t>
            </a:r>
            <a:r>
              <a:rPr lang="sl-SI" dirty="0">
                <a:sym typeface="Wingdings" panose="05000000000000000000" pitchFamily="2" charset="2"/>
              </a:rPr>
              <a:t> delimo v več faz: 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1.) </a:t>
            </a:r>
            <a:r>
              <a:rPr lang="sl-SI" dirty="0" err="1">
                <a:sym typeface="Wingdings" panose="05000000000000000000" pitchFamily="2" charset="2"/>
              </a:rPr>
              <a:t>predfonatorna</a:t>
            </a: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err="1">
                <a:sym typeface="Wingdings" panose="05000000000000000000" pitchFamily="2" charset="2"/>
              </a:rPr>
              <a:t>inspiratorna</a:t>
            </a:r>
            <a:r>
              <a:rPr lang="sl-SI" dirty="0">
                <a:sym typeface="Wingdings" panose="05000000000000000000" pitchFamily="2" charset="2"/>
              </a:rPr>
              <a:t> faza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2.) </a:t>
            </a:r>
            <a:r>
              <a:rPr lang="sl-SI" dirty="0" err="1">
                <a:sym typeface="Wingdings" panose="05000000000000000000" pitchFamily="2" charset="2"/>
              </a:rPr>
              <a:t>predfonatorna</a:t>
            </a: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err="1">
                <a:sym typeface="Wingdings" panose="05000000000000000000" pitchFamily="2" charset="2"/>
              </a:rPr>
              <a:t>ekspiratorna</a:t>
            </a:r>
            <a:r>
              <a:rPr lang="sl-SI" dirty="0">
                <a:sym typeface="Wingdings" panose="05000000000000000000" pitchFamily="2" charset="2"/>
              </a:rPr>
              <a:t> faza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3.) </a:t>
            </a:r>
            <a:r>
              <a:rPr lang="sl-SI" dirty="0" err="1">
                <a:sym typeface="Wingdings" panose="05000000000000000000" pitchFamily="2" charset="2"/>
              </a:rPr>
              <a:t>predfonatorno</a:t>
            </a:r>
            <a:r>
              <a:rPr lang="sl-SI" dirty="0">
                <a:sym typeface="Wingdings" panose="05000000000000000000" pitchFamily="2" charset="2"/>
              </a:rPr>
              <a:t> uglaševanje 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4.) začetek </a:t>
            </a:r>
            <a:r>
              <a:rPr lang="sl-SI" dirty="0" err="1">
                <a:sym typeface="Wingdings" panose="05000000000000000000" pitchFamily="2" charset="2"/>
              </a:rPr>
              <a:t>fonacije</a:t>
            </a:r>
            <a:r>
              <a:rPr lang="sl-SI" dirty="0">
                <a:sym typeface="Wingdings" panose="05000000000000000000" pitchFamily="2" charset="2"/>
              </a:rPr>
              <a:t> </a:t>
            </a:r>
          </a:p>
          <a:p>
            <a:r>
              <a:rPr lang="sl-SI" dirty="0">
                <a:sym typeface="Wingdings" panose="05000000000000000000" pitchFamily="2" charset="2"/>
              </a:rPr>
              <a:t>osnovni </a:t>
            </a:r>
            <a:r>
              <a:rPr lang="sl-SI" dirty="0" err="1">
                <a:sym typeface="Wingdings" panose="05000000000000000000" pitchFamily="2" charset="2"/>
              </a:rPr>
              <a:t>laringealni</a:t>
            </a:r>
            <a:r>
              <a:rPr lang="sl-SI" dirty="0">
                <a:sym typeface="Wingdings" panose="05000000000000000000" pitchFamily="2" charset="2"/>
              </a:rPr>
              <a:t> glas (</a:t>
            </a:r>
            <a:r>
              <a:rPr lang="sl-SI" dirty="0"/>
              <a:t>F</a:t>
            </a:r>
            <a:r>
              <a:rPr lang="sl-SI" baseline="-25000" dirty="0"/>
              <a:t>0</a:t>
            </a:r>
            <a:r>
              <a:rPr lang="sl-SI" dirty="0"/>
              <a:t>) – odvisen od posameznikovih karakteristik</a:t>
            </a:r>
          </a:p>
          <a:p>
            <a:pPr marL="0" indent="0">
              <a:buNone/>
            </a:pPr>
            <a:r>
              <a:rPr lang="sl-SI" dirty="0"/>
              <a:t>govornega aparata, psihičnih in fizičnih lastnosti govorca ...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67" y="2001142"/>
            <a:ext cx="2799348" cy="260711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9287009" y="4704402"/>
            <a:ext cx="2817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Slika 4: Model sprejemanja govora in oblikovanja odgovora v možganih (Zdovc 2011: 12, povzeto po Belšak, Klančar 2010)</a:t>
            </a:r>
          </a:p>
        </p:txBody>
      </p:sp>
    </p:spTree>
    <p:extLst>
      <p:ext uri="{BB962C8B-B14F-4D97-AF65-F5344CB8AC3E}">
        <p14:creationId xmlns:p14="http://schemas.microsoft.com/office/powerpoint/2010/main" val="954516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0304F1-5E3D-4055-B8E2-D641494F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Velike spremembe danes pri zaznavanju govora – pomen različnih perceptivnih raziskav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0FB387E-AD35-4319-92C4-8B57B87C3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sodobni način življenja nas sili v nenaravni razvoj jezika, kar vpliva na našo perceptivno in </a:t>
            </a:r>
            <a:r>
              <a:rPr lang="sl-SI" dirty="0" err="1"/>
              <a:t>artikulatorno</a:t>
            </a:r>
            <a:r>
              <a:rPr lang="sl-SI" dirty="0"/>
              <a:t> zmožnost</a:t>
            </a:r>
          </a:p>
          <a:p>
            <a:pPr lvl="1"/>
            <a:r>
              <a:rPr lang="sl-SI" dirty="0"/>
              <a:t>POMEN SODOBNIH PERCEPTIVNIH RAZISKAV (glej v Tivadar, 2019, </a:t>
            </a:r>
            <a:r>
              <a:rPr lang="en-US" dirty="0"/>
              <a:t>The Applicability of Phonetic Perceptive Tests for Speech Therapy and </a:t>
            </a:r>
            <a:r>
              <a:rPr lang="en-US" dirty="0" err="1"/>
              <a:t>Practic</a:t>
            </a:r>
            <a:r>
              <a:rPr lang="sl-SI" dirty="0"/>
              <a:t>e, v e-učilnici prilepljeni vsi članki s konference v Beogradu)</a:t>
            </a:r>
          </a:p>
          <a:p>
            <a:pPr lvl="1"/>
            <a:r>
              <a:rPr lang="sl-SI" dirty="0"/>
              <a:t>Razmislek s strani vaše izkušnje</a:t>
            </a:r>
          </a:p>
        </p:txBody>
      </p:sp>
    </p:spTree>
    <p:extLst>
      <p:ext uri="{BB962C8B-B14F-4D97-AF65-F5344CB8AC3E}">
        <p14:creationId xmlns:p14="http://schemas.microsoft.com/office/powerpoint/2010/main" val="82617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Struktura programa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/>
              <a:t>P: 25, S: 15, V: 5 in samostojno delo: 45, 3. oz. 4. letnik</a:t>
            </a:r>
          </a:p>
          <a:p>
            <a:r>
              <a:rPr lang="sl-SI" dirty="0"/>
              <a:t>Red. prof. dr. H. Tivadar: </a:t>
            </a:r>
            <a:r>
              <a:rPr lang="sl-SI" u="sng" dirty="0"/>
              <a:t>25P in 3</a:t>
            </a:r>
            <a:r>
              <a:rPr lang="sl-SI" dirty="0"/>
              <a:t>S</a:t>
            </a:r>
          </a:p>
          <a:p>
            <a:pPr lvl="1"/>
            <a:r>
              <a:rPr lang="sl-SI" dirty="0"/>
              <a:t>Urnik: ZOOM, Vabilo: </a:t>
            </a:r>
            <a:r>
              <a:rPr lang="sl-SI" dirty="0" err="1"/>
              <a:t>Topic</a:t>
            </a:r>
            <a:r>
              <a:rPr lang="sl-SI" dirty="0"/>
              <a:t>: Zaznava govora, </a:t>
            </a:r>
            <a:r>
              <a:rPr lang="sl-SI" dirty="0" err="1"/>
              <a:t>surdopedagogika</a:t>
            </a:r>
            <a:endParaRPr lang="sl-SI" dirty="0"/>
          </a:p>
          <a:p>
            <a:pPr lvl="1"/>
            <a:r>
              <a:rPr lang="sl-SI" dirty="0"/>
              <a:t>Time: </a:t>
            </a:r>
            <a:r>
              <a:rPr lang="sl-SI" dirty="0" err="1"/>
              <a:t>This</a:t>
            </a:r>
            <a:r>
              <a:rPr lang="sl-SI" dirty="0"/>
              <a:t> is a </a:t>
            </a:r>
            <a:r>
              <a:rPr lang="sl-SI" dirty="0" err="1"/>
              <a:t>recurring</a:t>
            </a:r>
            <a:r>
              <a:rPr lang="sl-SI" dirty="0"/>
              <a:t> meeting </a:t>
            </a:r>
            <a:r>
              <a:rPr lang="sl-SI" dirty="0" err="1"/>
              <a:t>Meet</a:t>
            </a:r>
            <a:r>
              <a:rPr lang="sl-SI" dirty="0"/>
              <a:t> </a:t>
            </a:r>
            <a:r>
              <a:rPr lang="sl-SI" dirty="0" err="1"/>
              <a:t>anytime</a:t>
            </a:r>
            <a:endParaRPr lang="sl-SI" dirty="0"/>
          </a:p>
          <a:p>
            <a:pPr lvl="1"/>
            <a:endParaRPr lang="sl-SI" dirty="0"/>
          </a:p>
          <a:p>
            <a:pPr lvl="1"/>
            <a:r>
              <a:rPr lang="sl-SI" dirty="0" err="1"/>
              <a:t>Join</a:t>
            </a:r>
            <a:r>
              <a:rPr lang="sl-SI" dirty="0"/>
              <a:t> Zoom Meeting</a:t>
            </a:r>
          </a:p>
          <a:p>
            <a:pPr lvl="1"/>
            <a:r>
              <a:rPr lang="sl-SI" dirty="0">
                <a:hlinkClick r:id="rId2"/>
              </a:rPr>
              <a:t>https://uni-lj-si.zoom.us/j/98743090762?pwd=RHBQYlVZRGVDVW9SREJVaFBQQzlnUT09</a:t>
            </a:r>
            <a:r>
              <a:rPr lang="sl-SI" dirty="0"/>
              <a:t> </a:t>
            </a:r>
          </a:p>
          <a:p>
            <a:pPr lvl="1"/>
            <a:r>
              <a:rPr lang="sl-SI" dirty="0"/>
              <a:t>Meeting ID: 987 4309 0762</a:t>
            </a:r>
          </a:p>
          <a:p>
            <a:pPr lvl="1"/>
            <a:r>
              <a:rPr lang="sl-SI" dirty="0" err="1"/>
              <a:t>Passcode</a:t>
            </a:r>
            <a:r>
              <a:rPr lang="sl-SI" dirty="0"/>
              <a:t>: 759204</a:t>
            </a:r>
            <a:endParaRPr lang="sl-SI" b="1" dirty="0"/>
          </a:p>
          <a:p>
            <a:pPr marL="914400" lvl="2" indent="0">
              <a:buNone/>
            </a:pPr>
            <a:endParaRPr lang="sl-SI" sz="1600" b="1" dirty="0"/>
          </a:p>
          <a:p>
            <a:pPr marL="914400" lvl="2" indent="0">
              <a:buNone/>
            </a:pPr>
            <a:r>
              <a:rPr lang="sl-SI" sz="1600" b="1" dirty="0"/>
              <a:t>Asist. dr. M. Pavlič: 12S, 5V</a:t>
            </a:r>
          </a:p>
          <a:p>
            <a:r>
              <a:rPr lang="sl-SI" u="sng" dirty="0"/>
              <a:t>PON – začetek 13. 11. 2017 </a:t>
            </a:r>
          </a:p>
        </p:txBody>
      </p:sp>
    </p:spTree>
    <p:extLst>
      <p:ext uri="{BB962C8B-B14F-4D97-AF65-F5344CB8AC3E}">
        <p14:creationId xmlns:p14="http://schemas.microsoft.com/office/powerpoint/2010/main" val="124262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86732" y="588601"/>
            <a:ext cx="4063139" cy="1845482"/>
          </a:xfrm>
        </p:spPr>
        <p:txBody>
          <a:bodyPr>
            <a:normAutofit/>
          </a:bodyPr>
          <a:lstStyle/>
          <a:p>
            <a:r>
              <a:rPr lang="sl-SI" dirty="0"/>
              <a:t>Značilnosti glasu – akustika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46483" y="2941667"/>
            <a:ext cx="6079959" cy="3627575"/>
          </a:xfrm>
        </p:spPr>
        <p:txBody>
          <a:bodyPr>
            <a:normAutofit lnSpcReduction="10000"/>
          </a:bodyPr>
          <a:lstStyle/>
          <a:p>
            <a:r>
              <a:rPr lang="sl-SI" dirty="0"/>
              <a:t>glasnost (izražena v </a:t>
            </a:r>
            <a:r>
              <a:rPr lang="sl-SI" dirty="0" err="1"/>
              <a:t>dB</a:t>
            </a:r>
            <a:r>
              <a:rPr lang="sl-SI" dirty="0"/>
              <a:t>) – odvisna od amplitude nihajev glasilk</a:t>
            </a:r>
          </a:p>
          <a:p>
            <a:r>
              <a:rPr lang="sl-SI" dirty="0"/>
              <a:t>višina glasu (Hz) – izražena v številu nihajev na sekundo (n/s)</a:t>
            </a:r>
          </a:p>
          <a:p>
            <a:r>
              <a:rPr lang="sl-SI" dirty="0"/>
              <a:t>barva glasu – odvisna od odzvočne cevi oz. resonatorjev</a:t>
            </a:r>
          </a:p>
          <a:p>
            <a:r>
              <a:rPr lang="sl-SI" dirty="0"/>
              <a:t>melodija glasu – spreminjanje glasnosti in višine glasu med govorom (odvisna od </a:t>
            </a:r>
            <a:r>
              <a:rPr lang="sl-SI" b="1" dirty="0"/>
              <a:t>vsebine </a:t>
            </a:r>
            <a:r>
              <a:rPr lang="sl-SI" dirty="0"/>
              <a:t>povedanega)</a:t>
            </a:r>
          </a:p>
          <a:p>
            <a:r>
              <a:rPr lang="sl-SI" dirty="0"/>
              <a:t>glasovni obseg – obseg od najnižjega do najvišjega glasu, ki ga govorec zmore (odvisen od spola, starosti)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89433"/>
            <a:ext cx="5536449" cy="1845483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7191319" y="3111499"/>
          <a:ext cx="4250713" cy="3026934"/>
        </p:xfrm>
        <a:graphic>
          <a:graphicData uri="http://schemas.openxmlformats.org/drawingml/2006/table">
            <a:tbl>
              <a:tblPr firstRow="1" firstCol="1" bandRow="1"/>
              <a:tblGrid>
                <a:gridCol w="229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                   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 Hz (E1) – 329 Hz (E4)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Bariton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 Hz (G2) – 392 Hz (G4)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Tenor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Hz (C3) – 523 Hz (C5)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 Hz (D3) – 587 Hz (D5)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Mezzosopran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 Hz (E3) – 880 Hz (A5)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Sopran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 Hz (G3) – 1174 Hz (D6)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191319" y="6138431"/>
            <a:ext cx="4250713" cy="28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(Hočevar Boltežar 2008: 44</a:t>
            </a:r>
            <a:r>
              <a:rPr kumimoji="0" lang="sl-SI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sl-SI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45)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6093961" y="2608092"/>
            <a:ext cx="5536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Slika 5: Glas (vir: </a:t>
            </a:r>
            <a:r>
              <a:rPr lang="sl-SI" sz="1400" dirty="0" err="1"/>
              <a:t>Medium</a:t>
            </a:r>
            <a:r>
              <a:rPr lang="sl-SI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958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76656"/>
          </a:xfrm>
        </p:spPr>
        <p:txBody>
          <a:bodyPr>
            <a:normAutofit/>
          </a:bodyPr>
          <a:lstStyle/>
          <a:p>
            <a:r>
              <a:rPr lang="sl-SI" sz="1800" b="1" dirty="0"/>
              <a:t>Hrup v medijih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589212" y="1300765"/>
            <a:ext cx="4313864" cy="5203065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Terenski novinarji,</a:t>
            </a:r>
          </a:p>
          <a:p>
            <a:r>
              <a:rPr lang="sl-SI" dirty="0"/>
              <a:t>športni novinarji,</a:t>
            </a:r>
          </a:p>
          <a:p>
            <a:r>
              <a:rPr lang="sl-SI" dirty="0"/>
              <a:t>moderatorji (slušalke),</a:t>
            </a:r>
          </a:p>
          <a:p>
            <a:r>
              <a:rPr lang="sl-SI" dirty="0"/>
              <a:t>voditelji …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7190747" y="1300766"/>
            <a:ext cx="4313864" cy="4603078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Gostovanje u emisiji »Spet doma« - Tereza </a:t>
            </a:r>
            <a:r>
              <a:rPr lang="sl-SI" dirty="0" err="1"/>
              <a:t>Kesovija</a:t>
            </a:r>
            <a:r>
              <a:rPr lang="sl-SI" dirty="0"/>
              <a:t>. Dostopno na: </a:t>
            </a:r>
            <a:r>
              <a:rPr lang="sl-SI" u="sng" dirty="0">
                <a:hlinkClick r:id="rId2"/>
              </a:rPr>
              <a:t>https://www.youtube.com/watch?v=vq9vFtVDowE</a:t>
            </a:r>
            <a:r>
              <a:rPr lang="sl-SI" dirty="0"/>
              <a:t> (21. 10. 2017).</a:t>
            </a:r>
          </a:p>
          <a:p>
            <a:r>
              <a:rPr lang="sl-SI" dirty="0"/>
              <a:t>Moja Slovenija – Neverjetno! Boris je kar dvakrat zavrtel 50! Dostopno na: </a:t>
            </a:r>
            <a:r>
              <a:rPr lang="sl-SI" u="sng" dirty="0">
                <a:hlinkClick r:id="rId3"/>
              </a:rPr>
              <a:t>https://www.youtube.com/watch?v=4JJucj0z7n8</a:t>
            </a:r>
            <a:r>
              <a:rPr lang="sl-SI" dirty="0"/>
              <a:t> (21. 10. 2017). </a:t>
            </a:r>
          </a:p>
          <a:p>
            <a:r>
              <a:rPr lang="sl-SI" dirty="0"/>
              <a:t>Ne-odvisen.si v oddaji Spet doma. Dostopno na: </a:t>
            </a:r>
            <a:r>
              <a:rPr lang="sl-SI" u="sng" dirty="0">
                <a:hlinkClick r:id="rId4"/>
              </a:rPr>
              <a:t>https://www.youtube.com/watch?v=0sOTLOtuAr8</a:t>
            </a:r>
            <a:r>
              <a:rPr lang="sl-SI" dirty="0"/>
              <a:t> (21. 10. 2017).</a:t>
            </a:r>
          </a:p>
          <a:p>
            <a:r>
              <a:rPr lang="sl-SI" dirty="0" err="1"/>
              <a:t>Prepelič</a:t>
            </a:r>
            <a:r>
              <a:rPr lang="sl-SI" dirty="0"/>
              <a:t> in Dragić po veliki zmagi nad Španijo. Dostopno na: </a:t>
            </a:r>
            <a:r>
              <a:rPr lang="sl-SI" u="sng" dirty="0">
                <a:hlinkClick r:id="rId5"/>
              </a:rPr>
              <a:t>http://www.24ur.com/sport/kosarka/kanal-a-in-voyo-slovenija-le-korak-te-se-loci-od.html </a:t>
            </a:r>
            <a:r>
              <a:rPr lang="sl-SI" dirty="0">
                <a:hlinkClick r:id="rId5"/>
              </a:rPr>
              <a:t>(21</a:t>
            </a:r>
            <a:r>
              <a:rPr lang="sl-SI" dirty="0"/>
              <a:t>. 10. 2017).</a:t>
            </a:r>
          </a:p>
          <a:p>
            <a:r>
              <a:rPr lang="sl-SI" dirty="0"/>
              <a:t>Veselo vzdušje v štabu SDS po volitvah 2011. Dostopno na: </a:t>
            </a:r>
            <a:r>
              <a:rPr lang="sl-SI" u="sng" dirty="0">
                <a:hlinkClick r:id="rId6"/>
              </a:rPr>
              <a:t>https://www.youtube.com/watch?v=HROgiDC8bDA</a:t>
            </a:r>
            <a:r>
              <a:rPr lang="sl-SI" dirty="0"/>
              <a:t> (22. 10. 2017).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8" y="3031442"/>
            <a:ext cx="6373114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63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Hrup ima številne negativne učinke tako na govor kot tudi na zdravje in počutje ljudi.</a:t>
            </a:r>
          </a:p>
          <a:p>
            <a:r>
              <a:rPr lang="sl-SI" dirty="0"/>
              <a:t>K zmanjšanju tveganja lahko prispevamo z zmanjšanjem hrupa na delovnem mestu, izboljšano in kontrolirano tehniko govora ter higieno glasu.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50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90FB2D-2DB4-496A-A0CB-5EBCF277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ARTIKULACIJA IN AKUSTIKA – RAZVOJ GLASOV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2FAEDF2B-A627-4AA1-8B7A-59C434C06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560" y="2133600"/>
            <a:ext cx="9761054" cy="31048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l-SI" sz="2800" dirty="0"/>
              <a:t>Mojca </a:t>
            </a:r>
            <a:r>
              <a:rPr lang="sl-SI" sz="2800" dirty="0" err="1"/>
              <a:t>Muznik</a:t>
            </a:r>
            <a:r>
              <a:rPr lang="sl-SI" sz="2800" dirty="0"/>
              <a:t>: Fonološki razvoj otrok med 3. in 7. letom starosti</a:t>
            </a:r>
          </a:p>
          <a:p>
            <a:pPr>
              <a:defRPr/>
            </a:pPr>
            <a:r>
              <a:rPr lang="sl-SI" dirty="0"/>
              <a:t>Najprej /n/, /j/, /m/, /p/, /l/, /h/, </a:t>
            </a:r>
          </a:p>
          <a:p>
            <a:pPr>
              <a:defRPr/>
            </a:pPr>
            <a:r>
              <a:rPr lang="sl-SI" dirty="0"/>
              <a:t>nato /k/, /v/, /b/ in /f/, </a:t>
            </a:r>
          </a:p>
          <a:p>
            <a:pPr>
              <a:defRPr/>
            </a:pPr>
            <a:r>
              <a:rPr lang="sl-SI" dirty="0"/>
              <a:t>sledita jim /t/ in /g/, </a:t>
            </a:r>
          </a:p>
          <a:p>
            <a:pPr>
              <a:defRPr/>
            </a:pPr>
            <a:r>
              <a:rPr lang="sl-SI" dirty="0"/>
              <a:t>nato še /d/ ter /č/ in /š/, </a:t>
            </a:r>
          </a:p>
          <a:p>
            <a:pPr>
              <a:defRPr/>
            </a:pPr>
            <a:r>
              <a:rPr lang="sl-SI" dirty="0"/>
              <a:t>nazadnje /z/, /c/, /r/, /s/ in /ž/ </a:t>
            </a:r>
          </a:p>
          <a:p>
            <a:pPr>
              <a:defRPr/>
            </a:pPr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0D221A5-5107-46BF-AD0D-90F9567483DC}"/>
              </a:ext>
            </a:extLst>
          </p:cNvPr>
          <p:cNvSpPr txBox="1"/>
          <p:nvPr/>
        </p:nvSpPr>
        <p:spPr>
          <a:xfrm>
            <a:off x="3308888" y="5467028"/>
            <a:ext cx="8055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u="sng" dirty="0"/>
              <a:t>sprejemljivost, razumljivost, všečnost</a:t>
            </a:r>
            <a:r>
              <a:rPr lang="sl-SI" sz="1800" dirty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851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486726-20E8-4E35-AAD6-58CDA312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PERCEPCIJA GOVORA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CA6451-8286-46AA-9CF1-A5651B84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OBJEKTIVNO</a:t>
            </a:r>
          </a:p>
          <a:p>
            <a:pPr lvl="1"/>
            <a:r>
              <a:rPr lang="sl-SI" dirty="0"/>
              <a:t>PERCEPTIVNI TESTI</a:t>
            </a:r>
          </a:p>
          <a:p>
            <a:pPr lvl="2"/>
            <a:r>
              <a:rPr lang="sl-SI" dirty="0"/>
              <a:t>INSTRUMENTALNI (FONIATRIČNI TEST)</a:t>
            </a:r>
          </a:p>
          <a:p>
            <a:pPr lvl="2"/>
            <a:r>
              <a:rPr lang="sl-SI" dirty="0"/>
              <a:t>SLUŠNI (FONETIČNO-FONOLOŠKI TESTI)</a:t>
            </a:r>
          </a:p>
          <a:p>
            <a:r>
              <a:rPr lang="sl-SI" dirty="0"/>
              <a:t>SUBJEKTIVNO</a:t>
            </a:r>
          </a:p>
          <a:p>
            <a:pPr lvl="1"/>
            <a:r>
              <a:rPr lang="sl-SI" dirty="0"/>
              <a:t>OCENA KAKOVOSTI GOVORA</a:t>
            </a:r>
          </a:p>
          <a:p>
            <a:pPr lvl="2"/>
            <a:r>
              <a:rPr lang="sl-SI" dirty="0"/>
              <a:t>SPREJEMLJIVO</a:t>
            </a:r>
          </a:p>
        </p:txBody>
      </p:sp>
    </p:spTree>
    <p:extLst>
      <p:ext uri="{BB962C8B-B14F-4D97-AF65-F5344CB8AC3E}">
        <p14:creationId xmlns:p14="http://schemas.microsoft.com/office/powerpoint/2010/main" val="3884862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E1A0173-1E72-4232-B45E-740263814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>
                <a:solidFill>
                  <a:srgbClr val="2450DC"/>
                </a:solidFill>
              </a:rPr>
              <a:t>Perceptivni test kot slušna analiza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C1B1EF8-E5FD-448C-93D8-AA0DE827D9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2057400"/>
            <a:ext cx="80772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sl-SI" altLang="sl-SI" sz="2800" dirty="0">
                <a:solidFill>
                  <a:schemeClr val="tx1"/>
                </a:solidFill>
              </a:rPr>
              <a:t>Primer posnetka in testa: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 dirty="0">
                <a:solidFill>
                  <a:schemeClr val="tx1"/>
                </a:solidFill>
                <a:latin typeface="Wingdings" panose="05000000000000000000" pitchFamily="2" charset="2"/>
                <a:cs typeface="Times New Roman" panose="02020603050405020304" pitchFamily="18" charset="0"/>
              </a:rPr>
              <a:t>v</a:t>
            </a:r>
            <a:r>
              <a:rPr lang="sl-SI" altLang="sl-SI" sz="2800" dirty="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  <a:r>
              <a:rPr lang="sl-SI" altLang="sl-SI" sz="1600" i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sintetizirana »</a:t>
            </a:r>
            <a:r>
              <a:rPr lang="sl-SI" altLang="sl-SI" sz="1600" i="1" u="sng" dirty="0">
                <a:solidFill>
                  <a:schemeClr val="tx1"/>
                </a:solidFill>
              </a:rPr>
              <a:t>sedem</a:t>
            </a:r>
            <a:r>
              <a:rPr lang="sl-SI" altLang="sl-SI" sz="1600" i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« (1,2 sekunde premora) + </a:t>
            </a:r>
            <a:r>
              <a:rPr lang="sl-SI" altLang="sl-SI" sz="1600" b="1" i="1" u="sng" dirty="0">
                <a:solidFill>
                  <a:schemeClr val="tx1"/>
                </a:solidFill>
              </a:rPr>
              <a:t>let</a:t>
            </a:r>
            <a:r>
              <a:rPr lang="sl-SI" altLang="sl-SI" sz="1600" i="1" u="sng" dirty="0">
                <a:solidFill>
                  <a:schemeClr val="tx1"/>
                </a:solidFill>
              </a:rPr>
              <a:t> </a:t>
            </a:r>
            <a:r>
              <a:rPr lang="sl-SI" altLang="sl-SI" sz="1600" i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(1 sekunda premora) + </a:t>
            </a:r>
            <a:r>
              <a:rPr lang="sl-SI" altLang="sl-SI" sz="1600" b="1" i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let</a:t>
            </a:r>
            <a:r>
              <a:rPr lang="sl-SI" altLang="sl-SI" sz="1600" i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 (1 sekunda premora) +  </a:t>
            </a:r>
            <a:r>
              <a:rPr lang="sl-SI" altLang="sl-SI" sz="1600" b="1" i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le</a:t>
            </a:r>
            <a:r>
              <a:rPr lang="sl-SI" altLang="sl-SI" sz="1600" b="1" i="1" u="sng" dirty="0">
                <a:solidFill>
                  <a:schemeClr val="tx1"/>
                </a:solidFill>
              </a:rPr>
              <a:t>t </a:t>
            </a:r>
            <a:r>
              <a:rPr lang="sl-SI" altLang="sl-SI" sz="1600" i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 in 2 sekundi premora</a:t>
            </a:r>
            <a:endParaRPr lang="sl-SI" altLang="sl-SI" sz="16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 b="1" dirty="0">
                <a:solidFill>
                  <a:srgbClr val="F50320"/>
                </a:solidFill>
                <a:cs typeface="Times New Roman" panose="02020603050405020304" pitchFamily="18" charset="0"/>
              </a:rPr>
              <a:t>Kaj slišite?	     		</a:t>
            </a:r>
            <a:r>
              <a:rPr lang="sl-SI" altLang="sl-SI" sz="1600" b="1" dirty="0">
                <a:solidFill>
                  <a:srgbClr val="F50320"/>
                </a:solidFill>
              </a:rPr>
              <a:t>                  </a:t>
            </a:r>
            <a:r>
              <a:rPr lang="sl-SI" altLang="sl-SI" sz="1600" b="1" dirty="0">
                <a:solidFill>
                  <a:srgbClr val="F50320"/>
                </a:solidFill>
                <a:cs typeface="Times New Roman" panose="02020603050405020304" pitchFamily="18" charset="0"/>
              </a:rPr>
              <a:t>Ali se vam zdi izgovarjava ustrezna?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 b="1" i="1" dirty="0">
                <a:solidFill>
                  <a:srgbClr val="F50320"/>
                </a:solidFill>
                <a:cs typeface="Times New Roman" panose="02020603050405020304" pitchFamily="18" charset="0"/>
              </a:rPr>
              <a:t>Tudi če niste prepričani, se odločite, vendar zraven naredite vprašaj:</a:t>
            </a:r>
            <a:endParaRPr lang="sl-SI" altLang="sl-SI" sz="1600" b="1" dirty="0">
              <a:solidFill>
                <a:srgbClr val="F5032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600" b="1" dirty="0">
                <a:solidFill>
                  <a:srgbClr val="F50320"/>
                </a:solidFill>
                <a:cs typeface="Times New Roman" panose="02020603050405020304" pitchFamily="18" charset="0"/>
              </a:rPr>
              <a:t>7.       a) LET      b) LED    		DA		NE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 dirty="0">
                <a:solidFill>
                  <a:srgbClr val="F50320"/>
                </a:solidFill>
                <a:sym typeface="Webdings" panose="05030102010509060703" pitchFamily="18" charset="2"/>
              </a:rPr>
              <a:t>	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400" dirty="0">
                <a:solidFill>
                  <a:schemeClr val="tx1"/>
                </a:solidFill>
              </a:rPr>
              <a:t>P1: 84 posnetkov</a:t>
            </a:r>
          </a:p>
          <a:p>
            <a:pPr lvl="2" eaLnBrk="1" hangingPunct="1">
              <a:lnSpc>
                <a:spcPct val="80000"/>
              </a:lnSpc>
            </a:pPr>
            <a:r>
              <a:rPr lang="sl-SI" altLang="sl-SI" sz="2000" dirty="0">
                <a:solidFill>
                  <a:schemeClr val="tx1"/>
                </a:solidFill>
              </a:rPr>
              <a:t>52 anketirancev</a:t>
            </a:r>
          </a:p>
          <a:p>
            <a:pPr lvl="1" eaLnBrk="1" hangingPunct="1">
              <a:lnSpc>
                <a:spcPct val="80000"/>
              </a:lnSpc>
            </a:pPr>
            <a:r>
              <a:rPr lang="sl-SI" altLang="sl-SI" sz="2400" dirty="0">
                <a:solidFill>
                  <a:schemeClr val="tx1"/>
                </a:solidFill>
              </a:rPr>
              <a:t>P2: 88 posnetkov</a:t>
            </a:r>
          </a:p>
          <a:p>
            <a:pPr lvl="2" eaLnBrk="1" hangingPunct="1">
              <a:lnSpc>
                <a:spcPct val="80000"/>
              </a:lnSpc>
            </a:pPr>
            <a:r>
              <a:rPr lang="sl-SI" altLang="sl-SI" sz="2000" dirty="0">
                <a:solidFill>
                  <a:schemeClr val="tx1"/>
                </a:solidFill>
              </a:rPr>
              <a:t>40 anketirancev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 dirty="0">
                <a:solidFill>
                  <a:schemeClr val="tx1"/>
                </a:solidFill>
              </a:rPr>
              <a:t>(fonološki par je bil prebran od 4 govorcev </a:t>
            </a:r>
            <a:r>
              <a:rPr lang="sl-SI" altLang="sl-SI" sz="2000" dirty="0">
                <a:solidFill>
                  <a:schemeClr val="tx1"/>
                </a:solidFill>
                <a:sym typeface="Wingdings" panose="05000000000000000000" pitchFamily="2" charset="2"/>
              </a:rPr>
              <a:t></a:t>
            </a:r>
            <a:r>
              <a:rPr lang="sl-SI" altLang="sl-SI" sz="2000" dirty="0">
                <a:solidFill>
                  <a:schemeClr val="tx1"/>
                </a:solidFill>
              </a:rPr>
              <a:t> 4 krat 2 krat 10 krat 52 = </a:t>
            </a:r>
            <a:r>
              <a:rPr lang="sl-SI" altLang="sl-SI" sz="2800" dirty="0">
                <a:solidFill>
                  <a:schemeClr val="tx1"/>
                </a:solidFill>
                <a:sym typeface="Wingdings" panose="05000000000000000000" pitchFamily="2" charset="2"/>
              </a:rPr>
              <a:t> </a:t>
            </a:r>
            <a:r>
              <a:rPr lang="sl-SI" altLang="sl-SI" dirty="0">
                <a:solidFill>
                  <a:schemeClr val="tx1"/>
                </a:solidFill>
                <a:sym typeface="Wingdings" panose="05000000000000000000" pitchFamily="2" charset="2"/>
              </a:rPr>
              <a:t>4160</a:t>
            </a:r>
            <a:r>
              <a:rPr lang="sl-SI" altLang="sl-SI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8132" name="AutoShape 5">
            <a:extLst>
              <a:ext uri="{FF2B5EF4-FFF2-40B4-BE49-F238E27FC236}">
                <a16:creationId xmlns:a16="http://schemas.microsoft.com/office/drawing/2014/main" id="{83D7AA79-4F84-4D31-AD91-577973358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5589589"/>
            <a:ext cx="215900" cy="71437"/>
          </a:xfrm>
          <a:prstGeom prst="rightArrow">
            <a:avLst>
              <a:gd name="adj1" fmla="val 50000"/>
              <a:gd name="adj2" fmla="val 7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l-SI" altLang="sl-SI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E0A0DF-4F18-4194-A1EF-12EFDAC6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Vaje – slušna in instrumentalna analiza </a:t>
            </a:r>
          </a:p>
        </p:txBody>
      </p:sp>
      <p:sp>
        <p:nvSpPr>
          <p:cNvPr id="46083" name="Ograda vsebine 3">
            <a:extLst>
              <a:ext uri="{FF2B5EF4-FFF2-40B4-BE49-F238E27FC236}">
                <a16:creationId xmlns:a16="http://schemas.microsoft.com/office/drawing/2014/main" id="{4D2E157B-EC67-4DA9-9B3E-4129F6FFE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536701"/>
            <a:ext cx="3657600" cy="4589463"/>
          </a:xfrm>
        </p:spPr>
        <p:txBody>
          <a:bodyPr/>
          <a:lstStyle/>
          <a:p>
            <a:r>
              <a:rPr lang="sl-SI" altLang="sl-SI"/>
              <a:t>KLASIČNA vaja postavljanja naglasov na pisno besedilo</a:t>
            </a:r>
          </a:p>
          <a:p>
            <a:r>
              <a:rPr lang="sl-SI" altLang="sl-SI"/>
              <a:t>POSLUŠANJE govorjenih besedil (pisna predloga z oznakami – naglasna znamenja (+ fonetični simboli))</a:t>
            </a:r>
          </a:p>
        </p:txBody>
      </p:sp>
      <p:sp>
        <p:nvSpPr>
          <p:cNvPr id="46084" name="Ograda vsebine 4">
            <a:extLst>
              <a:ext uri="{FF2B5EF4-FFF2-40B4-BE49-F238E27FC236}">
                <a16:creationId xmlns:a16="http://schemas.microsoft.com/office/drawing/2014/main" id="{1E2A03DE-CB88-4592-8EA2-32080DB94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1" y="1536701"/>
            <a:ext cx="3681413" cy="3979863"/>
          </a:xfrm>
        </p:spPr>
        <p:txBody>
          <a:bodyPr/>
          <a:lstStyle/>
          <a:p>
            <a:r>
              <a:rPr lang="sl-SI" altLang="sl-SI"/>
              <a:t>Uporaba programov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/>
              <a:t>PRAAT (</a:t>
            </a:r>
            <a:r>
              <a:rPr lang="sl-SI" altLang="sl-SI" b="1" i="1"/>
              <a:t>www.praat.org</a:t>
            </a:r>
            <a:r>
              <a:rPr lang="sl-SI" altLang="sl-SI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/>
              <a:t>primerjava s slušno analizo</a:t>
            </a:r>
          </a:p>
          <a:p>
            <a:pPr lvl="2" eaLnBrk="1" hangingPunct="1">
              <a:lnSpc>
                <a:spcPct val="90000"/>
              </a:lnSpc>
            </a:pPr>
            <a:r>
              <a:rPr lang="sl-SI" altLang="sl-SI"/>
              <a:t>Lažje slišanje različnih samoglasnikov (pomoč tudi pri označevanju mej samoglasnikov – vsak samoglasnik ima na meji t. i. tranzient)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/>
              <a:t>TUDI pri tujcih – praški model (več J. Janíková)</a:t>
            </a:r>
          </a:p>
          <a:p>
            <a:pPr lvl="1"/>
            <a:endParaRPr lang="sl-SI" altLang="sl-SI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>
            <a:extLst>
              <a:ext uri="{FF2B5EF4-FFF2-40B4-BE49-F238E27FC236}">
                <a16:creationId xmlns:a16="http://schemas.microsoft.com/office/drawing/2014/main" id="{9D1AB82E-0F71-4521-8BD7-E203E20F4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l-SI" altLang="sl-SI"/>
              <a:t>SFS-program </a:t>
            </a:r>
            <a:r>
              <a:rPr lang="sl-SI" altLang="sl-SI" sz="2000"/>
              <a:t>(sonagramska slika-linearni prikaz-amplituda govora, jakost) phon.ucl.ac.uk</a:t>
            </a:r>
          </a:p>
        </p:txBody>
      </p:sp>
      <p:pic>
        <p:nvPicPr>
          <p:cNvPr id="47107" name="Picture 6" descr="formant11">
            <a:extLst>
              <a:ext uri="{FF2B5EF4-FFF2-40B4-BE49-F238E27FC236}">
                <a16:creationId xmlns:a16="http://schemas.microsoft.com/office/drawing/2014/main" id="{8A18D133-2887-4878-9499-DD90FD9B0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916114"/>
            <a:ext cx="59563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>
            <a:extLst>
              <a:ext uri="{FF2B5EF4-FFF2-40B4-BE49-F238E27FC236}">
                <a16:creationId xmlns:a16="http://schemas.microsoft.com/office/drawing/2014/main" id="{A6A9EDAC-96C7-46AE-BB04-87753684C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9678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l-SI" altLang="sl-SI">
              <a:latin typeface="Verdana" panose="020B0604030504040204" pitchFamily="34" charset="0"/>
            </a:endParaRPr>
          </a:p>
        </p:txBody>
      </p:sp>
      <p:pic>
        <p:nvPicPr>
          <p:cNvPr id="48131" name="Picture 10">
            <a:extLst>
              <a:ext uri="{FF2B5EF4-FFF2-40B4-BE49-F238E27FC236}">
                <a16:creationId xmlns:a16="http://schemas.microsoft.com/office/drawing/2014/main" id="{701CDD5C-AC92-4FE0-944B-058CB89D4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2336" b="1982"/>
          <a:stretch>
            <a:fillRect/>
          </a:stretch>
        </p:blipFill>
        <p:spPr bwMode="auto">
          <a:xfrm>
            <a:off x="2855914" y="98425"/>
            <a:ext cx="6480175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14">
            <a:extLst>
              <a:ext uri="{FF2B5EF4-FFF2-40B4-BE49-F238E27FC236}">
                <a16:creationId xmlns:a16="http://schemas.microsoft.com/office/drawing/2014/main" id="{6464B9D0-E12A-48E5-89D2-63C343CD2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9678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l-SI" altLang="sl-SI">
              <a:latin typeface="Verdana" panose="020B0604030504040204" pitchFamily="34" charset="0"/>
            </a:endParaRPr>
          </a:p>
        </p:txBody>
      </p:sp>
      <p:sp>
        <p:nvSpPr>
          <p:cNvPr id="48133" name="Rectangle 15">
            <a:extLst>
              <a:ext uri="{FF2B5EF4-FFF2-40B4-BE49-F238E27FC236}">
                <a16:creationId xmlns:a16="http://schemas.microsoft.com/office/drawing/2014/main" id="{64104D39-CF4F-43FB-8F23-129502CB5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4915050"/>
            <a:ext cx="689133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sz="1200">
                <a:solidFill>
                  <a:schemeClr val="bg1"/>
                </a:solidFill>
              </a:rPr>
              <a:t>   </a:t>
            </a:r>
            <a:r>
              <a:rPr lang="sl-SI" altLang="sl-SI" sz="1200">
                <a:solidFill>
                  <a:schemeClr val="bg1"/>
                </a:solidFill>
                <a:cs typeface="Times New Roman" panose="02020603050405020304" pitchFamily="18" charset="0"/>
              </a:rPr>
              <a:t>s</a:t>
            </a:r>
            <a:r>
              <a:rPr lang="sl-SI" altLang="sl-SI" sz="1200">
                <a:solidFill>
                  <a:schemeClr val="bg1"/>
                </a:solidFill>
              </a:rPr>
              <a:t>  </a:t>
            </a:r>
            <a:r>
              <a:rPr lang="sl-SI" altLang="sl-SI" sz="1200">
                <a:solidFill>
                  <a:schemeClr val="bg1"/>
                </a:solidFill>
                <a:cs typeface="Times New Roman" panose="02020603050405020304" pitchFamily="18" charset="0"/>
              </a:rPr>
              <a:t>          k    v        a              r               t            e                 t      </a:t>
            </a:r>
            <a:r>
              <a:rPr lang="sl-SI" altLang="sl-SI" sz="1200">
                <a:solidFill>
                  <a:schemeClr val="bg1"/>
                </a:solidFill>
              </a:rPr>
              <a:t> </a:t>
            </a:r>
            <a:r>
              <a:rPr lang="sl-SI" altLang="sl-SI" sz="1200">
                <a:solidFill>
                  <a:schemeClr val="bg1"/>
                </a:solidFill>
                <a:cs typeface="Times New Roman" panose="02020603050405020304" pitchFamily="18" charset="0"/>
              </a:rPr>
              <a:t>    o</a:t>
            </a:r>
            <a:r>
              <a:rPr lang="sl-SI" altLang="sl-SI" sz="1200">
                <a:solidFill>
                  <a:schemeClr val="bg1"/>
                </a:solidFill>
              </a:rPr>
              <a:t>  </a:t>
            </a:r>
            <a:r>
              <a:rPr lang="sl-SI" altLang="sl-SI" sz="1200">
                <a:solidFill>
                  <a:schemeClr val="bg1"/>
                </a:solidFill>
                <a:cs typeface="Times New Roman" panose="02020603050405020304" pitchFamily="18" charset="0"/>
              </a:rPr>
              <a:t>        m           </a:t>
            </a:r>
            <a:r>
              <a:rPr lang="sl-SI" altLang="sl-SI" sz="1200">
                <a:solidFill>
                  <a:schemeClr val="bg1"/>
                </a:solidFill>
                <a:latin typeface="Times Roman Phonetic"/>
                <a:cs typeface="Times New Roman" panose="02020603050405020304" pitchFamily="18" charset="0"/>
              </a:rPr>
              <a:t>¶        </a:t>
            </a:r>
            <a:r>
              <a:rPr lang="sl-SI" altLang="sl-SI" sz="1200">
                <a:solidFill>
                  <a:schemeClr val="bg1"/>
                </a:solidFill>
                <a:cs typeface="Times New Roman" panose="02020603050405020304" pitchFamily="18" charset="0"/>
              </a:rPr>
              <a:t>a(kord) (ime grupe)      </a:t>
            </a:r>
            <a:endParaRPr lang="sl-SI" altLang="sl-SI" sz="900">
              <a:solidFill>
                <a:schemeClr val="bg1"/>
              </a:solidFill>
            </a:endParaRPr>
          </a:p>
        </p:txBody>
      </p:sp>
      <p:sp>
        <p:nvSpPr>
          <p:cNvPr id="48134" name="Rectangle 15">
            <a:extLst>
              <a:ext uri="{FF2B5EF4-FFF2-40B4-BE49-F238E27FC236}">
                <a16:creationId xmlns:a16="http://schemas.microsoft.com/office/drawing/2014/main" id="{BB4C377B-1A10-44BA-9F05-8BE96994F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6005514"/>
            <a:ext cx="89471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717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 sz="1400">
                <a:cs typeface="Times New Roman" panose="02020603050405020304" pitchFamily="18" charset="0"/>
              </a:rPr>
              <a:t>Neke vrste zapora pred samoglasnikom (govorka 002z, 25. 1. 2007) – prekinjeno pred samoglasnikom, ni osnovnega tona</a:t>
            </a:r>
            <a:endParaRPr lang="sl-SI" altLang="sl-SI" sz="1400"/>
          </a:p>
          <a:p>
            <a:pPr eaLnBrk="1" hangingPunct="1"/>
            <a:r>
              <a:rPr lang="sl-SI" altLang="sl-SI" sz="1200"/>
              <a:t>(Tivadar 2008: 158)</a:t>
            </a:r>
            <a:r>
              <a:rPr lang="sl-SI" altLang="sl-SI" sz="1400"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slov 1">
            <a:extLst>
              <a:ext uri="{FF2B5EF4-FFF2-40B4-BE49-F238E27FC236}">
                <a16:creationId xmlns:a16="http://schemas.microsoft.com/office/drawing/2014/main" id="{F21A6464-4686-4959-B975-FD07A27D4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Bolezni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ACBA76-9268-46CE-8153-3FE860AA2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8" y="1773239"/>
            <a:ext cx="7313612" cy="3311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dirty="0"/>
              <a:t>bolezni ušes </a:t>
            </a:r>
            <a:r>
              <a:rPr lang="sl-SI" dirty="0">
                <a:sym typeface="Wingdings" panose="05000000000000000000" pitchFamily="2" charset="2"/>
              </a:rPr>
              <a:t> tiste, ki povzročajo </a:t>
            </a:r>
            <a:r>
              <a:rPr lang="sl-SI" dirty="0"/>
              <a:t>naglušnost ali gluhost</a:t>
            </a:r>
          </a:p>
          <a:p>
            <a:pPr>
              <a:defRPr/>
            </a:pPr>
            <a:r>
              <a:rPr lang="sl-SI" dirty="0"/>
              <a:t>bolezni nosu </a:t>
            </a:r>
            <a:r>
              <a:rPr lang="sl-SI" dirty="0">
                <a:sym typeface="Wingdings" panose="05000000000000000000" pitchFamily="2" charset="2"/>
              </a:rPr>
              <a:t> tiste, ki otežujejo prehodnost nosu</a:t>
            </a:r>
          </a:p>
          <a:p>
            <a:pPr>
              <a:defRPr/>
            </a:pPr>
            <a:r>
              <a:rPr lang="sl-SI" dirty="0"/>
              <a:t>bolezni ustne votline </a:t>
            </a:r>
            <a:r>
              <a:rPr lang="sl-SI" dirty="0">
                <a:sym typeface="Wingdings" panose="05000000000000000000" pitchFamily="2" charset="2"/>
              </a:rPr>
              <a:t> tiste, ki povzročajo težave pri izreki, spremenjeno resonanco, težave pri požiranju</a:t>
            </a:r>
            <a:endParaRPr lang="sl-SI" dirty="0"/>
          </a:p>
          <a:p>
            <a:pPr>
              <a:defRPr/>
            </a:pPr>
            <a:r>
              <a:rPr lang="sl-SI" dirty="0"/>
              <a:t>bolezni žrela </a:t>
            </a:r>
            <a:r>
              <a:rPr lang="sl-SI" dirty="0">
                <a:sym typeface="Wingdings" panose="05000000000000000000" pitchFamily="2" charset="2"/>
              </a:rPr>
              <a:t> tiste, ki povzročajo prisotnost nosne resonance v govoru (bolezni nosnega žrela), maligni tumorji spodnjega žrela (povezani s kajenjem, prekomernim uživanjem alkoholnih pijač)</a:t>
            </a:r>
            <a:endParaRPr lang="sl-SI" dirty="0"/>
          </a:p>
          <a:p>
            <a:pPr>
              <a:defRPr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7DCDED-84E8-44C0-85B2-2CD134CD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6989"/>
            <a:ext cx="267493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53978A6-4255-441B-9A2D-6A9ED020A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5006976"/>
            <a:ext cx="28178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OBVEZNOSTI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u="sng" dirty="0"/>
              <a:t>Seminarska naloga na temo zaznava govora + analiza in transkripcija, v povezavi z artikulacijo – pisno (okrog 10 strani) in govorni nastop (15 minut)</a:t>
            </a:r>
          </a:p>
          <a:p>
            <a:pPr lvl="1"/>
            <a:r>
              <a:rPr lang="sl-SI" u="sng" dirty="0"/>
              <a:t>Izbira teme na osnovi dosedanjega študija v povezavi z zaznavo govora</a:t>
            </a:r>
          </a:p>
          <a:p>
            <a:r>
              <a:rPr lang="sl-SI" dirty="0"/>
              <a:t>Prisotnost na vajah in seminarjih (na predavanjih tudi!) – delo s programom </a:t>
            </a:r>
            <a:r>
              <a:rPr lang="sl-SI" dirty="0" err="1"/>
              <a:t>Praat</a:t>
            </a:r>
            <a:r>
              <a:rPr lang="sl-SI" dirty="0"/>
              <a:t> in </a:t>
            </a:r>
            <a:r>
              <a:rPr lang="sl-SI" u="sng" dirty="0"/>
              <a:t>priprava lastnega perceptivnega testa</a:t>
            </a:r>
            <a:r>
              <a:rPr lang="sl-SI" dirty="0"/>
              <a:t>, v povezavi z izbrano seminarsko temo</a:t>
            </a:r>
          </a:p>
          <a:p>
            <a:r>
              <a:rPr lang="sl-SI" dirty="0"/>
              <a:t>Izpit iz metodoloških in teoretičnih osnov glede tvorjenja govora v oteževalnih okoliščinah in predvsem percepcije govora – od ločevanja fonemov do naglasa in posameznih intonacijskih značilnosti – to naredimo v predstavitvi in PISNO kot seminarsko nalogo!</a:t>
            </a:r>
          </a:p>
        </p:txBody>
      </p:sp>
    </p:spTree>
    <p:extLst>
      <p:ext uri="{BB962C8B-B14F-4D97-AF65-F5344CB8AC3E}">
        <p14:creationId xmlns:p14="http://schemas.microsoft.com/office/powerpoint/2010/main" val="1631839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slov 1">
            <a:extLst>
              <a:ext uri="{FF2B5EF4-FFF2-40B4-BE49-F238E27FC236}">
                <a16:creationId xmlns:a16="http://schemas.microsoft.com/office/drawing/2014/main" id="{36CF49DE-08F6-414A-917A-0A029B4FF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Aplikativnost, povezovanje znanj v šoli</a:t>
            </a:r>
          </a:p>
        </p:txBody>
      </p:sp>
      <p:sp>
        <p:nvSpPr>
          <p:cNvPr id="54275" name="Označba mesta vsebine 2">
            <a:extLst>
              <a:ext uri="{FF2B5EF4-FFF2-40B4-BE49-F238E27FC236}">
                <a16:creationId xmlns:a16="http://schemas.microsoft.com/office/drawing/2014/main" id="{AC3E768C-AA96-4130-8BA9-70D3449AD6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95476" y="1676400"/>
            <a:ext cx="5280025" cy="2584450"/>
          </a:xfrm>
        </p:spPr>
        <p:txBody>
          <a:bodyPr>
            <a:normAutofit fontScale="55000" lnSpcReduction="20000"/>
          </a:bodyPr>
          <a:lstStyle/>
          <a:p>
            <a:r>
              <a:rPr lang="sl-SI" altLang="sl-SI" sz="2800"/>
              <a:t>nastanek govora, artikulacije</a:t>
            </a:r>
          </a:p>
          <a:p>
            <a:r>
              <a:rPr lang="sl-SI" altLang="sl-SI" sz="2800"/>
              <a:t>medpredmetno povezovanje (z npr. fiziko, biologijo, ...) </a:t>
            </a:r>
          </a:p>
          <a:p>
            <a:r>
              <a:rPr lang="sl-SI" altLang="sl-SI" sz="2800"/>
              <a:t>zavedanje lastnega govornega aparata in ostalih organov, ki sodelujejo pri nastanku govora</a:t>
            </a:r>
          </a:p>
          <a:p>
            <a:r>
              <a:rPr lang="sl-SI" altLang="sl-SI" sz="2800"/>
              <a:t>kako pravilno skrbeti za glas; patološka stanja</a:t>
            </a:r>
          </a:p>
          <a:p>
            <a:r>
              <a:rPr lang="sl-SI" altLang="sl-SI" sz="2800"/>
              <a:t>Zakaj je pomembna pravilna oz. dobra artikulacija? </a:t>
            </a:r>
          </a:p>
          <a:p>
            <a:endParaRPr lang="sl-SI" altLang="sl-SI" sz="2800"/>
          </a:p>
        </p:txBody>
      </p:sp>
      <p:pic>
        <p:nvPicPr>
          <p:cNvPr id="54276" name="Slika 3">
            <a:extLst>
              <a:ext uri="{FF2B5EF4-FFF2-40B4-BE49-F238E27FC236}">
                <a16:creationId xmlns:a16="http://schemas.microsoft.com/office/drawing/2014/main" id="{D378BF53-9E27-4036-A4B1-22E358835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4" y="3789363"/>
            <a:ext cx="3519487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slov 1">
            <a:extLst>
              <a:ext uri="{FF2B5EF4-FFF2-40B4-BE49-F238E27FC236}">
                <a16:creationId xmlns:a16="http://schemas.microsoft.com/office/drawing/2014/main" id="{9DF69A74-5920-49E4-B4C6-9393C954D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Bolezni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7F762F-E94F-4051-B123-A31477486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8" y="1773239"/>
            <a:ext cx="7313612" cy="3311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dirty="0"/>
              <a:t>bolezni ušes </a:t>
            </a:r>
            <a:r>
              <a:rPr lang="sl-SI" dirty="0">
                <a:sym typeface="Wingdings" panose="05000000000000000000" pitchFamily="2" charset="2"/>
              </a:rPr>
              <a:t> tiste, ki povzročajo </a:t>
            </a:r>
            <a:r>
              <a:rPr lang="sl-SI" dirty="0"/>
              <a:t>naglušnost ali gluhost</a:t>
            </a:r>
          </a:p>
          <a:p>
            <a:pPr>
              <a:defRPr/>
            </a:pPr>
            <a:r>
              <a:rPr lang="sl-SI" dirty="0"/>
              <a:t>bolezni nosu </a:t>
            </a:r>
            <a:r>
              <a:rPr lang="sl-SI" dirty="0">
                <a:sym typeface="Wingdings" panose="05000000000000000000" pitchFamily="2" charset="2"/>
              </a:rPr>
              <a:t> tiste, ki otežujejo prehodnost nosu</a:t>
            </a:r>
          </a:p>
          <a:p>
            <a:pPr>
              <a:defRPr/>
            </a:pPr>
            <a:r>
              <a:rPr lang="sl-SI" dirty="0"/>
              <a:t>bolezni ustne votline </a:t>
            </a:r>
            <a:r>
              <a:rPr lang="sl-SI" dirty="0">
                <a:sym typeface="Wingdings" panose="05000000000000000000" pitchFamily="2" charset="2"/>
              </a:rPr>
              <a:t> tiste, ki povzročajo težave pri izreki, spremenjeno resonanco, težave pri požiranju</a:t>
            </a:r>
            <a:endParaRPr lang="sl-SI" dirty="0"/>
          </a:p>
          <a:p>
            <a:pPr>
              <a:defRPr/>
            </a:pPr>
            <a:r>
              <a:rPr lang="sl-SI" dirty="0"/>
              <a:t>bolezni žrela </a:t>
            </a:r>
            <a:r>
              <a:rPr lang="sl-SI" dirty="0">
                <a:sym typeface="Wingdings" panose="05000000000000000000" pitchFamily="2" charset="2"/>
              </a:rPr>
              <a:t> tiste, ki povzročajo prisotnost nosne resonance v govoru (bolezni nosnega žrela), maligni tumorji spodnjega žrela (povezani s kajenjem, prekomernim uživanjem alkoholnih pijač)</a:t>
            </a:r>
            <a:endParaRPr lang="sl-SI" dirty="0"/>
          </a:p>
          <a:p>
            <a:pPr>
              <a:defRPr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D1E987F-B014-4F53-8C2A-22920B2E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6989"/>
            <a:ext cx="267493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41DCAE8-1206-46BA-B134-3BED97542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5006976"/>
            <a:ext cx="28178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Skrb za glas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2442255" y="1774371"/>
            <a:ext cx="8915400" cy="3777622"/>
          </a:xfrm>
        </p:spPr>
        <p:txBody>
          <a:bodyPr/>
          <a:lstStyle/>
          <a:p>
            <a:r>
              <a:rPr lang="sl-SI" dirty="0"/>
              <a:t>Kultura komuniciranja</a:t>
            </a:r>
          </a:p>
          <a:p>
            <a:r>
              <a:rPr lang="sl-SI" dirty="0"/>
              <a:t>Didaktična in metodična prilagoditev ure</a:t>
            </a:r>
          </a:p>
          <a:p>
            <a:r>
              <a:rPr lang="sl-SI" dirty="0"/>
              <a:t>Razbremenitev glasilk med prehladi, hripavostjo</a:t>
            </a:r>
          </a:p>
          <a:p>
            <a:r>
              <a:rPr lang="sl-SI" dirty="0"/>
              <a:t>Uživanje vode in čaja</a:t>
            </a:r>
          </a:p>
        </p:txBody>
      </p:sp>
      <p:pic>
        <p:nvPicPr>
          <p:cNvPr id="4" name="Slika 3" descr="635705869129845792_thinkstockphotos-57565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9976" y="3429000"/>
            <a:ext cx="4608512" cy="32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72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slov 1">
            <a:extLst>
              <a:ext uri="{FF2B5EF4-FFF2-40B4-BE49-F238E27FC236}">
                <a16:creationId xmlns:a16="http://schemas.microsoft.com/office/drawing/2014/main" id="{38E1A064-CD73-42E5-9F3D-2010ECBBC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Aplikativnost, povezovanje znanj v šoli</a:t>
            </a:r>
          </a:p>
        </p:txBody>
      </p:sp>
      <p:sp>
        <p:nvSpPr>
          <p:cNvPr id="50179" name="Označba mesta vsebine 2">
            <a:extLst>
              <a:ext uri="{FF2B5EF4-FFF2-40B4-BE49-F238E27FC236}">
                <a16:creationId xmlns:a16="http://schemas.microsoft.com/office/drawing/2014/main" id="{D0F1C771-D350-4FD9-9BD3-1A13F7A6C7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95476" y="1676400"/>
            <a:ext cx="5280025" cy="2584450"/>
          </a:xfrm>
        </p:spPr>
        <p:txBody>
          <a:bodyPr>
            <a:normAutofit fontScale="92500" lnSpcReduction="20000"/>
          </a:bodyPr>
          <a:lstStyle/>
          <a:p>
            <a:r>
              <a:rPr lang="sl-SI" altLang="sl-SI" dirty="0"/>
              <a:t>nastanek govora, artikulacije</a:t>
            </a:r>
          </a:p>
          <a:p>
            <a:r>
              <a:rPr lang="sl-SI" altLang="sl-SI" dirty="0"/>
              <a:t>medpredmetno povezovanje (z npr. fiziko, biologijo, ...) </a:t>
            </a:r>
          </a:p>
          <a:p>
            <a:r>
              <a:rPr lang="sl-SI" altLang="sl-SI" dirty="0"/>
              <a:t>zavedanje lastnega govornega aparata in ostalih organov, ki sodelujejo pri nastanku govora</a:t>
            </a:r>
          </a:p>
          <a:p>
            <a:r>
              <a:rPr lang="sl-SI" altLang="sl-SI" dirty="0"/>
              <a:t>kako pravilno skrbeti za glas; patološka stanja</a:t>
            </a:r>
          </a:p>
          <a:p>
            <a:r>
              <a:rPr lang="sl-SI" altLang="sl-SI" dirty="0"/>
              <a:t>Zakaj je pomembna pravilna oz. dobra artikulacija? </a:t>
            </a:r>
          </a:p>
          <a:p>
            <a:endParaRPr lang="sl-SI" altLang="sl-SI" dirty="0"/>
          </a:p>
        </p:txBody>
      </p:sp>
      <p:pic>
        <p:nvPicPr>
          <p:cNvPr id="50180" name="Slika 3">
            <a:extLst>
              <a:ext uri="{FF2B5EF4-FFF2-40B4-BE49-F238E27FC236}">
                <a16:creationId xmlns:a16="http://schemas.microsoft.com/office/drawing/2014/main" id="{43A9AA42-B194-43E7-B17A-ACB3A77AA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24" y="4260850"/>
            <a:ext cx="3519487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627153-009C-4481-B18C-4F2C21A4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Druge metode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914024-346E-4972-8B94-EACDA408F9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Ocena	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E6EE213-CDE7-47B8-8E2C-5164DBEC64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/>
              <a:t>Intervju</a:t>
            </a:r>
          </a:p>
          <a:p>
            <a:r>
              <a:rPr lang="sl-SI" dirty="0"/>
              <a:t>Anketa</a:t>
            </a:r>
          </a:p>
        </p:txBody>
      </p:sp>
    </p:spTree>
    <p:extLst>
      <p:ext uri="{BB962C8B-B14F-4D97-AF65-F5344CB8AC3E}">
        <p14:creationId xmlns:p14="http://schemas.microsoft.com/office/powerpoint/2010/main" val="3548101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Ljubljana in knjižno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u="sng" dirty="0"/>
              <a:t>javno</a:t>
            </a:r>
            <a:r>
              <a:rPr lang="sl-SI" dirty="0"/>
              <a:t> in zasebno</a:t>
            </a:r>
          </a:p>
          <a:p>
            <a:r>
              <a:rPr lang="sl-SI" u="sng" dirty="0"/>
              <a:t>pisno</a:t>
            </a:r>
          </a:p>
          <a:p>
            <a:r>
              <a:rPr lang="sl-SI" dirty="0" err="1"/>
              <a:t>nereducirano</a:t>
            </a:r>
            <a:r>
              <a:rPr lang="sl-SI" dirty="0"/>
              <a:t> – kakovostno artikulirano</a:t>
            </a:r>
          </a:p>
          <a:p>
            <a:pPr lvl="1"/>
            <a:r>
              <a:rPr lang="sl-SI" dirty="0"/>
              <a:t>Škrabec pravi: „»Da je dialektična izreka na Štajerskem, Koroškem itd. različna od dialektične izreke na Kranjskem, komu ni znano? Ali izobraženim mej nami je </a:t>
            </a:r>
            <a:r>
              <a:rPr lang="sl-SI" u="sng" dirty="0"/>
              <a:t>potrebna edinstvena, /…/ ‘književna izreka’; in ta izreka ne sme biti neorganska zmes raznih dialektičnih izrek </a:t>
            </a:r>
            <a:r>
              <a:rPr lang="sl-SI" dirty="0"/>
              <a:t>/. …/ </a:t>
            </a:r>
            <a:r>
              <a:rPr lang="sl-SI" u="sng" dirty="0"/>
              <a:t>Zato pa </a:t>
            </a:r>
            <a:r>
              <a:rPr lang="sl-SI" u="sng" dirty="0" err="1"/>
              <a:t>nikaker</a:t>
            </a:r>
            <a:r>
              <a:rPr lang="sl-SI" u="sng" dirty="0"/>
              <a:t> ne mislim, da mora v vsem le </a:t>
            </a:r>
            <a:r>
              <a:rPr lang="sl-SI" u="sng" dirty="0" err="1"/>
              <a:t>kranjščina</a:t>
            </a:r>
            <a:r>
              <a:rPr lang="sl-SI" u="sng" dirty="0"/>
              <a:t> odločati, </a:t>
            </a:r>
            <a:r>
              <a:rPr lang="sl-SI" dirty="0" err="1"/>
              <a:t>dasiravno</a:t>
            </a:r>
            <a:r>
              <a:rPr lang="sl-SI" dirty="0"/>
              <a:t> je res, da splošno nihče ne more podreti­, kar je vedel </a:t>
            </a:r>
            <a:r>
              <a:rPr lang="sl-SI" dirty="0" err="1"/>
              <a:t>vže</a:t>
            </a:r>
            <a:r>
              <a:rPr lang="sl-SI" dirty="0"/>
              <a:t> Stanko Vraz: ‘</a:t>
            </a:r>
            <a:r>
              <a:rPr lang="sl-SI" dirty="0" err="1"/>
              <a:t>Krain</a:t>
            </a:r>
            <a:r>
              <a:rPr lang="sl-SI" dirty="0"/>
              <a:t> </a:t>
            </a:r>
            <a:r>
              <a:rPr lang="sl-SI" dirty="0" err="1"/>
              <a:t>war</a:t>
            </a:r>
            <a:r>
              <a:rPr lang="sl-SI" dirty="0"/>
              <a:t> </a:t>
            </a:r>
            <a:r>
              <a:rPr lang="sl-SI" dirty="0" err="1"/>
              <a:t>von</a:t>
            </a:r>
            <a:r>
              <a:rPr lang="sl-SI" dirty="0"/>
              <a:t> </a:t>
            </a:r>
            <a:r>
              <a:rPr lang="sl-SI" dirty="0" err="1"/>
              <a:t>jeher</a:t>
            </a:r>
            <a:r>
              <a:rPr lang="sl-SI" dirty="0"/>
              <a:t> in </a:t>
            </a:r>
            <a:r>
              <a:rPr lang="sl-SI" dirty="0" err="1"/>
              <a:t>slovenicis</a:t>
            </a:r>
            <a:r>
              <a:rPr lang="sl-SI" dirty="0"/>
              <a:t> </a:t>
            </a:r>
            <a:r>
              <a:rPr lang="sl-SI" dirty="0" err="1"/>
              <a:t>die</a:t>
            </a:r>
            <a:r>
              <a:rPr lang="sl-SI" dirty="0"/>
              <a:t> </a:t>
            </a:r>
            <a:r>
              <a:rPr lang="sl-SI" dirty="0" err="1"/>
              <a:t>tonangebende</a:t>
            </a:r>
            <a:r>
              <a:rPr lang="sl-SI" dirty="0"/>
              <a:t> </a:t>
            </a:r>
            <a:r>
              <a:rPr lang="sl-SI" dirty="0" err="1"/>
              <a:t>Provinz</a:t>
            </a:r>
            <a:r>
              <a:rPr lang="sl-SI" dirty="0"/>
              <a:t>.’ Le to je resnica, mora podlaga biti ‘književni’ le ena izreka, in, da ta ne more biti rezijanska ali prekmurska.« (</a:t>
            </a:r>
            <a:r>
              <a:rPr lang="sl-SI" i="1" dirty="0"/>
              <a:t>Zakaj </a:t>
            </a:r>
            <a:r>
              <a:rPr lang="sl-SI" i="1" dirty="0" err="1"/>
              <a:t>ginemo</a:t>
            </a:r>
            <a:r>
              <a:rPr lang="sl-SI" i="1" dirty="0"/>
              <a:t>?</a:t>
            </a:r>
            <a:r>
              <a:rPr lang="sl-SI" dirty="0"/>
              <a:t>, Škrabec 1994a: 202)</a:t>
            </a:r>
          </a:p>
          <a:p>
            <a:pPr marL="617220" lvl="2" indent="-342900">
              <a:spcBef>
                <a:spcPts val="600"/>
              </a:spcBef>
            </a:pPr>
            <a:r>
              <a:rPr lang="sl-SI" dirty="0"/>
              <a:t>Škrabec proti dodatnemu reduciranju samoglasnikov, ki je napaka oz. »prenaglost« (Škrabec 1994b: 8), poudarja pa POLGLASNIK kot poseben fonem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76" y="548680"/>
            <a:ext cx="1603148" cy="214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6373947" y="1367555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/>
              <a:t>Oče Stanislav Škrabec</a:t>
            </a:r>
          </a:p>
          <a:p>
            <a:pPr algn="ctr"/>
            <a:r>
              <a:rPr lang="sl-SI" sz="1400" dirty="0"/>
              <a:t>Slika iz leta 1910, splet</a:t>
            </a:r>
          </a:p>
        </p:txBody>
      </p:sp>
    </p:spTree>
    <p:extLst>
      <p:ext uri="{BB962C8B-B14F-4D97-AF65-F5344CB8AC3E}">
        <p14:creationId xmlns:p14="http://schemas.microsoft.com/office/powerpoint/2010/main" val="359346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Govor je po svojem bistvu vključujoč, toleranten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701766" y="1905000"/>
            <a:ext cx="7627014" cy="4752528"/>
          </a:xfrm>
        </p:spPr>
        <p:txBody>
          <a:bodyPr>
            <a:normAutofit/>
          </a:bodyPr>
          <a:lstStyle/>
          <a:p>
            <a:r>
              <a:rPr lang="sl-SI" dirty="0"/>
              <a:t>„Pri živem knjižnem jeziku so torej dvojnice nujne, če gledamo na jezik s stališča naravnega razvoja, spontanosti, sproščenosti in ne </a:t>
            </a:r>
            <a:r>
              <a:rPr lang="sl-SI" dirty="0" err="1"/>
              <a:t>predpisovalnosti</a:t>
            </a:r>
            <a:r>
              <a:rPr lang="sl-SI" dirty="0"/>
              <a:t>, ki ga ima vsak živi knjižni jezik, še posebej njegova govorjena oblika.“ (Tivadar, 2003: 16)</a:t>
            </a:r>
          </a:p>
          <a:p>
            <a:r>
              <a:rPr lang="sl-SI" dirty="0"/>
              <a:t>„Idealni govorec naj bi bil tisti, ki kultiviranega poslušalca oz. sprejemnika s svojim govorom »ne zmoti«, jezikovni izraz ne sme motiti vsebine in sporazumevanja. </a:t>
            </a:r>
            <a:r>
              <a:rPr lang="sl-SI" u="sng" dirty="0"/>
              <a:t>V ospredju je skratka razumljivost in jasnost sporočila in čim širša sprejemljivost knjižnega jezika (Palková 1997: 321), </a:t>
            </a:r>
            <a:r>
              <a:rPr lang="sl-SI" dirty="0"/>
              <a:t>kar je prav gotovo povezano tudi s spremenjeno, manj avtoritarno podobo sveta, saj jezik ni več sredstvo nadzora, usmerjanja ljudstva, temveč sredstvo za sporazumevanje in izraz človekove biti.“ (Tivadar, 2003: 17)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2636913"/>
            <a:ext cx="1182077" cy="11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38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Dejstva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182880" indent="-182880">
              <a:lnSpc>
                <a:spcPct val="90000"/>
              </a:lnSpc>
              <a:defRPr/>
            </a:pPr>
            <a:r>
              <a:rPr lang="sl-SI" dirty="0"/>
              <a:t>Knjižna (oz. zborna) izreka je </a:t>
            </a:r>
          </a:p>
          <a:p>
            <a:pPr lvl="1" indent="-182880">
              <a:lnSpc>
                <a:spcPct val="90000"/>
              </a:lnSpc>
              <a:defRPr/>
            </a:pPr>
            <a:r>
              <a:rPr lang="sl-SI" altLang="sl-SI" sz="1900" u="sng" dirty="0" err="1"/>
              <a:t>neregionalni</a:t>
            </a:r>
            <a:r>
              <a:rPr lang="sl-SI" altLang="sl-SI" sz="1900" u="sng" dirty="0"/>
              <a:t> </a:t>
            </a:r>
          </a:p>
          <a:p>
            <a:pPr marL="731520" lvl="2" indent="-182880">
              <a:lnSpc>
                <a:spcPct val="90000"/>
              </a:lnSpc>
              <a:defRPr/>
            </a:pPr>
            <a:r>
              <a:rPr lang="sl-SI" altLang="sl-SI" dirty="0"/>
              <a:t>“samostojno življenje” (knjižna – pisna – tradicija) – </a:t>
            </a:r>
            <a:r>
              <a:rPr lang="sl-SI" altLang="sl-SI" b="1" dirty="0"/>
              <a:t>vloga šole</a:t>
            </a:r>
          </a:p>
          <a:p>
            <a:pPr lvl="1" indent="-182880">
              <a:lnSpc>
                <a:spcPct val="90000"/>
              </a:lnSpc>
              <a:defRPr/>
            </a:pPr>
            <a:r>
              <a:rPr lang="sl-SI" altLang="sl-SI" sz="1900" u="sng" dirty="0" err="1"/>
              <a:t>neredukcija</a:t>
            </a:r>
            <a:r>
              <a:rPr lang="sl-SI" altLang="sl-SI" sz="1900" u="sng" dirty="0"/>
              <a:t> v standardnem jeziku</a:t>
            </a:r>
          </a:p>
          <a:p>
            <a:pPr marL="731520" lvl="2" indent="-182880">
              <a:lnSpc>
                <a:spcPct val="90000"/>
              </a:lnSpc>
              <a:defRPr/>
            </a:pPr>
            <a:r>
              <a:rPr lang="sl-SI" altLang="sl-SI" dirty="0"/>
              <a:t>potrebno razločno artikulirati glasove</a:t>
            </a:r>
          </a:p>
          <a:p>
            <a:pPr marL="182880" indent="-182880">
              <a:lnSpc>
                <a:spcPct val="90000"/>
              </a:lnSpc>
              <a:defRPr/>
            </a:pPr>
            <a:r>
              <a:rPr lang="sl-SI" altLang="sl-SI" dirty="0"/>
              <a:t>realni govor, tudi oz. še posebej medijski govor, DANES</a:t>
            </a:r>
          </a:p>
          <a:p>
            <a:pPr lvl="1" indent="-182880">
              <a:lnSpc>
                <a:spcPct val="80000"/>
              </a:lnSpc>
              <a:defRPr/>
            </a:pPr>
            <a:r>
              <a:rPr lang="sl-SI" altLang="sl-SI" dirty="0"/>
              <a:t>množica govorjenih medijev – čez 50 TV postaj in približno 100 radijskih postaj – vpliv regionalnega</a:t>
            </a:r>
          </a:p>
          <a:p>
            <a:pPr lvl="1" indent="-182880">
              <a:lnSpc>
                <a:spcPct val="80000"/>
              </a:lnSpc>
              <a:defRPr/>
            </a:pPr>
            <a:r>
              <a:rPr lang="sl-SI" altLang="sl-SI" dirty="0"/>
              <a:t>odprtost (</a:t>
            </a:r>
            <a:r>
              <a:rPr lang="sl-SI" altLang="sl-SI" dirty="0" err="1"/>
              <a:t>tujejezičnost</a:t>
            </a:r>
            <a:r>
              <a:rPr lang="sl-SI" altLang="sl-SI" dirty="0"/>
              <a:t> – raba)</a:t>
            </a:r>
          </a:p>
          <a:p>
            <a:pPr lvl="1" indent="-182880">
              <a:lnSpc>
                <a:spcPct val="80000"/>
              </a:lnSpc>
              <a:defRPr/>
            </a:pPr>
            <a:r>
              <a:rPr lang="sl-SI" altLang="sl-SI" dirty="0"/>
              <a:t>mobilnost (knjižnost med govorci različnih narečij?!)</a:t>
            </a:r>
          </a:p>
          <a:p>
            <a:pPr marL="274637" lvl="1" indent="0">
              <a:lnSpc>
                <a:spcPct val="80000"/>
              </a:lnSpc>
              <a:buNone/>
              <a:defRPr/>
            </a:pPr>
            <a:endParaRPr lang="sl-SI" altLang="sl-SI" dirty="0"/>
          </a:p>
          <a:p>
            <a:pPr marL="274637" lvl="1" indent="0">
              <a:lnSpc>
                <a:spcPct val="80000"/>
              </a:lnSpc>
              <a:buNone/>
              <a:defRPr/>
            </a:pPr>
            <a:r>
              <a:rPr lang="sl-SI" altLang="sl-SI" u="sng" dirty="0" err="1"/>
              <a:t>Vseslovenskost</a:t>
            </a:r>
            <a:r>
              <a:rPr lang="sl-SI" altLang="sl-SI" u="sng" dirty="0"/>
              <a:t> knjižnega jezika </a:t>
            </a:r>
            <a:r>
              <a:rPr lang="sl-SI" altLang="sl-SI" dirty="0"/>
              <a:t>: vseslovenski pogovorni jezik</a:t>
            </a:r>
          </a:p>
          <a:p>
            <a:pPr marL="731520" lvl="2" indent="-182880">
              <a:lnSpc>
                <a:spcPct val="90000"/>
              </a:lnSpc>
              <a:defRPr/>
            </a:pPr>
            <a:r>
              <a:rPr lang="sl-SI" altLang="sl-SI" u="sng" dirty="0"/>
              <a:t>vloga centra, Ljubljane</a:t>
            </a:r>
          </a:p>
          <a:p>
            <a:pPr marL="1005840" lvl="3" indent="-182880">
              <a:lnSpc>
                <a:spcPct val="90000"/>
              </a:lnSpc>
              <a:defRPr/>
            </a:pPr>
            <a:r>
              <a:rPr lang="sl-SI" altLang="sl-SI" dirty="0"/>
              <a:t>vloga narečja</a:t>
            </a:r>
          </a:p>
          <a:p>
            <a:pPr marL="731520" lvl="2" indent="-182880">
              <a:lnSpc>
                <a:spcPct val="90000"/>
              </a:lnSpc>
              <a:defRPr/>
            </a:pPr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272339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Spremljanje rabe in norme ter spreminjanje opisa (kodifikacije)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847528" y="1412776"/>
            <a:ext cx="8503920" cy="4572000"/>
          </a:xfrm>
        </p:spPr>
        <p:txBody>
          <a:bodyPr>
            <a:noAutofit/>
          </a:bodyPr>
          <a:lstStyle/>
          <a:p>
            <a:r>
              <a:rPr lang="sl-SI" sz="2400" i="1" dirty="0"/>
              <a:t>slovenski pravopis IN pravorečje!</a:t>
            </a:r>
          </a:p>
          <a:p>
            <a:pPr lvl="1"/>
            <a:r>
              <a:rPr lang="sl-SI" sz="1800" i="1" dirty="0"/>
              <a:t>del pravopisa in SSKJ!</a:t>
            </a:r>
          </a:p>
          <a:p>
            <a:r>
              <a:rPr lang="sl-SI" sz="2800" dirty="0"/>
              <a:t>spremljanje javne izreke – realna norma</a:t>
            </a:r>
          </a:p>
          <a:p>
            <a:pPr lvl="1"/>
            <a:r>
              <a:rPr lang="sl-SI" sz="2400" dirty="0"/>
              <a:t>od radia, preko televizije do vseh drugih javnih govornih položajev (šola, parlament, sodišče …)</a:t>
            </a:r>
          </a:p>
          <a:p>
            <a:pPr lvl="2"/>
            <a:r>
              <a:rPr lang="sl-SI" dirty="0"/>
              <a:t>SPREMEMBA: npr. </a:t>
            </a:r>
            <a:r>
              <a:rPr lang="sl-SI" sz="1600" i="1" dirty="0"/>
              <a:t>študênta</a:t>
            </a:r>
            <a:r>
              <a:rPr lang="sl-SI" sz="1600" dirty="0"/>
              <a:t> prej </a:t>
            </a:r>
            <a:r>
              <a:rPr lang="sl-SI" sz="1600" i="1" dirty="0"/>
              <a:t>študénta</a:t>
            </a:r>
          </a:p>
          <a:p>
            <a:pPr lvl="2"/>
            <a:r>
              <a:rPr lang="sl-SI" sz="1600" i="1" dirty="0"/>
              <a:t>KRATKI  NAGLAŠENI SAMOGLASNIKI? (redukcija!) – nerazumljivost (npr. pojdi na urad – </a:t>
            </a:r>
            <a:r>
              <a:rPr lang="sl-SI" sz="1600" i="1" dirty="0" err="1"/>
              <a:t>pejt</a:t>
            </a:r>
            <a:r>
              <a:rPr lang="sl-SI" sz="1600" i="1" dirty="0"/>
              <a:t> n… )</a:t>
            </a:r>
          </a:p>
          <a:p>
            <a:r>
              <a:rPr lang="sl-SI" sz="2400" i="1" dirty="0"/>
              <a:t>želja ljudi – vedeti, kaj je prav? (jezikovni kotički)</a:t>
            </a:r>
          </a:p>
          <a:p>
            <a:pPr lvl="1"/>
            <a:r>
              <a:rPr lang="sl-SI" sz="1800" i="1" dirty="0"/>
              <a:t>mesto naglasa pomembno – vedenje </a:t>
            </a:r>
          </a:p>
          <a:p>
            <a:pPr lvl="1"/>
            <a:r>
              <a:rPr lang="sl-SI" sz="1800" i="1" dirty="0"/>
              <a:t>kakovost samoglasnikov pomembna – </a:t>
            </a:r>
            <a:r>
              <a:rPr lang="sl-SI" sz="1800" i="1" dirty="0" err="1"/>
              <a:t>mérni</a:t>
            </a:r>
            <a:r>
              <a:rPr lang="sl-SI" sz="1800" i="1" dirty="0"/>
              <a:t> : mírni! (SP 1962 – e pred r se izgovarja blizu i-ju?)</a:t>
            </a:r>
          </a:p>
          <a:p>
            <a:pPr lvl="2"/>
            <a:r>
              <a:rPr lang="sl-SI" sz="1600" i="1" dirty="0"/>
              <a:t>pravilno naglaševanje krajevnih imen: Velika Nedelja – mesto naglasa se ohranja tudi v prevzetih besedah</a:t>
            </a:r>
          </a:p>
          <a:p>
            <a:pPr marL="594360" lvl="2" indent="0">
              <a:buNone/>
            </a:pPr>
            <a:r>
              <a:rPr lang="sl-SI" sz="1600" i="1" dirty="0"/>
              <a:t>	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166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OPIS SODOBNE SAMOGLASNIŠKE NORME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800090" y="1818180"/>
            <a:ext cx="8482144" cy="4686272"/>
          </a:xfrm>
        </p:spPr>
        <p:txBody>
          <a:bodyPr/>
          <a:lstStyle/>
          <a:p>
            <a:r>
              <a:rPr lang="cs-CZ" sz="2600" dirty="0"/>
              <a:t>NOVI INSTRUMENTI (</a:t>
            </a:r>
            <a:r>
              <a:rPr lang="cs-CZ" sz="2600" b="1" u="sng" dirty="0"/>
              <a:t>PRAAT</a:t>
            </a:r>
            <a:r>
              <a:rPr lang="cs-CZ" sz="2600" dirty="0"/>
              <a:t>, </a:t>
            </a:r>
            <a:r>
              <a:rPr lang="cs-CZ" sz="1600" dirty="0"/>
              <a:t>COOL EDIT, KAY elementrics ...</a:t>
            </a:r>
            <a:r>
              <a:rPr lang="cs-CZ" dirty="0"/>
              <a:t>)</a:t>
            </a:r>
          </a:p>
          <a:p>
            <a:r>
              <a:rPr lang="cs-CZ" cap="small" dirty="0"/>
              <a:t>Sodobna besedila</a:t>
            </a:r>
          </a:p>
          <a:p>
            <a:r>
              <a:rPr lang="cs-CZ" dirty="0"/>
              <a:t>PERCEPTIVNO PREVERJANJE</a:t>
            </a:r>
          </a:p>
          <a:p>
            <a:pPr lvl="1"/>
            <a:r>
              <a:rPr lang="cs-CZ" dirty="0"/>
              <a:t>ZAZNAVANJE DOLOČENIH SAMOGLASNIŠKIH ZNAČILNOSTI (FONOLOŠKI TESTI – TESTIRANJE LE ENE ZNAČILNOSTI)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1" y="3897214"/>
            <a:ext cx="2979663" cy="25178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73" y="4941168"/>
            <a:ext cx="1401852" cy="140185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25" y="4457070"/>
            <a:ext cx="2857500" cy="188595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1916833"/>
            <a:ext cx="1214683" cy="123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Naslov 1"/>
          <p:cNvSpPr txBox="1">
            <a:spLocks/>
          </p:cNvSpPr>
          <p:nvPr/>
        </p:nvSpPr>
        <p:spPr>
          <a:xfrm>
            <a:off x="6089275" y="4081822"/>
            <a:ext cx="1425572" cy="375248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1998 (KAY)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9439645" y="3573016"/>
            <a:ext cx="976836" cy="324197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1998</a:t>
            </a: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3760971" y="4529757"/>
            <a:ext cx="864096" cy="398898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2001</a:t>
            </a:r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9651727" y="2636912"/>
            <a:ext cx="764754" cy="398898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2005-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1991544" y="5400045"/>
            <a:ext cx="126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/>
              <a:t>Cool</a:t>
            </a:r>
            <a:r>
              <a:rPr lang="sl-SI" b="1" dirty="0"/>
              <a:t> Edit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28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Vsebina predmeta						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94965" y="1748118"/>
            <a:ext cx="9209647" cy="4163104"/>
          </a:xfrm>
        </p:spPr>
        <p:txBody>
          <a:bodyPr>
            <a:normAutofit/>
          </a:bodyPr>
          <a:lstStyle/>
          <a:p>
            <a:r>
              <a:rPr lang="sl-SI" i="1" dirty="0"/>
              <a:t>Kaj ste obravnavali do sedaj? ________________________</a:t>
            </a:r>
          </a:p>
          <a:p>
            <a:r>
              <a:rPr lang="sl-SI" u="sng" dirty="0"/>
              <a:t>A) Zunanje okoliščine in poškodbe govoril ter vpliv na percepcijo govora</a:t>
            </a:r>
          </a:p>
          <a:p>
            <a:r>
              <a:rPr lang="sl-SI" b="1" dirty="0"/>
              <a:t>B) Percepcija govora</a:t>
            </a:r>
          </a:p>
          <a:p>
            <a:pPr lvl="1"/>
            <a:r>
              <a:rPr lang="sl-SI" dirty="0"/>
              <a:t>Predavanja – obnovitev osnov (povezava petja in govora ter percepcija obeh)</a:t>
            </a:r>
          </a:p>
          <a:p>
            <a:pPr lvl="1"/>
            <a:r>
              <a:rPr lang="sl-SI" dirty="0"/>
              <a:t>Seminar – delo s programom </a:t>
            </a:r>
            <a:r>
              <a:rPr lang="sl-SI" dirty="0" err="1"/>
              <a:t>Praat</a:t>
            </a:r>
            <a:r>
              <a:rPr lang="sl-SI" dirty="0"/>
              <a:t>, pridobivanje akustičnega gradiva, urjenje v poslušanju in interpretaciji slišanega v povezavi s </a:t>
            </a:r>
            <a:r>
              <a:rPr lang="sl-SI" dirty="0" err="1"/>
              <a:t>sonagramsko</a:t>
            </a:r>
            <a:r>
              <a:rPr lang="sl-SI" dirty="0"/>
              <a:t> sliko</a:t>
            </a:r>
          </a:p>
          <a:p>
            <a:pPr lvl="1"/>
            <a:r>
              <a:rPr lang="sl-SI" dirty="0"/>
              <a:t>Seznanitev s </a:t>
            </a:r>
            <a:r>
              <a:rPr lang="sl-SI" dirty="0" err="1"/>
              <a:t>perceptivnimi</a:t>
            </a:r>
            <a:r>
              <a:rPr lang="sl-SI" dirty="0"/>
              <a:t> testi v slovenščini in priprava posebnih </a:t>
            </a:r>
            <a:r>
              <a:rPr lang="sl-SI" dirty="0" err="1"/>
              <a:t>perceptivnih</a:t>
            </a:r>
            <a:r>
              <a:rPr lang="sl-SI" dirty="0"/>
              <a:t> testov za potrebe seminarske naloge</a:t>
            </a:r>
          </a:p>
          <a:p>
            <a:r>
              <a:rPr lang="sl-SI" b="1" dirty="0"/>
              <a:t>C) Govorna „napaka“ (MOTNJA) ali neznanje s stališča zaznavanja (</a:t>
            </a:r>
            <a:r>
              <a:rPr lang="sl-SI" b="1" dirty="0" err="1"/>
              <a:t>sociofonetični</a:t>
            </a:r>
            <a:r>
              <a:rPr lang="sl-SI" b="1" dirty="0"/>
              <a:t> in </a:t>
            </a:r>
            <a:r>
              <a:rPr lang="sl-SI" b="1" dirty="0" err="1"/>
              <a:t>psihofonetični</a:t>
            </a:r>
            <a:r>
              <a:rPr lang="sl-SI" b="1" dirty="0"/>
              <a:t> vidik)?</a:t>
            </a:r>
          </a:p>
          <a:p>
            <a:pPr lvl="1"/>
            <a:r>
              <a:rPr lang="sl-SI" dirty="0"/>
              <a:t>Ponovitev osnov artikulacijskega opisa slovenskih glasov in primerjava s </a:t>
            </a:r>
            <a:r>
              <a:rPr lang="sl-SI" dirty="0" err="1"/>
              <a:t>srbo</a:t>
            </a:r>
            <a:r>
              <a:rPr lang="sl-SI" dirty="0"/>
              <a:t>-hrvaškim sistemom</a:t>
            </a:r>
          </a:p>
        </p:txBody>
      </p:sp>
    </p:spTree>
    <p:extLst>
      <p:ext uri="{BB962C8B-B14F-4D97-AF65-F5344CB8AC3E}">
        <p14:creationId xmlns:p14="http://schemas.microsoft.com/office/powerpoint/2010/main" val="1732919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Fonološko-fonetična vprašanja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8734744" cy="4854280"/>
          </a:xfrm>
        </p:spPr>
        <p:txBody>
          <a:bodyPr>
            <a:normAutofit/>
          </a:bodyPr>
          <a:lstStyle/>
          <a:p>
            <a:r>
              <a:rPr lang="cs-CZ" dirty="0"/>
              <a:t>Ali ločimo med dolgimi in kratkimi naglašenimi samoglasniki? (</a:t>
            </a:r>
            <a:r>
              <a:rPr lang="cs-CZ" u="sng" dirty="0"/>
              <a:t>sit človek : deset sit, moj brat : iti gobe brat, velik kup : pet sadnih kup</a:t>
            </a:r>
            <a:r>
              <a:rPr lang="cs-CZ" dirty="0"/>
              <a:t>) Ali ločimo med posameznimi samoglasniki, še posebej med e-jevskimi in o-jevskimi ne glede na regionalno pripadnost? (npr. nov grob : grob človek; led : let ...) </a:t>
            </a:r>
            <a:r>
              <a:rPr lang="cs-CZ" b="1" dirty="0"/>
              <a:t>(1)</a:t>
            </a:r>
          </a:p>
          <a:p>
            <a:pPr lvl="1"/>
            <a:r>
              <a:rPr lang="cs-CZ" dirty="0"/>
              <a:t>meritve (nekoč: program COOL Edit Pro)</a:t>
            </a:r>
          </a:p>
          <a:p>
            <a:pPr lvl="1"/>
            <a:r>
              <a:rPr lang="cs-CZ" dirty="0"/>
              <a:t>perceptivni testi</a:t>
            </a:r>
          </a:p>
          <a:p>
            <a:r>
              <a:rPr lang="cs-CZ" dirty="0"/>
              <a:t>Koliko samoglasnikov ima današnja slovenščina? </a:t>
            </a:r>
            <a:r>
              <a:rPr lang="cs-CZ" b="1" dirty="0"/>
              <a:t>(2)</a:t>
            </a:r>
          </a:p>
          <a:p>
            <a:pPr lvl="1"/>
            <a:r>
              <a:rPr lang="cs-CZ" dirty="0"/>
              <a:t>razmerje med naglašenimi in nenaglašenimi</a:t>
            </a:r>
          </a:p>
          <a:p>
            <a:pPr lvl="1"/>
            <a:r>
              <a:rPr lang="cs-CZ" dirty="0"/>
              <a:t>akustična raznolikost samoglasnikov</a:t>
            </a:r>
          </a:p>
        </p:txBody>
      </p:sp>
    </p:spTree>
    <p:extLst>
      <p:ext uri="{BB962C8B-B14F-4D97-AF65-F5344CB8AC3E}">
        <p14:creationId xmlns:p14="http://schemas.microsoft.com/office/powerpoint/2010/main" val="7233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825752" y="228600"/>
            <a:ext cx="8662736" cy="824136"/>
          </a:xfrm>
        </p:spPr>
        <p:txBody>
          <a:bodyPr>
            <a:normAutofit fontScale="90000"/>
          </a:bodyPr>
          <a:lstStyle/>
          <a:p>
            <a:r>
              <a:rPr lang="cs-CZ" dirty="0"/>
              <a:t>Za naprej: še večji pomen realnemu (iz)govoru ... 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u="sng" dirty="0"/>
              <a:t>raba (realni govor in sprejemljivost)</a:t>
            </a:r>
            <a:r>
              <a:rPr lang="cs-CZ" b="1" dirty="0"/>
              <a:t> in </a:t>
            </a:r>
            <a:r>
              <a:rPr lang="cs-CZ" u="sng" dirty="0"/>
              <a:t>sistem (s tradicijo – slovenski pravopisi)</a:t>
            </a:r>
            <a:endParaRPr lang="sl-SI" u="sng" dirty="0"/>
          </a:p>
          <a:p>
            <a:r>
              <a:rPr lang="sl-SI" dirty="0"/>
              <a:t>»Govori, kot se govorjenju spodobi, in piši, kot se spodobi pisanju! /…G/</a:t>
            </a:r>
            <a:r>
              <a:rPr lang="sl-SI" dirty="0" err="1"/>
              <a:t>ovor</a:t>
            </a:r>
            <a:r>
              <a:rPr lang="sl-SI" dirty="0"/>
              <a:t> je v meni, in če se vrnem k sebi, ga bom našel.« (</a:t>
            </a:r>
            <a:r>
              <a:rPr lang="sl-SI" dirty="0" err="1"/>
              <a:t>Škarič</a:t>
            </a:r>
            <a:r>
              <a:rPr lang="sl-SI" dirty="0"/>
              <a:t> 1999: 35)</a:t>
            </a:r>
          </a:p>
          <a:p>
            <a:r>
              <a:rPr lang="sl-SI" dirty="0"/>
              <a:t>standardna oz. knjižna izreka je hibrid, v pozitivnem smislu</a:t>
            </a:r>
          </a:p>
          <a:p>
            <a:pPr lvl="1"/>
            <a:r>
              <a:rPr lang="sl-SI" dirty="0"/>
              <a:t>(pisno) pripravljen in (pisno) naučen govor</a:t>
            </a:r>
          </a:p>
          <a:p>
            <a:pPr lvl="1"/>
            <a:r>
              <a:rPr lang="sl-SI" dirty="0"/>
              <a:t>sporazumevalno-nacionalni vidik</a:t>
            </a:r>
          </a:p>
          <a:p>
            <a:pPr lvl="2"/>
            <a:r>
              <a:rPr lang="sl-SI" dirty="0" err="1"/>
              <a:t>vseslovenskost</a:t>
            </a:r>
            <a:r>
              <a:rPr lang="sl-SI" dirty="0"/>
              <a:t> (za vse govorce slovenščine)</a:t>
            </a:r>
          </a:p>
          <a:p>
            <a:pPr lvl="3"/>
            <a:r>
              <a:rPr lang="sl-SI" dirty="0"/>
              <a:t>SPREJEMLJIVOST (ne samo všečnost) – </a:t>
            </a:r>
            <a:r>
              <a:rPr lang="sl-SI" dirty="0" err="1"/>
              <a:t>NEideološko</a:t>
            </a:r>
            <a:r>
              <a:rPr lang="sl-SI" dirty="0"/>
              <a:t>, </a:t>
            </a:r>
            <a:r>
              <a:rPr lang="sl-SI" dirty="0" err="1"/>
              <a:t>Nesubjektivno</a:t>
            </a:r>
            <a:endParaRPr lang="sl-SI" dirty="0"/>
          </a:p>
          <a:p>
            <a:pPr lvl="1"/>
            <a:r>
              <a:rPr lang="sl-SI" dirty="0"/>
              <a:t>več podatkov o govorjenem jeziku!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408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3512" y="228600"/>
            <a:ext cx="8656640" cy="824136"/>
          </a:xfrm>
        </p:spPr>
        <p:txBody>
          <a:bodyPr>
            <a:normAutofit fontScale="90000"/>
          </a:bodyPr>
          <a:lstStyle/>
          <a:p>
            <a:r>
              <a:rPr lang="cs-CZ" sz="2800" b="1" dirty="0"/>
              <a:t>Pravorečno-fonetični korpusi (prim. FRAN in GOS)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FRAN</a:t>
            </a:r>
            <a:endParaRPr lang="sl-SI" dirty="0">
              <a:hlinkClick r:id="rId2"/>
            </a:endParaRPr>
          </a:p>
          <a:p>
            <a:pPr lvl="1"/>
            <a:r>
              <a:rPr lang="vi-VN" dirty="0">
                <a:hlinkClick r:id="rId2"/>
              </a:rPr>
              <a:t>mèzda</a:t>
            </a:r>
            <a:r>
              <a:rPr lang="vi-VN" dirty="0"/>
              <a:t> -e in mézda -e [prva oblika mə] ž (ə̀; ə̏; ẹ́; ẹ̑)</a:t>
            </a:r>
            <a:r>
              <a:rPr lang="sl-SI" dirty="0"/>
              <a:t> ? SP 2001</a:t>
            </a:r>
          </a:p>
          <a:p>
            <a:pPr lvl="1"/>
            <a:r>
              <a:rPr lang="vi-VN" dirty="0">
                <a:hlinkClick r:id="rId3"/>
              </a:rPr>
              <a:t>mèzda</a:t>
            </a:r>
            <a:r>
              <a:rPr lang="vi-VN" dirty="0"/>
              <a:t> -e in mezdà -è in mézda -e in mêzda -e [prvi obliki məzda] ž (ə̄; ȁ ȅ; ẹ̄; é) </a:t>
            </a:r>
            <a:r>
              <a:rPr lang="sl-SI" dirty="0"/>
              <a:t>? SSKJ2</a:t>
            </a:r>
          </a:p>
          <a:p>
            <a:pPr lvl="1"/>
            <a:r>
              <a:rPr lang="sl-SI" dirty="0">
                <a:hlinkClick r:id="rId4"/>
              </a:rPr>
              <a:t>mèzda</a:t>
            </a:r>
            <a:r>
              <a:rPr lang="sl-SI" dirty="0"/>
              <a:t> – glej </a:t>
            </a:r>
            <a:r>
              <a:rPr lang="sl-SI" dirty="0" err="1">
                <a:hlinkClick r:id="rId5"/>
              </a:rPr>
              <a:t>mezdȁ</a:t>
            </a:r>
            <a:r>
              <a:rPr lang="sl-SI" dirty="0"/>
              <a:t> ? ETIM.</a:t>
            </a:r>
          </a:p>
          <a:p>
            <a:r>
              <a:rPr lang="cs-CZ" dirty="0"/>
              <a:t>GOS</a:t>
            </a:r>
            <a:endParaRPr lang="cs-CZ" dirty="0">
              <a:hlinkClick r:id="rId6"/>
            </a:endParaRPr>
          </a:p>
          <a:p>
            <a:pPr lvl="1"/>
            <a:r>
              <a:rPr lang="cs-CZ" dirty="0"/>
              <a:t>1 PRIMER, 1 GOVOREC, 1 VARIANTA: </a:t>
            </a:r>
            <a:r>
              <a:rPr lang="cs-CZ" dirty="0">
                <a:hlinkClick r:id="rId6"/>
              </a:rPr>
              <a:t>http://www.korpus-gos.net/Concordance/Search?t=Standard&amp;q=mezda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0105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IN: Upoštevati rezultate in nadaljevati raziskave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854144" y="1905000"/>
            <a:ext cx="4313864" cy="3777622"/>
          </a:xfrm>
        </p:spPr>
        <p:txBody>
          <a:bodyPr>
            <a:normAutofit/>
          </a:bodyPr>
          <a:lstStyle/>
          <a:p>
            <a:r>
              <a:rPr lang="cs-CZ" dirty="0"/>
              <a:t>Ali ločimo med dolgimi in kratkimi naglašenimi samoglasniki? </a:t>
            </a:r>
          </a:p>
          <a:p>
            <a:r>
              <a:rPr lang="cs-CZ" dirty="0"/>
              <a:t>Ali slušno ločimo med posameznimi samoglasniki, še posebej med e-jevskimi in o-jevskimi ne glede na regionalno pripadnost?</a:t>
            </a:r>
          </a:p>
          <a:p>
            <a:r>
              <a:rPr lang="cs-CZ" sz="2400" dirty="0"/>
              <a:t>Koliko samoglasnikov ima slovenščina? Kakšna je realna slovenska samoglasniška norma?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68008" y="1371600"/>
            <a:ext cx="4195192" cy="4937720"/>
          </a:xfrm>
        </p:spPr>
        <p:txBody>
          <a:bodyPr>
            <a:normAutofit/>
          </a:bodyPr>
          <a:lstStyle/>
          <a:p>
            <a:r>
              <a:rPr lang="cs-CZ" dirty="0"/>
              <a:t>NE. Predlog: Krativec kot naglasno znamenje ohranimo samo za polglasnik, ki je vedno kratek. (Fonetika 1)</a:t>
            </a:r>
          </a:p>
          <a:p>
            <a:r>
              <a:rPr lang="cs-CZ" dirty="0"/>
              <a:t>DA, ne glede na poreklo govorca, tudi tujejezični!</a:t>
            </a:r>
          </a:p>
          <a:p>
            <a:pPr lvl="1"/>
            <a:r>
              <a:rPr lang="cs-CZ" dirty="0"/>
              <a:t>grob : grob ... </a:t>
            </a:r>
          </a:p>
          <a:p>
            <a:pPr marL="274320" lvl="1" indent="0">
              <a:buNone/>
            </a:pPr>
            <a:endParaRPr lang="cs-CZ" dirty="0"/>
          </a:p>
          <a:p>
            <a:r>
              <a:rPr lang="cs-CZ" dirty="0"/>
              <a:t>8 samoglasnikov, dolgi so naglašeni, kratki so nenaglašeni.</a:t>
            </a:r>
          </a:p>
          <a:p>
            <a:pPr lvl="1"/>
            <a:r>
              <a:rPr lang="cs-CZ" dirty="0"/>
              <a:t>vprašanje dvonaglasnic!</a:t>
            </a:r>
          </a:p>
        </p:txBody>
      </p:sp>
    </p:spTree>
    <p:extLst>
      <p:ext uri="{BB962C8B-B14F-4D97-AF65-F5344CB8AC3E}">
        <p14:creationId xmlns:p14="http://schemas.microsoft.com/office/powerpoint/2010/main" val="3932103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577765-4DE0-460B-A4B9-3484E277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Skrb za telo – </a:t>
            </a:r>
            <a:r>
              <a:rPr lang="sl-SI" dirty="0" err="1"/>
              <a:t>artikulatorje</a:t>
            </a:r>
            <a:r>
              <a:rPr lang="sl-SI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BF8AB49-8172-4D88-8809-CE15B8E9F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To mi poznamo, kajne? ;) </a:t>
            </a:r>
          </a:p>
        </p:txBody>
      </p:sp>
    </p:spTree>
    <p:extLst>
      <p:ext uri="{BB962C8B-B14F-4D97-AF65-F5344CB8AC3E}">
        <p14:creationId xmlns:p14="http://schemas.microsoft.com/office/powerpoint/2010/main" val="894699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Hripavost in druge poškodbe govoril</a:t>
            </a:r>
          </a:p>
        </p:txBody>
      </p:sp>
    </p:spTree>
    <p:extLst>
      <p:ext uri="{BB962C8B-B14F-4D97-AF65-F5344CB8AC3E}">
        <p14:creationId xmlns:p14="http://schemas.microsoft.com/office/powerpoint/2010/main" val="147324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91544" y="54868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/>
              <a:t>VIRI</a:t>
            </a:r>
            <a:br>
              <a:rPr lang="sl-SI" dirty="0"/>
            </a:b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47528" y="548680"/>
            <a:ext cx="8352928" cy="5760640"/>
          </a:xfrm>
        </p:spPr>
        <p:txBody>
          <a:bodyPr>
            <a:noAutofit/>
          </a:bodyPr>
          <a:lstStyle/>
          <a:p>
            <a:r>
              <a:rPr lang="sl-SI" sz="1600" dirty="0"/>
              <a:t>HOČEVAR BOLTEŽAR, I., 2000: Da glasilke ne bi zagodle. </a:t>
            </a:r>
            <a:r>
              <a:rPr lang="sl-SI" sz="1600" i="1" dirty="0"/>
              <a:t>Šolski razgledi. </a:t>
            </a:r>
            <a:r>
              <a:rPr lang="sl-SI" sz="1600" dirty="0"/>
              <a:t>51/2. 6.</a:t>
            </a:r>
          </a:p>
          <a:p>
            <a:endParaRPr lang="sl-SI" sz="1600" dirty="0"/>
          </a:p>
          <a:p>
            <a:r>
              <a:rPr lang="sl-SI" sz="1600" dirty="0"/>
              <a:t>HOČEVAR BOLTEŽAR, I., 2003: Vzroki hripavosti – pogled </a:t>
            </a:r>
            <a:r>
              <a:rPr lang="sl-SI" sz="1600" dirty="0" err="1"/>
              <a:t>foniatra</a:t>
            </a:r>
            <a:r>
              <a:rPr lang="sl-SI" sz="1600" dirty="0"/>
              <a:t>. </a:t>
            </a:r>
            <a:r>
              <a:rPr lang="sl-SI" sz="1600" i="1" dirty="0"/>
              <a:t>Logopedija za vsa življenjska obdobja </a:t>
            </a:r>
            <a:r>
              <a:rPr lang="sl-SI" sz="1600" dirty="0"/>
              <a:t>(1. slovenski kongres logopedov z mednarodno udeležbo, Bled,19.–21. 3. 2003. Ljubljana: Zavod za gluhe in naglušne. 130–134.</a:t>
            </a:r>
          </a:p>
          <a:p>
            <a:endParaRPr lang="sl-SI" sz="1600" dirty="0"/>
          </a:p>
          <a:p>
            <a:pPr algn="just"/>
            <a:r>
              <a:rPr lang="sl-SI" sz="1600" dirty="0"/>
              <a:t>JELIČIĆ, M. idr., 2002: Skrb za glas v pedagoških poklicih. </a:t>
            </a:r>
            <a:r>
              <a:rPr lang="sl-SI" sz="1600" i="1" dirty="0"/>
              <a:t>Zbornik referatov simpozija Naših 40 let </a:t>
            </a:r>
            <a:r>
              <a:rPr lang="sl-SI" sz="1600" dirty="0"/>
              <a:t>(31. maj in 1. junij 2002). Maribor: Center za sluh in govor. 166–171.</a:t>
            </a:r>
          </a:p>
          <a:p>
            <a:pPr algn="just"/>
            <a:endParaRPr lang="sl-SI" sz="1600" dirty="0"/>
          </a:p>
          <a:p>
            <a:pPr algn="just"/>
            <a:r>
              <a:rPr lang="sl-SI" sz="1600" dirty="0"/>
              <a:t>JELIČIĆ, M. idr., 2003: Zdrav glas v pedagoških poklicih – interdisciplinarni program preprečevanja motenj glasu. </a:t>
            </a:r>
            <a:r>
              <a:rPr lang="sl-SI" sz="1600" i="1" dirty="0"/>
              <a:t>Logopedija za vsa življenjska obdobja </a:t>
            </a:r>
            <a:r>
              <a:rPr lang="sl-SI" sz="1600" dirty="0"/>
              <a:t>(1. slovenski kongres logopedov z mednarodno udeležbo, Bled, 19.–21. 3. 2003. Ljubljana: Zavod za gluhe in naglušne. 174–176.</a:t>
            </a:r>
          </a:p>
          <a:p>
            <a:pPr algn="just"/>
            <a:endParaRPr lang="sl-SI" sz="1600" dirty="0"/>
          </a:p>
          <a:p>
            <a:pPr algn="just"/>
            <a:r>
              <a:rPr lang="sl-SI" sz="1600" dirty="0"/>
              <a:t>KAMBIČ,  V. idr., 1986: </a:t>
            </a:r>
            <a:r>
              <a:rPr lang="sl-SI" sz="1600" i="1" dirty="0"/>
              <a:t>Hripavost.</a:t>
            </a:r>
            <a:r>
              <a:rPr lang="sl-SI" sz="1600" dirty="0"/>
              <a:t> Ljubljana: Lek.</a:t>
            </a:r>
          </a:p>
          <a:p>
            <a:pPr algn="just"/>
            <a:endParaRPr lang="sl-SI" sz="1600" dirty="0"/>
          </a:p>
          <a:p>
            <a:pPr algn="just"/>
            <a:r>
              <a:rPr lang="sl-SI" sz="1600" dirty="0"/>
              <a:t>NOVAK, C. idr.,2003: Stres in hripavost pri učiteljih. </a:t>
            </a:r>
            <a:r>
              <a:rPr lang="sl-SI" sz="1600" i="1" dirty="0"/>
              <a:t>Logopedija za vsa življenjska obdobja </a:t>
            </a:r>
            <a:r>
              <a:rPr lang="sl-SI" sz="1600" dirty="0"/>
              <a:t>(1. slovenski kongres logopedov z mednarodno udeležbo, Bled, 19.–21. 3. 2003. Ljubljana: Zavod za gluhe in naglušne. 167–170.</a:t>
            </a:r>
          </a:p>
          <a:p>
            <a:pPr algn="just"/>
            <a:endParaRPr lang="sl-SI" sz="1600" dirty="0"/>
          </a:p>
          <a:p>
            <a:pPr algn="just"/>
            <a:endParaRPr lang="sl-SI" sz="1600" dirty="0"/>
          </a:p>
          <a:p>
            <a:pPr algn="just"/>
            <a:endParaRPr lang="sl-SI" sz="1600" dirty="0"/>
          </a:p>
          <a:p>
            <a:endParaRPr lang="sl-SI" sz="1600" dirty="0"/>
          </a:p>
          <a:p>
            <a:endParaRPr lang="sl-SI" sz="1600" dirty="0"/>
          </a:p>
          <a:p>
            <a:pPr algn="just"/>
            <a:endParaRPr lang="sl-SI" sz="1600" dirty="0"/>
          </a:p>
          <a:p>
            <a:pPr algn="just"/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755427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vsebine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HRIPAVOST: zvočni učinek motene dejavnosti glasilk. Pojav višjih harmoničnih tonov in šumov, ki nastanejo zaradi nepravilnosti pri pretoku zraka skozi grlo.</a:t>
            </a:r>
          </a:p>
          <a:p>
            <a:r>
              <a:rPr lang="sl-SI" dirty="0">
                <a:hlinkClick r:id="rId2"/>
              </a:rPr>
              <a:t>https://www.youtube.com/watch?v=4-s2vM3QDDs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31861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Organske glasovne motnje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Vnetje</a:t>
            </a:r>
          </a:p>
          <a:p>
            <a:r>
              <a:rPr lang="sl-SI" dirty="0"/>
              <a:t>Poškodbe</a:t>
            </a:r>
          </a:p>
          <a:p>
            <a:r>
              <a:rPr lang="sl-SI" dirty="0"/>
              <a:t>Benigne spremembe</a:t>
            </a:r>
          </a:p>
          <a:p>
            <a:r>
              <a:rPr lang="sl-SI" dirty="0"/>
              <a:t>Maligne spremembe</a:t>
            </a:r>
          </a:p>
          <a:p>
            <a:r>
              <a:rPr lang="sl-SI" dirty="0"/>
              <a:t>Nevrogena okvara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700809"/>
            <a:ext cx="3528392" cy="252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www.bbivar.com/vidimg/reink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1772816"/>
            <a:ext cx="3528392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16690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Funkcionalna hripavost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Motena ali zmanjšana zmožnost oblikovanja glasu</a:t>
            </a:r>
          </a:p>
          <a:p>
            <a:r>
              <a:rPr lang="sl-SI" dirty="0"/>
              <a:t>V grlu ni opaznih sprememb, ki bi bile vzrok hripavosti</a:t>
            </a:r>
          </a:p>
          <a:p>
            <a:r>
              <a:rPr lang="sl-SI" dirty="0"/>
              <a:t>Vzrok: prekomerna oz. napačna raba ali celo zloraba govornega aparata</a:t>
            </a:r>
          </a:p>
          <a:p>
            <a:r>
              <a:rPr lang="sl-SI" dirty="0"/>
              <a:t>Mišično-</a:t>
            </a:r>
            <a:r>
              <a:rPr lang="sl-SI" dirty="0" err="1"/>
              <a:t>tenzijska</a:t>
            </a:r>
            <a:r>
              <a:rPr lang="sl-SI" dirty="0"/>
              <a:t> </a:t>
            </a:r>
            <a:r>
              <a:rPr lang="sl-SI" dirty="0" err="1"/>
              <a:t>disfonija</a:t>
            </a:r>
            <a:r>
              <a:rPr lang="sl-SI" dirty="0"/>
              <a:t>: funkcionalno glasovno motnjo z nepravilno aktivnostjo mišic, ki sodelujejo pri </a:t>
            </a:r>
            <a:r>
              <a:rPr lang="sl-SI" dirty="0" err="1"/>
              <a:t>fonaciji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612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Izvedba tematike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A) Zunanje okoliščine pri artikulaciji in sprejemanju – vpliv na govorila in sluh ter psiho-fizično govorno sposobnost posameznika</a:t>
            </a:r>
          </a:p>
          <a:p>
            <a:r>
              <a:rPr lang="sl-SI" dirty="0"/>
              <a:t>B) </a:t>
            </a:r>
            <a:r>
              <a:rPr lang="sl-SI" b="1" dirty="0"/>
              <a:t>Jagode in čokolada, Slov</a:t>
            </a:r>
            <a:r>
              <a:rPr lang="sl-SI" b="1" u="sng" dirty="0"/>
              <a:t>e</a:t>
            </a:r>
            <a:r>
              <a:rPr lang="sl-SI" b="1" dirty="0"/>
              <a:t>nija, od kod lep</a:t>
            </a:r>
            <a:r>
              <a:rPr lang="sl-SI" b="1" u="sng" dirty="0"/>
              <a:t>o</a:t>
            </a:r>
            <a:r>
              <a:rPr lang="sl-SI" b="1" dirty="0"/>
              <a:t>te tvoje? – ponovitev slovenskega fonološkega sistema preko pesmi</a:t>
            </a:r>
          </a:p>
          <a:p>
            <a:r>
              <a:rPr lang="sl-SI" dirty="0"/>
              <a:t>C) </a:t>
            </a:r>
            <a:r>
              <a:rPr lang="sl-SI" b="1" dirty="0"/>
              <a:t>Perceptivni testi </a:t>
            </a:r>
            <a:r>
              <a:rPr lang="sl-SI" dirty="0"/>
              <a:t>– Huber, Tivadar, Kodrič-Tivadar (perceptivni test)</a:t>
            </a:r>
          </a:p>
          <a:p>
            <a:r>
              <a:rPr lang="sl-SI" dirty="0"/>
              <a:t>Č) Razmerje med govorno napako in neznanjem – </a:t>
            </a:r>
            <a:r>
              <a:rPr lang="sl-SI" dirty="0" err="1"/>
              <a:t>socio</a:t>
            </a:r>
            <a:r>
              <a:rPr lang="sl-SI" dirty="0"/>
              <a:t>- in </a:t>
            </a:r>
            <a:r>
              <a:rPr lang="sl-SI" dirty="0" err="1"/>
              <a:t>psihofonetični</a:t>
            </a:r>
            <a:r>
              <a:rPr lang="sl-SI" dirty="0"/>
              <a:t> vidik</a:t>
            </a:r>
          </a:p>
        </p:txBody>
      </p:sp>
    </p:spTree>
    <p:extLst>
      <p:ext uri="{BB962C8B-B14F-4D97-AF65-F5344CB8AC3E}">
        <p14:creationId xmlns:p14="http://schemas.microsoft.com/office/powerpoint/2010/main" val="802371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Dejavniki, ki neugodno vplivajo na govorni aparat: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Prah, neprimerna vlažnost in temperatura zraka, prisotnost dražečih delcev</a:t>
            </a:r>
          </a:p>
          <a:p>
            <a:r>
              <a:rPr lang="sl-SI" dirty="0"/>
              <a:t>Kajenje</a:t>
            </a:r>
          </a:p>
          <a:p>
            <a:r>
              <a:rPr lang="sl-SI" dirty="0"/>
              <a:t>Alkoholne in gazirane pijače</a:t>
            </a:r>
          </a:p>
          <a:p>
            <a:r>
              <a:rPr lang="sl-SI" dirty="0" err="1"/>
              <a:t>Refluks</a:t>
            </a:r>
            <a:endParaRPr lang="sl-SI" dirty="0"/>
          </a:p>
          <a:p>
            <a:r>
              <a:rPr lang="sl-SI" dirty="0"/>
              <a:t>Moteno delovanje ščitnice in druge hormonske motnje</a:t>
            </a:r>
          </a:p>
          <a:p>
            <a:r>
              <a:rPr lang="sl-SI" dirty="0"/>
              <a:t>Virusne in bakterijske okužbe</a:t>
            </a:r>
          </a:p>
          <a:p>
            <a:r>
              <a:rPr lang="sl-SI" dirty="0"/>
              <a:t>Neugodni akustični pogoji</a:t>
            </a:r>
          </a:p>
          <a:p>
            <a:r>
              <a:rPr lang="sl-SI" dirty="0"/>
              <a:t>Disfunkcija vratne hrbtenice</a:t>
            </a:r>
          </a:p>
        </p:txBody>
      </p:sp>
    </p:spTree>
    <p:extLst>
      <p:ext uri="{BB962C8B-B14F-4D97-AF65-F5344CB8AC3E}">
        <p14:creationId xmlns:p14="http://schemas.microsoft.com/office/powerpoint/2010/main" val="2738207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1280890"/>
          </a:xfrm>
        </p:spPr>
        <p:txBody>
          <a:bodyPr>
            <a:normAutofit/>
          </a:bodyPr>
          <a:lstStyle/>
          <a:p>
            <a:r>
              <a:rPr lang="sl-SI" sz="3200" dirty="0"/>
              <a:t>Hripavost pri pedagoških delavcih – zakaj?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919536" y="1628800"/>
            <a:ext cx="7467600" cy="4873752"/>
          </a:xfrm>
        </p:spPr>
        <p:txBody>
          <a:bodyPr>
            <a:normAutofit/>
          </a:bodyPr>
          <a:lstStyle/>
          <a:p>
            <a:r>
              <a:rPr lang="sl-SI" dirty="0"/>
              <a:t>Pomanjkljivo znanje o varovanju glasu</a:t>
            </a:r>
          </a:p>
          <a:p>
            <a:r>
              <a:rPr lang="sl-SI" dirty="0"/>
              <a:t>Neodgovorno vokalno vedenje</a:t>
            </a:r>
          </a:p>
          <a:p>
            <a:r>
              <a:rPr lang="sl-SI"/>
              <a:t>“Negovorno vokalno vedenje” (posnemanje različnih zvokov)</a:t>
            </a:r>
          </a:p>
          <a:p>
            <a:r>
              <a:rPr lang="sl-SI"/>
              <a:t>Vokalna </a:t>
            </a:r>
            <a:r>
              <a:rPr lang="sl-SI" dirty="0"/>
              <a:t>nepripravljenost</a:t>
            </a:r>
          </a:p>
          <a:p>
            <a:r>
              <a:rPr lang="sl-SI" dirty="0"/>
              <a:t>Neustrezna uporaba glasu</a:t>
            </a:r>
          </a:p>
          <a:p>
            <a:r>
              <a:rPr lang="sl-SI" dirty="0"/>
              <a:t>Neustrezni delovni pogoji</a:t>
            </a:r>
          </a:p>
          <a:p>
            <a:r>
              <a:rPr lang="sl-SI" dirty="0"/>
              <a:t>Splošni zdravstveni status in življenjski slog</a:t>
            </a:r>
          </a:p>
          <a:p>
            <a:r>
              <a:rPr lang="sl-SI" dirty="0">
                <a:hlinkClick r:id="rId2"/>
              </a:rPr>
              <a:t>https://www.youtube.com/watch?v=77WKHmbkZlo</a:t>
            </a:r>
            <a:endParaRPr lang="sl-SI" dirty="0"/>
          </a:p>
          <a:p>
            <a:pPr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01507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i="1" dirty="0"/>
              <a:t>Vokalni profesionalec: </a:t>
            </a:r>
            <a:r>
              <a:rPr lang="sl-SI" dirty="0"/>
              <a:t>oseba, ki na svojem delovnem mestu govori več kot štiri ure dnevno</a:t>
            </a:r>
          </a:p>
          <a:p>
            <a:r>
              <a:rPr lang="sl-SI" i="1" dirty="0"/>
              <a:t>Intenzivni vokalni profesionalec: </a:t>
            </a:r>
            <a:r>
              <a:rPr lang="sl-SI" dirty="0"/>
              <a:t>oseba, ki govori ali poje neprekinjeno 90 minut</a:t>
            </a:r>
          </a:p>
          <a:p>
            <a:r>
              <a:rPr lang="sl-SI" b="1" dirty="0"/>
              <a:t>Pomen vokalne edukacije in vokalnega treninga!</a:t>
            </a:r>
          </a:p>
        </p:txBody>
      </p:sp>
    </p:spTree>
    <p:extLst>
      <p:ext uri="{BB962C8B-B14F-4D97-AF65-F5344CB8AC3E}">
        <p14:creationId xmlns:p14="http://schemas.microsoft.com/office/powerpoint/2010/main" val="19206178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dirty="0"/>
              <a:t>Osnovna znanja s področja vokalne higiene in izobraževanja različnih skupina pedagoških delavcev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Skoraj vsi pedagoški delavci, vključeni v raziskavo, poznajo škodljiv vpliv kajenja in kričanja.</a:t>
            </a:r>
          </a:p>
          <a:p>
            <a:r>
              <a:rPr lang="sl-SI" dirty="0"/>
              <a:t>Najslabše znanje o vplivu kontracepcijskih tablet in predmenstrualnega sindroma na kakovost glasu.</a:t>
            </a:r>
          </a:p>
          <a:p>
            <a:r>
              <a:rPr lang="sl-SI" dirty="0"/>
              <a:t>Večina pedagoških delavcev ne ve, da je pitje večjih količin vode (v časovnih presledkih) zdravo za glas.</a:t>
            </a:r>
          </a:p>
          <a:p>
            <a:r>
              <a:rPr lang="sl-SI" dirty="0"/>
              <a:t>Šepetanje – zmerno </a:t>
            </a:r>
            <a:r>
              <a:rPr lang="sl-SI"/>
              <a:t>glasno govorjenje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02361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231820"/>
            <a:ext cx="8911687" cy="746974"/>
          </a:xfrm>
        </p:spPr>
        <p:txBody>
          <a:bodyPr>
            <a:normAutofit/>
          </a:bodyPr>
          <a:lstStyle/>
          <a:p>
            <a:r>
              <a:rPr lang="sl-SI" dirty="0"/>
              <a:t>Literatura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850006"/>
            <a:ext cx="8915400" cy="6007994"/>
          </a:xfrm>
        </p:spPr>
        <p:txBody>
          <a:bodyPr>
            <a:normAutofit fontScale="62500" lnSpcReduction="20000"/>
          </a:bodyPr>
          <a:lstStyle/>
          <a:p>
            <a:r>
              <a:rPr lang="sl-SI" dirty="0" err="1"/>
              <a:t>Bakran</a:t>
            </a:r>
            <a:r>
              <a:rPr lang="sl-SI" dirty="0"/>
              <a:t>, </a:t>
            </a:r>
            <a:r>
              <a:rPr lang="sl-SI" dirty="0" err="1"/>
              <a:t>Juraj</a:t>
            </a:r>
            <a:r>
              <a:rPr lang="sl-SI" dirty="0"/>
              <a:t>: </a:t>
            </a:r>
            <a:r>
              <a:rPr lang="sl-SI" i="1" dirty="0" err="1"/>
              <a:t>Promjena</a:t>
            </a:r>
            <a:r>
              <a:rPr lang="sl-SI" i="1" dirty="0"/>
              <a:t> </a:t>
            </a:r>
            <a:r>
              <a:rPr lang="sl-SI" i="1" dirty="0" err="1"/>
              <a:t>akustičkog</a:t>
            </a:r>
            <a:r>
              <a:rPr lang="sl-SI" i="1" dirty="0"/>
              <a:t> oblika govora u </a:t>
            </a:r>
            <a:r>
              <a:rPr lang="sl-SI" i="1" dirty="0" err="1"/>
              <a:t>ovisnosti</a:t>
            </a:r>
            <a:r>
              <a:rPr lang="sl-SI" i="1" dirty="0"/>
              <a:t> o </a:t>
            </a:r>
            <a:r>
              <a:rPr lang="sl-SI" i="1" dirty="0" err="1"/>
              <a:t>slučnoj</a:t>
            </a:r>
            <a:r>
              <a:rPr lang="sl-SI" i="1" dirty="0"/>
              <a:t> samokontroli</a:t>
            </a:r>
            <a:r>
              <a:rPr lang="sl-SI" dirty="0"/>
              <a:t>. Zagreb: Filozofski fakultet, 1989.</a:t>
            </a:r>
          </a:p>
          <a:p>
            <a:r>
              <a:rPr lang="sl-SI" dirty="0" err="1"/>
              <a:t>Bilban</a:t>
            </a:r>
            <a:r>
              <a:rPr lang="sl-SI" dirty="0"/>
              <a:t>, Marjan: Hrup kot spremljevalec sodobnega življenja. </a:t>
            </a:r>
            <a:r>
              <a:rPr lang="sl-SI" i="1" dirty="0"/>
              <a:t>Delo in varnost</a:t>
            </a:r>
            <a:r>
              <a:rPr lang="sl-SI" dirty="0"/>
              <a:t> 50(5), 2005a. 8–12.</a:t>
            </a:r>
          </a:p>
          <a:p>
            <a:r>
              <a:rPr lang="sl-SI" dirty="0" err="1"/>
              <a:t>Bilban</a:t>
            </a:r>
            <a:r>
              <a:rPr lang="sl-SI" dirty="0"/>
              <a:t>, Marjan: Vplivi hrupa na človeka.</a:t>
            </a:r>
            <a:r>
              <a:rPr lang="sl-SI" i="1" dirty="0"/>
              <a:t> Delo in varnost</a:t>
            </a:r>
            <a:r>
              <a:rPr lang="sl-SI" dirty="0"/>
              <a:t> 50(5), 2005b. 13–22.</a:t>
            </a:r>
          </a:p>
          <a:p>
            <a:r>
              <a:rPr lang="sl-SI" dirty="0" err="1"/>
              <a:t>Bilban</a:t>
            </a:r>
            <a:r>
              <a:rPr lang="sl-SI" dirty="0"/>
              <a:t>, Marjan: Zdravstveno in tehnično varstvo delavcev, izpostavljenih hrupu. </a:t>
            </a:r>
            <a:r>
              <a:rPr lang="sl-SI" i="1" dirty="0"/>
              <a:t>Delo in varnost</a:t>
            </a:r>
            <a:r>
              <a:rPr lang="sl-SI" dirty="0"/>
              <a:t> 50(5), 2005c. 23–27.</a:t>
            </a:r>
          </a:p>
          <a:p>
            <a:r>
              <a:rPr lang="sl-SI" dirty="0" err="1"/>
              <a:t>Castellanos</a:t>
            </a:r>
            <a:r>
              <a:rPr lang="sl-SI" dirty="0"/>
              <a:t>, Antonio, </a:t>
            </a:r>
            <a:r>
              <a:rPr lang="sl-SI" dirty="0" err="1"/>
              <a:t>Benedí</a:t>
            </a:r>
            <a:r>
              <a:rPr lang="sl-SI" dirty="0"/>
              <a:t>, José-Miguel, in </a:t>
            </a:r>
            <a:r>
              <a:rPr lang="sl-SI" dirty="0" err="1"/>
              <a:t>Casacuberta</a:t>
            </a:r>
            <a:r>
              <a:rPr lang="sl-SI" dirty="0"/>
              <a:t>, Francisco: An </a:t>
            </a:r>
            <a:r>
              <a:rPr lang="sl-SI" dirty="0" err="1"/>
              <a:t>analysis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general </a:t>
            </a:r>
            <a:r>
              <a:rPr lang="sl-SI" dirty="0" err="1"/>
              <a:t>acoustic-phonetic</a:t>
            </a:r>
            <a:r>
              <a:rPr lang="sl-SI" dirty="0"/>
              <a:t> </a:t>
            </a:r>
            <a:r>
              <a:rPr lang="sl-SI" dirty="0" err="1"/>
              <a:t>features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Spanish</a:t>
            </a:r>
            <a:r>
              <a:rPr lang="sl-SI" dirty="0"/>
              <a:t> </a:t>
            </a:r>
            <a:r>
              <a:rPr lang="sl-SI" dirty="0" err="1"/>
              <a:t>speech</a:t>
            </a:r>
            <a:r>
              <a:rPr lang="sl-SI" dirty="0"/>
              <a:t> </a:t>
            </a:r>
            <a:r>
              <a:rPr lang="sl-SI" dirty="0" err="1"/>
              <a:t>produced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Lombard </a:t>
            </a:r>
            <a:r>
              <a:rPr lang="sl-SI" dirty="0" err="1"/>
              <a:t>effect</a:t>
            </a:r>
            <a:r>
              <a:rPr lang="sl-SI" dirty="0"/>
              <a:t>. </a:t>
            </a:r>
            <a:r>
              <a:rPr lang="sl-SI" i="1" dirty="0" err="1"/>
              <a:t>Speech</a:t>
            </a:r>
            <a:r>
              <a:rPr lang="sl-SI" i="1" dirty="0"/>
              <a:t> </a:t>
            </a:r>
            <a:r>
              <a:rPr lang="sl-SI" i="1" dirty="0" err="1"/>
              <a:t>Communication</a:t>
            </a:r>
            <a:r>
              <a:rPr lang="sl-SI" dirty="0"/>
              <a:t> 20/1–2, 1996. 23–35. </a:t>
            </a:r>
          </a:p>
          <a:p>
            <a:r>
              <a:rPr lang="sl-SI" dirty="0"/>
              <a:t>Clark, C., Martin, R., van </a:t>
            </a:r>
            <a:r>
              <a:rPr lang="sl-SI" dirty="0" err="1"/>
              <a:t>Kempen</a:t>
            </a:r>
            <a:r>
              <a:rPr lang="sl-SI" dirty="0"/>
              <a:t>, E., et </a:t>
            </a:r>
            <a:r>
              <a:rPr lang="sl-SI" dirty="0" err="1"/>
              <a:t>al</a:t>
            </a:r>
            <a:r>
              <a:rPr lang="sl-SI" dirty="0"/>
              <a:t>.: </a:t>
            </a:r>
            <a:r>
              <a:rPr lang="sl-SI" dirty="0" err="1"/>
              <a:t>Exposure-effect</a:t>
            </a:r>
            <a:r>
              <a:rPr lang="sl-SI" dirty="0"/>
              <a:t> </a:t>
            </a:r>
            <a:r>
              <a:rPr lang="sl-SI" dirty="0" err="1"/>
              <a:t>relations</a:t>
            </a:r>
            <a:r>
              <a:rPr lang="sl-SI" dirty="0"/>
              <a:t> </a:t>
            </a:r>
            <a:r>
              <a:rPr lang="sl-SI" dirty="0" err="1"/>
              <a:t>between</a:t>
            </a:r>
            <a:r>
              <a:rPr lang="sl-SI" dirty="0"/>
              <a:t> </a:t>
            </a:r>
            <a:r>
              <a:rPr lang="sl-SI" dirty="0" err="1"/>
              <a:t>aircraft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road</a:t>
            </a:r>
            <a:r>
              <a:rPr lang="sl-SI" dirty="0"/>
              <a:t> </a:t>
            </a:r>
            <a:r>
              <a:rPr lang="sl-SI" dirty="0" err="1"/>
              <a:t>traffic</a:t>
            </a:r>
            <a:r>
              <a:rPr lang="sl-SI" dirty="0"/>
              <a:t> </a:t>
            </a:r>
            <a:r>
              <a:rPr lang="sl-SI" dirty="0" err="1"/>
              <a:t>noise</a:t>
            </a:r>
            <a:r>
              <a:rPr lang="sl-SI" dirty="0"/>
              <a:t> </a:t>
            </a:r>
            <a:r>
              <a:rPr lang="sl-SI" dirty="0" err="1"/>
              <a:t>exposure</a:t>
            </a:r>
            <a:r>
              <a:rPr lang="sl-SI" dirty="0"/>
              <a:t> at </a:t>
            </a:r>
            <a:r>
              <a:rPr lang="sl-SI" dirty="0" err="1"/>
              <a:t>school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reading</a:t>
            </a:r>
            <a:r>
              <a:rPr lang="sl-SI" dirty="0"/>
              <a:t> </a:t>
            </a:r>
            <a:r>
              <a:rPr lang="sl-SI" dirty="0" err="1"/>
              <a:t>comprehension</a:t>
            </a:r>
            <a:r>
              <a:rPr lang="sl-SI" dirty="0"/>
              <a:t>: </a:t>
            </a:r>
            <a:r>
              <a:rPr lang="sl-SI" dirty="0" err="1"/>
              <a:t>the</a:t>
            </a:r>
            <a:r>
              <a:rPr lang="sl-SI" dirty="0"/>
              <a:t> RANCH </a:t>
            </a:r>
            <a:r>
              <a:rPr lang="sl-SI" dirty="0" err="1"/>
              <a:t>project</a:t>
            </a:r>
            <a:r>
              <a:rPr lang="sl-SI" dirty="0"/>
              <a:t>. </a:t>
            </a:r>
            <a:r>
              <a:rPr lang="sl-SI" i="1" dirty="0"/>
              <a:t>Am J </a:t>
            </a:r>
            <a:r>
              <a:rPr lang="sl-SI" i="1" dirty="0" err="1"/>
              <a:t>Epidemiol</a:t>
            </a:r>
            <a:r>
              <a:rPr lang="sl-SI" dirty="0"/>
              <a:t> 163(1), 2006. 27–37.</a:t>
            </a:r>
          </a:p>
          <a:p>
            <a:r>
              <a:rPr lang="sl-SI" dirty="0"/>
              <a:t>Cohen, S., Evans, G. W., </a:t>
            </a:r>
            <a:r>
              <a:rPr lang="sl-SI" dirty="0" err="1"/>
              <a:t>Krantz</a:t>
            </a:r>
            <a:r>
              <a:rPr lang="sl-SI" dirty="0"/>
              <a:t>, D. S., </a:t>
            </a:r>
            <a:r>
              <a:rPr lang="sl-SI" dirty="0" err="1"/>
              <a:t>Stokols</a:t>
            </a:r>
            <a:r>
              <a:rPr lang="sl-SI" dirty="0"/>
              <a:t>, D.: </a:t>
            </a:r>
            <a:r>
              <a:rPr lang="sl-SI" dirty="0" err="1"/>
              <a:t>Physiological</a:t>
            </a:r>
            <a:r>
              <a:rPr lang="sl-SI" dirty="0"/>
              <a:t>, </a:t>
            </a:r>
            <a:r>
              <a:rPr lang="sl-SI" dirty="0" err="1"/>
              <a:t>motivational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cognitive</a:t>
            </a:r>
            <a:r>
              <a:rPr lang="sl-SI" dirty="0"/>
              <a:t> </a:t>
            </a:r>
            <a:r>
              <a:rPr lang="sl-SI" dirty="0" err="1"/>
              <a:t>effects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aircraft</a:t>
            </a:r>
            <a:r>
              <a:rPr lang="sl-SI" dirty="0"/>
              <a:t> </a:t>
            </a:r>
            <a:r>
              <a:rPr lang="sl-SI" dirty="0" err="1"/>
              <a:t>noise</a:t>
            </a:r>
            <a:r>
              <a:rPr lang="sl-SI" dirty="0"/>
              <a:t> on </a:t>
            </a:r>
            <a:r>
              <a:rPr lang="sl-SI" dirty="0" err="1"/>
              <a:t>children</a:t>
            </a:r>
            <a:r>
              <a:rPr lang="sl-SI" dirty="0"/>
              <a:t>: </a:t>
            </a:r>
            <a:r>
              <a:rPr lang="sl-SI" dirty="0" err="1"/>
              <a:t>moving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laboratory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field</a:t>
            </a:r>
            <a:r>
              <a:rPr lang="sl-SI" dirty="0"/>
              <a:t>. </a:t>
            </a:r>
            <a:r>
              <a:rPr lang="sl-SI" i="1" dirty="0"/>
              <a:t>Am </a:t>
            </a:r>
            <a:r>
              <a:rPr lang="sl-SI" i="1" dirty="0" err="1"/>
              <a:t>Psychol</a:t>
            </a:r>
            <a:r>
              <a:rPr lang="sl-SI" i="1" dirty="0"/>
              <a:t>.</a:t>
            </a:r>
            <a:r>
              <a:rPr lang="sl-SI" dirty="0"/>
              <a:t> 35(3), 1980. 231–243.</a:t>
            </a:r>
          </a:p>
          <a:p>
            <a:r>
              <a:rPr lang="sl-SI" dirty="0" err="1"/>
              <a:t>Cvejić</a:t>
            </a:r>
            <a:r>
              <a:rPr lang="sl-SI" dirty="0"/>
              <a:t>, Dušan, in Kosanović, </a:t>
            </a:r>
            <a:r>
              <a:rPr lang="sl-SI" dirty="0" err="1"/>
              <a:t>Manojlo</a:t>
            </a:r>
            <a:r>
              <a:rPr lang="sl-SI" dirty="0"/>
              <a:t>: </a:t>
            </a:r>
            <a:r>
              <a:rPr lang="sl-SI" i="1" dirty="0" err="1"/>
              <a:t>Fonijatrija</a:t>
            </a:r>
            <a:r>
              <a:rPr lang="sl-SI" i="1" dirty="0"/>
              <a:t>. I </a:t>
            </a:r>
            <a:r>
              <a:rPr lang="sl-SI" i="1" dirty="0" err="1"/>
              <a:t>deo</a:t>
            </a:r>
            <a:r>
              <a:rPr lang="sl-SI" i="1" dirty="0"/>
              <a:t>: Glas</a:t>
            </a:r>
            <a:r>
              <a:rPr lang="sl-SI" dirty="0"/>
              <a:t>. Beograd: </a:t>
            </a:r>
            <a:r>
              <a:rPr lang="sl-SI" dirty="0" err="1"/>
              <a:t>Univerzitet</a:t>
            </a:r>
            <a:r>
              <a:rPr lang="sl-SI" dirty="0"/>
              <a:t> u Beogradu, 1982.</a:t>
            </a:r>
          </a:p>
          <a:p>
            <a:r>
              <a:rPr lang="sl-SI" dirty="0" err="1"/>
              <a:t>Čudina</a:t>
            </a:r>
            <a:r>
              <a:rPr lang="sl-SI" dirty="0"/>
              <a:t>, Mirko: </a:t>
            </a:r>
            <a:r>
              <a:rPr lang="sl-SI" i="1" dirty="0"/>
              <a:t>Tehnična akustika: Merjenje, vrednotenje in zmanjševanje hrupa in vibracij</a:t>
            </a:r>
            <a:r>
              <a:rPr lang="sl-SI" dirty="0"/>
              <a:t>. Ljubljana: Fakulteta za strojništvo, 2001.</a:t>
            </a:r>
          </a:p>
          <a:p>
            <a:r>
              <a:rPr lang="sl-SI" dirty="0" err="1"/>
              <a:t>Dockrell</a:t>
            </a:r>
            <a:r>
              <a:rPr lang="sl-SI" dirty="0"/>
              <a:t>, J. E., in </a:t>
            </a:r>
            <a:r>
              <a:rPr lang="sl-SI" dirty="0" err="1"/>
              <a:t>Shield</a:t>
            </a:r>
            <a:r>
              <a:rPr lang="sl-SI" dirty="0"/>
              <a:t>, B. M.: </a:t>
            </a:r>
            <a:r>
              <a:rPr lang="sl-SI" dirty="0" err="1"/>
              <a:t>Acoustical</a:t>
            </a:r>
            <a:r>
              <a:rPr lang="sl-SI" dirty="0"/>
              <a:t> </a:t>
            </a:r>
            <a:r>
              <a:rPr lang="sl-SI" dirty="0" err="1"/>
              <a:t>barriers</a:t>
            </a:r>
            <a:r>
              <a:rPr lang="sl-SI" dirty="0"/>
              <a:t> in </a:t>
            </a:r>
            <a:r>
              <a:rPr lang="sl-SI" dirty="0" err="1"/>
              <a:t>classrooms</a:t>
            </a:r>
            <a:r>
              <a:rPr lang="sl-SI" dirty="0"/>
              <a:t>: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impact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noise</a:t>
            </a:r>
            <a:r>
              <a:rPr lang="sl-SI" dirty="0"/>
              <a:t> on </a:t>
            </a:r>
            <a:r>
              <a:rPr lang="sl-SI" dirty="0" err="1"/>
              <a:t>performance</a:t>
            </a:r>
            <a:r>
              <a:rPr lang="sl-SI" dirty="0"/>
              <a:t>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classroom</a:t>
            </a:r>
            <a:r>
              <a:rPr lang="sl-SI" dirty="0"/>
              <a:t>. </a:t>
            </a:r>
            <a:r>
              <a:rPr lang="sl-SI" i="1" dirty="0" err="1"/>
              <a:t>British</a:t>
            </a:r>
            <a:r>
              <a:rPr lang="sl-SI" i="1" dirty="0"/>
              <a:t> </a:t>
            </a:r>
            <a:r>
              <a:rPr lang="sl-SI" i="1" dirty="0" err="1"/>
              <a:t>Educational</a:t>
            </a:r>
            <a:r>
              <a:rPr lang="sl-SI" i="1" dirty="0"/>
              <a:t> </a:t>
            </a:r>
            <a:r>
              <a:rPr lang="sl-SI" i="1" dirty="0" err="1"/>
              <a:t>Research</a:t>
            </a:r>
            <a:r>
              <a:rPr lang="sl-SI" i="1" dirty="0"/>
              <a:t> </a:t>
            </a:r>
            <a:r>
              <a:rPr lang="sl-SI" i="1" dirty="0" err="1"/>
              <a:t>Journal</a:t>
            </a:r>
            <a:r>
              <a:rPr lang="sl-SI" dirty="0"/>
              <a:t> 32, 2006. 509–525.</a:t>
            </a:r>
          </a:p>
          <a:p>
            <a:r>
              <a:rPr lang="sl-SI" dirty="0" err="1"/>
              <a:t>European</a:t>
            </a:r>
            <a:r>
              <a:rPr lang="sl-SI" dirty="0"/>
              <a:t> </a:t>
            </a:r>
            <a:r>
              <a:rPr lang="sl-SI" dirty="0" err="1"/>
              <a:t>Agency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Safety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Health</a:t>
            </a:r>
            <a:r>
              <a:rPr lang="sl-SI" dirty="0"/>
              <a:t> at </a:t>
            </a:r>
            <a:r>
              <a:rPr lang="sl-SI" dirty="0" err="1"/>
              <a:t>Work</a:t>
            </a:r>
            <a:r>
              <a:rPr lang="sl-SI" dirty="0"/>
              <a:t>. Dostopno na: </a:t>
            </a:r>
            <a:r>
              <a:rPr lang="sl-SI" u="sng" dirty="0">
                <a:hlinkClick r:id="rId2"/>
              </a:rPr>
              <a:t>https://osha.europa.eu/en </a:t>
            </a:r>
            <a:r>
              <a:rPr lang="sl-SI" dirty="0">
                <a:hlinkClick r:id="rId2"/>
              </a:rPr>
              <a:t>(18</a:t>
            </a:r>
            <a:r>
              <a:rPr lang="sl-SI" dirty="0"/>
              <a:t>. 10. 2017).</a:t>
            </a:r>
          </a:p>
          <a:p>
            <a:r>
              <a:rPr lang="sl-SI" dirty="0" err="1"/>
              <a:t>Grandjean</a:t>
            </a:r>
            <a:r>
              <a:rPr lang="sl-SI" dirty="0"/>
              <a:t>, E., in </a:t>
            </a:r>
            <a:r>
              <a:rPr lang="sl-SI" dirty="0" err="1"/>
              <a:t>Nemecek</a:t>
            </a:r>
            <a:r>
              <a:rPr lang="sl-SI" dirty="0"/>
              <a:t>, J.: </a:t>
            </a:r>
            <a:r>
              <a:rPr lang="sl-SI" dirty="0" err="1"/>
              <a:t>Noise</a:t>
            </a:r>
            <a:r>
              <a:rPr lang="sl-SI" dirty="0"/>
              <a:t> in </a:t>
            </a:r>
            <a:r>
              <a:rPr lang="sl-SI" dirty="0" err="1"/>
              <a:t>landscaped</a:t>
            </a:r>
            <a:r>
              <a:rPr lang="sl-SI" dirty="0"/>
              <a:t> </a:t>
            </a:r>
            <a:r>
              <a:rPr lang="sl-SI" dirty="0" err="1"/>
              <a:t>offices</a:t>
            </a:r>
            <a:r>
              <a:rPr lang="sl-SI" dirty="0"/>
              <a:t>. </a:t>
            </a:r>
            <a:r>
              <a:rPr lang="sl-SI" i="1" dirty="0" err="1"/>
              <a:t>Appl</a:t>
            </a:r>
            <a:r>
              <a:rPr lang="sl-SI" i="1" dirty="0"/>
              <a:t> </a:t>
            </a:r>
            <a:r>
              <a:rPr lang="sl-SI" i="1" dirty="0" err="1"/>
              <a:t>Ergon</a:t>
            </a:r>
            <a:r>
              <a:rPr lang="sl-SI" dirty="0"/>
              <a:t>. 4(1), 1973. 19–22.</a:t>
            </a:r>
          </a:p>
          <a:p>
            <a:r>
              <a:rPr lang="sl-SI" dirty="0"/>
              <a:t>Hočevar-Boltežar, Irena: Mišično </a:t>
            </a:r>
            <a:r>
              <a:rPr lang="sl-SI" dirty="0" err="1"/>
              <a:t>tenzijska</a:t>
            </a:r>
            <a:r>
              <a:rPr lang="sl-SI" dirty="0"/>
              <a:t> </a:t>
            </a:r>
            <a:r>
              <a:rPr lang="sl-SI" dirty="0" err="1"/>
              <a:t>disfonija</a:t>
            </a:r>
            <a:r>
              <a:rPr lang="sl-SI" dirty="0"/>
              <a:t> (</a:t>
            </a:r>
            <a:r>
              <a:rPr lang="sl-SI" dirty="0" err="1"/>
              <a:t>Muscle</a:t>
            </a:r>
            <a:r>
              <a:rPr lang="sl-SI" dirty="0"/>
              <a:t> </a:t>
            </a:r>
            <a:r>
              <a:rPr lang="sl-SI" dirty="0" err="1"/>
              <a:t>tension</a:t>
            </a:r>
            <a:r>
              <a:rPr lang="sl-SI" dirty="0"/>
              <a:t> </a:t>
            </a:r>
            <a:r>
              <a:rPr lang="sl-SI" dirty="0" err="1"/>
              <a:t>dysphonia</a:t>
            </a:r>
            <a:r>
              <a:rPr lang="sl-SI" dirty="0"/>
              <a:t>). </a:t>
            </a:r>
            <a:r>
              <a:rPr lang="sl-SI" i="1" dirty="0"/>
              <a:t>Zdravniški vestnik</a:t>
            </a:r>
            <a:r>
              <a:rPr lang="sl-SI" dirty="0"/>
              <a:t> 73, 2004. 605–609.</a:t>
            </a:r>
          </a:p>
          <a:p>
            <a:r>
              <a:rPr lang="sl-SI" dirty="0"/>
              <a:t>Hočevar Boltežar, Irena: </a:t>
            </a:r>
            <a:r>
              <a:rPr lang="sl-SI" i="1" dirty="0"/>
              <a:t>Fiziologija in patologija glasu ter izbrana poglavja iz patologije govora</a:t>
            </a:r>
            <a:r>
              <a:rPr lang="sl-SI" dirty="0"/>
              <a:t>. Ljubljana: Pedagoška fakulteta, 2010.</a:t>
            </a:r>
          </a:p>
          <a:p>
            <a:r>
              <a:rPr lang="sl-SI" dirty="0" err="1"/>
              <a:t>Howell</a:t>
            </a:r>
            <a:r>
              <a:rPr lang="sl-SI" dirty="0"/>
              <a:t>, Peter: </a:t>
            </a:r>
            <a:r>
              <a:rPr lang="sl-SI" dirty="0" err="1"/>
              <a:t>Effects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Speaking</a:t>
            </a:r>
            <a:r>
              <a:rPr lang="sl-SI" dirty="0"/>
              <a:t> </a:t>
            </a:r>
            <a:r>
              <a:rPr lang="sl-SI" dirty="0" err="1"/>
              <a:t>Environment</a:t>
            </a:r>
            <a:r>
              <a:rPr lang="sl-SI" dirty="0"/>
              <a:t> on </a:t>
            </a:r>
            <a:r>
              <a:rPr lang="sl-SI" dirty="0" err="1"/>
              <a:t>Speech</a:t>
            </a:r>
            <a:r>
              <a:rPr lang="sl-SI" dirty="0"/>
              <a:t> </a:t>
            </a:r>
            <a:r>
              <a:rPr lang="sl-SI" dirty="0" err="1"/>
              <a:t>Production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Perception</a:t>
            </a:r>
            <a:r>
              <a:rPr lang="sl-SI" dirty="0"/>
              <a:t>. </a:t>
            </a:r>
            <a:r>
              <a:rPr lang="sl-SI" i="1" dirty="0"/>
              <a:t>J Human </a:t>
            </a:r>
            <a:r>
              <a:rPr lang="sl-SI" i="1" dirty="0" err="1"/>
              <a:t>Environ</a:t>
            </a:r>
            <a:r>
              <a:rPr lang="sl-SI" i="1" dirty="0"/>
              <a:t> </a:t>
            </a:r>
            <a:r>
              <a:rPr lang="sl-SI" i="1" dirty="0" err="1"/>
              <a:t>Syst</a:t>
            </a:r>
            <a:r>
              <a:rPr lang="sl-SI" dirty="0"/>
              <a:t>. 11(1), 2008. 51–57.</a:t>
            </a:r>
          </a:p>
          <a:p>
            <a:r>
              <a:rPr lang="sl-SI" dirty="0"/>
              <a:t>Hrup v več ljubljanskih šolah in vrtcih presega kritične vrednosti, država že leta ne ukrepa. Dostopno na: </a:t>
            </a:r>
            <a:r>
              <a:rPr lang="sl-SI" u="sng" dirty="0">
                <a:hlinkClick r:id="rId3"/>
              </a:rPr>
              <a:t>https://podcrto.si/hrup-v-vec-ljubljanskih-solah-in-vrtcih-presega-kriticne-vrednosti-drzava-ze-leta-ne-ukrepa/</a:t>
            </a:r>
            <a:r>
              <a:rPr lang="sl-SI" dirty="0"/>
              <a:t> (21. 10. 2017).</a:t>
            </a:r>
          </a:p>
        </p:txBody>
      </p:sp>
    </p:spTree>
    <p:extLst>
      <p:ext uri="{BB962C8B-B14F-4D97-AF65-F5344CB8AC3E}">
        <p14:creationId xmlns:p14="http://schemas.microsoft.com/office/powerpoint/2010/main" val="11263973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347729"/>
            <a:ext cx="8915400" cy="6297769"/>
          </a:xfrm>
        </p:spPr>
        <p:txBody>
          <a:bodyPr>
            <a:normAutofit fontScale="47500" lnSpcReduction="20000"/>
          </a:bodyPr>
          <a:lstStyle/>
          <a:p>
            <a:r>
              <a:rPr lang="sl-SI" dirty="0"/>
              <a:t>Jeram, Sonja: </a:t>
            </a:r>
            <a:r>
              <a:rPr lang="sl-SI" i="1" dirty="0"/>
              <a:t>Zvok, poslušanje in hrup v vrtcih</a:t>
            </a:r>
            <a:r>
              <a:rPr lang="sl-SI" dirty="0"/>
              <a:t>. Ljubljana: Nacionalni inštitut za javno zdravje, NIJZ OE Ljubljana, 2014. Dostopno na: </a:t>
            </a:r>
            <a:r>
              <a:rPr lang="sl-SI" u="sng" dirty="0">
                <a:hlinkClick r:id="rId2"/>
              </a:rPr>
              <a:t>http://www.nijz.si/sites/www.nijz.si/files/uploaded/zvok_poslusanje_in_hrup_v_vrtcih_sonja_jeram.pdf </a:t>
            </a:r>
            <a:r>
              <a:rPr lang="sl-SI" dirty="0">
                <a:hlinkClick r:id="rId2"/>
              </a:rPr>
              <a:t>(16</a:t>
            </a:r>
            <a:r>
              <a:rPr lang="sl-SI" dirty="0"/>
              <a:t>. 10. 2017).</a:t>
            </a:r>
          </a:p>
          <a:p>
            <a:r>
              <a:rPr lang="sl-SI" dirty="0" err="1"/>
              <a:t>Junqua</a:t>
            </a:r>
            <a:r>
              <a:rPr lang="sl-SI" dirty="0"/>
              <a:t>, Jean-Claude: </a:t>
            </a:r>
            <a:r>
              <a:rPr lang="sl-SI" i="1" dirty="0" err="1"/>
              <a:t>The</a:t>
            </a:r>
            <a:r>
              <a:rPr lang="sl-SI" i="1" dirty="0"/>
              <a:t> influence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acoustics</a:t>
            </a:r>
            <a:r>
              <a:rPr lang="sl-SI" i="1" dirty="0"/>
              <a:t> on </a:t>
            </a:r>
            <a:r>
              <a:rPr lang="sl-SI" i="1" dirty="0" err="1"/>
              <a:t>sppech</a:t>
            </a:r>
            <a:r>
              <a:rPr lang="sl-SI" i="1" dirty="0"/>
              <a:t> </a:t>
            </a:r>
            <a:r>
              <a:rPr lang="sl-SI" i="1" dirty="0" err="1"/>
              <a:t>production</a:t>
            </a:r>
            <a:r>
              <a:rPr lang="sl-SI" i="1" dirty="0"/>
              <a:t>: A </a:t>
            </a:r>
            <a:r>
              <a:rPr lang="sl-SI" i="1" dirty="0" err="1"/>
              <a:t>noise-induced</a:t>
            </a:r>
            <a:r>
              <a:rPr lang="sl-SI" i="1" dirty="0"/>
              <a:t> </a:t>
            </a:r>
            <a:r>
              <a:rPr lang="sl-SI" i="1" dirty="0" err="1"/>
              <a:t>stress</a:t>
            </a:r>
            <a:r>
              <a:rPr lang="sl-SI" i="1" dirty="0"/>
              <a:t> </a:t>
            </a:r>
            <a:r>
              <a:rPr lang="sl-SI" i="1" dirty="0" err="1"/>
              <a:t>phenomenon</a:t>
            </a:r>
            <a:r>
              <a:rPr lang="sl-SI" i="1" dirty="0"/>
              <a:t> </a:t>
            </a:r>
            <a:r>
              <a:rPr lang="sl-SI" i="1" dirty="0" err="1"/>
              <a:t>known</a:t>
            </a:r>
            <a:r>
              <a:rPr lang="sl-SI" i="1" dirty="0"/>
              <a:t> as </a:t>
            </a:r>
            <a:r>
              <a:rPr lang="sl-SI" i="1" dirty="0" err="1"/>
              <a:t>the</a:t>
            </a:r>
            <a:r>
              <a:rPr lang="sl-SI" i="1" dirty="0"/>
              <a:t> Lombard </a:t>
            </a:r>
            <a:r>
              <a:rPr lang="sl-SI" i="1" dirty="0" err="1"/>
              <a:t>reflex</a:t>
            </a:r>
            <a:r>
              <a:rPr lang="sl-SI" dirty="0"/>
              <a:t>. 1996. Dostopno na: </a:t>
            </a:r>
            <a:r>
              <a:rPr lang="sl-SI" u="sng" dirty="0">
                <a:hlinkClick r:id="rId3"/>
              </a:rPr>
              <a:t>https://www.researchgate.net/publication/223251708_The_influence_of_acoustics_on_speech_production_A_noise-induced_stress_phenomenon_known_as_the_Lombard_reflex </a:t>
            </a:r>
            <a:r>
              <a:rPr lang="sl-SI" dirty="0">
                <a:hlinkClick r:id="rId3"/>
              </a:rPr>
              <a:t>(17</a:t>
            </a:r>
            <a:r>
              <a:rPr lang="sl-SI" dirty="0"/>
              <a:t>. 10. 2017). </a:t>
            </a:r>
          </a:p>
          <a:p>
            <a:r>
              <a:rPr lang="sl-SI" dirty="0"/>
              <a:t>Kojić, Tili: Hripavost. 1. 7. 2010. Dostopno na: </a:t>
            </a:r>
            <a:r>
              <a:rPr lang="sl-SI" u="sng" dirty="0">
                <a:hlinkClick r:id="rId4"/>
              </a:rPr>
              <a:t>http://www.viva.si/Uho-grlo-nos-Otorinolaringologija/182/Hripavost </a:t>
            </a:r>
            <a:r>
              <a:rPr lang="sl-SI" dirty="0">
                <a:hlinkClick r:id="rId4"/>
              </a:rPr>
              <a:t>(18</a:t>
            </a:r>
            <a:r>
              <a:rPr lang="sl-SI" dirty="0"/>
              <a:t>. 10. 2017).</a:t>
            </a:r>
          </a:p>
          <a:p>
            <a:r>
              <a:rPr lang="sl-SI" dirty="0" err="1"/>
              <a:t>Lau</a:t>
            </a:r>
            <a:r>
              <a:rPr lang="sl-SI" dirty="0"/>
              <a:t>, </a:t>
            </a:r>
            <a:r>
              <a:rPr lang="sl-SI" dirty="0" err="1"/>
              <a:t>Priscilla</a:t>
            </a:r>
            <a:r>
              <a:rPr lang="sl-SI" dirty="0"/>
              <a:t>: </a:t>
            </a:r>
            <a:r>
              <a:rPr lang="sl-SI" i="1" dirty="0" err="1"/>
              <a:t>The</a:t>
            </a:r>
            <a:r>
              <a:rPr lang="sl-SI" i="1" dirty="0"/>
              <a:t> Lombard </a:t>
            </a:r>
            <a:r>
              <a:rPr lang="sl-SI" i="1" dirty="0" err="1"/>
              <a:t>Effects</a:t>
            </a:r>
            <a:r>
              <a:rPr lang="sl-SI" i="1" dirty="0"/>
              <a:t> as a </a:t>
            </a:r>
            <a:r>
              <a:rPr lang="sl-SI" i="1" dirty="0" err="1"/>
              <a:t>Communicative</a:t>
            </a:r>
            <a:r>
              <a:rPr lang="sl-SI" i="1" dirty="0"/>
              <a:t> </a:t>
            </a:r>
            <a:r>
              <a:rPr lang="sl-SI" i="1" dirty="0" err="1"/>
              <a:t>Phenomenon</a:t>
            </a:r>
            <a:r>
              <a:rPr lang="sl-SI" dirty="0"/>
              <a:t>. UC </a:t>
            </a:r>
            <a:r>
              <a:rPr lang="sl-SI" dirty="0" err="1"/>
              <a:t>Barkeley</a:t>
            </a:r>
            <a:r>
              <a:rPr lang="sl-SI" dirty="0"/>
              <a:t>, 2008. Dostopno na: </a:t>
            </a:r>
            <a:r>
              <a:rPr lang="sl-SI" u="sng" dirty="0">
                <a:hlinkClick r:id="rId5"/>
              </a:rPr>
              <a:t>http://linguistics.berkeley.edu/phonlab/documents/2008/lau.pdf </a:t>
            </a:r>
            <a:r>
              <a:rPr lang="sl-SI" dirty="0">
                <a:hlinkClick r:id="rId5"/>
              </a:rPr>
              <a:t>(16</a:t>
            </a:r>
            <a:r>
              <a:rPr lang="sl-SI" dirty="0"/>
              <a:t>. 10. 2017).</a:t>
            </a:r>
          </a:p>
          <a:p>
            <a:r>
              <a:rPr lang="sl-SI" dirty="0"/>
              <a:t>Lombard </a:t>
            </a:r>
            <a:r>
              <a:rPr lang="sl-SI" dirty="0" err="1"/>
              <a:t>effect</a:t>
            </a:r>
            <a:r>
              <a:rPr lang="sl-SI" dirty="0"/>
              <a:t>. Dostopno na Wikipediji: </a:t>
            </a:r>
            <a:r>
              <a:rPr lang="sl-SI" u="sng" dirty="0">
                <a:hlinkClick r:id="rId6"/>
              </a:rPr>
              <a:t>https://en.wikipedia.org/wiki/Lombard_effect </a:t>
            </a:r>
            <a:r>
              <a:rPr lang="sl-SI" dirty="0">
                <a:hlinkClick r:id="rId6"/>
              </a:rPr>
              <a:t>(16</a:t>
            </a:r>
            <a:r>
              <a:rPr lang="sl-SI" dirty="0"/>
              <a:t>. 10. 2017).</a:t>
            </a:r>
          </a:p>
          <a:p>
            <a:r>
              <a:rPr lang="sl-SI" dirty="0"/>
              <a:t>Lombardov učinek. Dostopno na Wikipediji: </a:t>
            </a:r>
            <a:r>
              <a:rPr lang="sl-SI" u="sng" dirty="0">
                <a:hlinkClick r:id="rId7"/>
              </a:rPr>
              <a:t>https://sl.wikipedia.org/wiki/Lombardov_u%C4%8Dinek</a:t>
            </a:r>
            <a:r>
              <a:rPr lang="sl-SI" dirty="0"/>
              <a:t> (16. 10. 2017). </a:t>
            </a:r>
          </a:p>
          <a:p>
            <a:r>
              <a:rPr lang="sl-SI" dirty="0"/>
              <a:t>Piber, Katjuša: </a:t>
            </a:r>
            <a:r>
              <a:rPr lang="sl-SI" i="1" dirty="0"/>
              <a:t>Vpliv hrupa na osredotočenost študentov pri pedagoški dejavnosti</a:t>
            </a:r>
            <a:r>
              <a:rPr lang="sl-SI" dirty="0"/>
              <a:t>. Diplomsko delo. Maribor: Fakulteta za organizacijske vede, 2011.</a:t>
            </a:r>
          </a:p>
          <a:p>
            <a:r>
              <a:rPr lang="sl-SI" dirty="0"/>
              <a:t>SCENIHR 2008 = </a:t>
            </a:r>
            <a:r>
              <a:rPr lang="sl-SI" dirty="0" err="1"/>
              <a:t>Scientific</a:t>
            </a:r>
            <a:r>
              <a:rPr lang="sl-SI" dirty="0"/>
              <a:t> </a:t>
            </a:r>
            <a:r>
              <a:rPr lang="sl-SI" dirty="0" err="1"/>
              <a:t>Committee</a:t>
            </a:r>
            <a:r>
              <a:rPr lang="sl-SI" dirty="0"/>
              <a:t> on </a:t>
            </a:r>
            <a:r>
              <a:rPr lang="sl-SI" dirty="0" err="1"/>
              <a:t>Emerging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Newly</a:t>
            </a:r>
            <a:r>
              <a:rPr lang="sl-SI" dirty="0"/>
              <a:t> </a:t>
            </a:r>
            <a:r>
              <a:rPr lang="sl-SI" dirty="0" err="1"/>
              <a:t>Identified</a:t>
            </a:r>
            <a:r>
              <a:rPr lang="sl-SI" dirty="0"/>
              <a:t> </a:t>
            </a:r>
            <a:r>
              <a:rPr lang="sl-SI" dirty="0" err="1"/>
              <a:t>Health</a:t>
            </a:r>
            <a:r>
              <a:rPr lang="sl-SI" dirty="0"/>
              <a:t> </a:t>
            </a:r>
            <a:r>
              <a:rPr lang="sl-SI" dirty="0" err="1"/>
              <a:t>Risks</a:t>
            </a:r>
            <a:r>
              <a:rPr lang="sl-SI" dirty="0"/>
              <a:t>: </a:t>
            </a:r>
            <a:r>
              <a:rPr lang="sl-SI" i="1" dirty="0" err="1"/>
              <a:t>Potential</a:t>
            </a:r>
            <a:r>
              <a:rPr lang="sl-SI" i="1" dirty="0"/>
              <a:t> </a:t>
            </a:r>
            <a:r>
              <a:rPr lang="sl-SI" i="1" dirty="0" err="1"/>
              <a:t>health</a:t>
            </a:r>
            <a:r>
              <a:rPr lang="sl-SI" i="1" dirty="0"/>
              <a:t> </a:t>
            </a:r>
            <a:r>
              <a:rPr lang="sl-SI" i="1" dirty="0" err="1"/>
              <a:t>risks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exposure</a:t>
            </a:r>
            <a:r>
              <a:rPr lang="sl-SI" i="1" dirty="0"/>
              <a:t> to </a:t>
            </a:r>
            <a:r>
              <a:rPr lang="sl-SI" i="1" dirty="0" err="1"/>
              <a:t>noise</a:t>
            </a:r>
            <a:r>
              <a:rPr lang="sl-SI" i="1" dirty="0"/>
              <a:t> </a:t>
            </a:r>
            <a:r>
              <a:rPr lang="sl-SI" i="1" dirty="0" err="1"/>
              <a:t>from</a:t>
            </a:r>
            <a:r>
              <a:rPr lang="sl-SI" i="1" dirty="0"/>
              <a:t> personal </a:t>
            </a:r>
            <a:r>
              <a:rPr lang="sl-SI" i="1" dirty="0" err="1"/>
              <a:t>music</a:t>
            </a:r>
            <a:r>
              <a:rPr lang="sl-SI" i="1" dirty="0"/>
              <a:t> </a:t>
            </a:r>
            <a:r>
              <a:rPr lang="sl-SI" i="1" dirty="0" err="1"/>
              <a:t>players</a:t>
            </a:r>
            <a:r>
              <a:rPr lang="sl-SI" i="1" dirty="0"/>
              <a:t> </a:t>
            </a:r>
            <a:r>
              <a:rPr lang="sl-SI" i="1" dirty="0" err="1"/>
              <a:t>and</a:t>
            </a:r>
            <a:r>
              <a:rPr lang="sl-SI" i="1" dirty="0"/>
              <a:t> </a:t>
            </a:r>
            <a:r>
              <a:rPr lang="sl-SI" i="1" dirty="0" err="1"/>
              <a:t>mobile</a:t>
            </a:r>
            <a:r>
              <a:rPr lang="sl-SI" i="1" dirty="0"/>
              <a:t> </a:t>
            </a:r>
            <a:r>
              <a:rPr lang="sl-SI" i="1" dirty="0" err="1"/>
              <a:t>phones</a:t>
            </a:r>
            <a:r>
              <a:rPr lang="sl-SI" i="1" dirty="0"/>
              <a:t> </a:t>
            </a:r>
            <a:r>
              <a:rPr lang="sl-SI" i="1" dirty="0" err="1"/>
              <a:t>including</a:t>
            </a:r>
            <a:r>
              <a:rPr lang="sl-SI" i="1" dirty="0"/>
              <a:t> a </a:t>
            </a:r>
            <a:r>
              <a:rPr lang="sl-SI" i="1" dirty="0" err="1"/>
              <a:t>music</a:t>
            </a:r>
            <a:r>
              <a:rPr lang="sl-SI" i="1" dirty="0"/>
              <a:t> </a:t>
            </a:r>
            <a:r>
              <a:rPr lang="sl-SI" i="1" dirty="0" err="1"/>
              <a:t>playing</a:t>
            </a:r>
            <a:r>
              <a:rPr lang="sl-SI" i="1" dirty="0"/>
              <a:t> </a:t>
            </a:r>
            <a:r>
              <a:rPr lang="sl-SI" i="1" dirty="0" err="1"/>
              <a:t>function</a:t>
            </a:r>
            <a:r>
              <a:rPr lang="sl-SI" i="1" dirty="0"/>
              <a:t>. </a:t>
            </a:r>
            <a:r>
              <a:rPr lang="sl-SI" i="1" dirty="0" err="1"/>
              <a:t>Preliminary</a:t>
            </a:r>
            <a:r>
              <a:rPr lang="sl-SI" i="1" dirty="0"/>
              <a:t> </a:t>
            </a:r>
            <a:r>
              <a:rPr lang="sl-SI" i="1" dirty="0" err="1"/>
              <a:t>report</a:t>
            </a:r>
            <a:r>
              <a:rPr lang="sl-SI" dirty="0"/>
              <a:t>. 2008. Dostopno na: </a:t>
            </a:r>
            <a:r>
              <a:rPr lang="sl-SI" u="sng" dirty="0">
                <a:hlinkClick r:id="rId8"/>
              </a:rPr>
              <a:t>http://ec.europa.eu/health/ph_risk/committees/04_scenihr/docs/scenihr_o_017.pdf</a:t>
            </a:r>
            <a:r>
              <a:rPr lang="sl-SI" dirty="0">
                <a:hlinkClick r:id="rId8"/>
              </a:rPr>
              <a:t> (19</a:t>
            </a:r>
            <a:r>
              <a:rPr lang="sl-SI" dirty="0"/>
              <a:t>. 10. 2017).</a:t>
            </a:r>
          </a:p>
          <a:p>
            <a:r>
              <a:rPr lang="sl-SI" dirty="0"/>
              <a:t>Slušna prizadetost. Dostopno na Wikipediji: </a:t>
            </a:r>
            <a:r>
              <a:rPr lang="sl-SI" u="sng" dirty="0">
                <a:hlinkClick r:id="rId9"/>
              </a:rPr>
              <a:t>https://sl.wikipedia.org/wiki/Slu%C5%A1na_prizadetost</a:t>
            </a:r>
            <a:r>
              <a:rPr lang="sl-SI" dirty="0"/>
              <a:t> (17. 10. 2017).</a:t>
            </a:r>
          </a:p>
          <a:p>
            <a:r>
              <a:rPr lang="sl-SI" dirty="0" err="1"/>
              <a:t>Summers</a:t>
            </a:r>
            <a:r>
              <a:rPr lang="sl-SI" dirty="0"/>
              <a:t>, W. Van, B. </a:t>
            </a:r>
            <a:r>
              <a:rPr lang="sl-SI" dirty="0" err="1"/>
              <a:t>Pisoni</a:t>
            </a:r>
            <a:r>
              <a:rPr lang="sl-SI" dirty="0"/>
              <a:t>, David, H. </a:t>
            </a:r>
            <a:r>
              <a:rPr lang="sl-SI" dirty="0" err="1"/>
              <a:t>Bernacki</a:t>
            </a:r>
            <a:r>
              <a:rPr lang="sl-SI" dirty="0"/>
              <a:t>, Robert, et </a:t>
            </a:r>
            <a:r>
              <a:rPr lang="sl-SI" dirty="0" err="1"/>
              <a:t>al</a:t>
            </a:r>
            <a:r>
              <a:rPr lang="sl-SI" dirty="0"/>
              <a:t>.: </a:t>
            </a:r>
            <a:r>
              <a:rPr lang="sl-SI" dirty="0" err="1"/>
              <a:t>Effects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noise</a:t>
            </a:r>
            <a:r>
              <a:rPr lang="sl-SI" dirty="0"/>
              <a:t> on </a:t>
            </a:r>
            <a:r>
              <a:rPr lang="sl-SI" dirty="0" err="1"/>
              <a:t>speech</a:t>
            </a:r>
            <a:r>
              <a:rPr lang="sl-SI" dirty="0"/>
              <a:t> </a:t>
            </a:r>
            <a:r>
              <a:rPr lang="sl-SI" dirty="0" err="1"/>
              <a:t>production</a:t>
            </a:r>
            <a:r>
              <a:rPr lang="sl-SI" dirty="0"/>
              <a:t>: </a:t>
            </a:r>
            <a:r>
              <a:rPr lang="sl-SI" dirty="0" err="1"/>
              <a:t>Acoustic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perceptual</a:t>
            </a:r>
            <a:r>
              <a:rPr lang="sl-SI" dirty="0"/>
              <a:t> </a:t>
            </a:r>
            <a:r>
              <a:rPr lang="sl-SI" dirty="0" err="1"/>
              <a:t>analyses</a:t>
            </a:r>
            <a:r>
              <a:rPr lang="sl-SI" dirty="0"/>
              <a:t>. </a:t>
            </a:r>
            <a:r>
              <a:rPr lang="sl-SI" i="1" dirty="0"/>
              <a:t>J. </a:t>
            </a:r>
            <a:r>
              <a:rPr lang="sl-SI" i="1" dirty="0" err="1"/>
              <a:t>Acoust</a:t>
            </a:r>
            <a:r>
              <a:rPr lang="sl-SI" i="1" dirty="0"/>
              <a:t>. Soc. Am.</a:t>
            </a:r>
            <a:r>
              <a:rPr lang="sl-SI" dirty="0"/>
              <a:t> 84(3). 917–928.</a:t>
            </a:r>
          </a:p>
          <a:p>
            <a:r>
              <a:rPr lang="sl-SI" dirty="0" err="1"/>
              <a:t>Šimko</a:t>
            </a:r>
            <a:r>
              <a:rPr lang="sl-SI" dirty="0"/>
              <a:t>, </a:t>
            </a:r>
            <a:r>
              <a:rPr lang="sl-SI" dirty="0" err="1"/>
              <a:t>Juraj</a:t>
            </a:r>
            <a:r>
              <a:rPr lang="sl-SI" dirty="0"/>
              <a:t>, </a:t>
            </a:r>
            <a:r>
              <a:rPr lang="sl-SI" dirty="0" err="1"/>
              <a:t>Benuš</a:t>
            </a:r>
            <a:r>
              <a:rPr lang="sl-SI" dirty="0"/>
              <a:t>, Štefan, in </a:t>
            </a:r>
            <a:r>
              <a:rPr lang="sl-SI" dirty="0" err="1"/>
              <a:t>Vainio</a:t>
            </a:r>
            <a:r>
              <a:rPr lang="sl-SI" dirty="0"/>
              <a:t>, </a:t>
            </a:r>
            <a:r>
              <a:rPr lang="sl-SI" dirty="0" err="1"/>
              <a:t>Martti</a:t>
            </a:r>
            <a:r>
              <a:rPr lang="sl-SI" dirty="0"/>
              <a:t>: </a:t>
            </a:r>
            <a:r>
              <a:rPr lang="sl-SI" dirty="0" err="1"/>
              <a:t>Hyperarticulation</a:t>
            </a:r>
            <a:r>
              <a:rPr lang="sl-SI" dirty="0"/>
              <a:t> in Lombard </a:t>
            </a:r>
            <a:r>
              <a:rPr lang="sl-SI" dirty="0" err="1"/>
              <a:t>speech</a:t>
            </a:r>
            <a:r>
              <a:rPr lang="sl-SI" dirty="0"/>
              <a:t>: A </a:t>
            </a:r>
            <a:r>
              <a:rPr lang="sl-SI" dirty="0" err="1"/>
              <a:t>preliminary</a:t>
            </a:r>
            <a:r>
              <a:rPr lang="sl-SI" dirty="0"/>
              <a:t> </a:t>
            </a:r>
            <a:r>
              <a:rPr lang="sl-SI" dirty="0" err="1"/>
              <a:t>study</a:t>
            </a:r>
            <a:r>
              <a:rPr lang="sl-SI" dirty="0"/>
              <a:t>. </a:t>
            </a:r>
            <a:r>
              <a:rPr lang="sl-SI" i="1" dirty="0" err="1"/>
              <a:t>Speech</a:t>
            </a:r>
            <a:r>
              <a:rPr lang="sl-SI" i="1" dirty="0"/>
              <a:t> </a:t>
            </a:r>
            <a:r>
              <a:rPr lang="sl-SI" i="1" dirty="0" err="1"/>
              <a:t>Prosody</a:t>
            </a:r>
            <a:r>
              <a:rPr lang="sl-SI" dirty="0"/>
              <a:t>, 2014. 869–873.</a:t>
            </a:r>
          </a:p>
          <a:p>
            <a:r>
              <a:rPr lang="sl-SI" dirty="0"/>
              <a:t>T. </a:t>
            </a:r>
            <a:r>
              <a:rPr lang="sl-SI" dirty="0" err="1"/>
              <a:t>Stathopoulos</a:t>
            </a:r>
            <a:r>
              <a:rPr lang="sl-SI" dirty="0"/>
              <a:t>, </a:t>
            </a:r>
            <a:r>
              <a:rPr lang="sl-SI" dirty="0" err="1"/>
              <a:t>Elaine</a:t>
            </a:r>
            <a:r>
              <a:rPr lang="sl-SI" dirty="0"/>
              <a:t>, E. Huber, </a:t>
            </a:r>
            <a:r>
              <a:rPr lang="sl-SI" dirty="0" err="1"/>
              <a:t>Jessica</a:t>
            </a:r>
            <a:r>
              <a:rPr lang="sl-SI" dirty="0"/>
              <a:t>, Richardson, Kelly, et </a:t>
            </a:r>
            <a:r>
              <a:rPr lang="sl-SI" dirty="0" err="1"/>
              <a:t>al</a:t>
            </a:r>
            <a:r>
              <a:rPr lang="sl-SI" dirty="0"/>
              <a:t>.: </a:t>
            </a:r>
            <a:r>
              <a:rPr lang="sl-SI" dirty="0" err="1"/>
              <a:t>Increased</a:t>
            </a:r>
            <a:r>
              <a:rPr lang="sl-SI" dirty="0"/>
              <a:t> </a:t>
            </a:r>
            <a:r>
              <a:rPr lang="sl-SI" dirty="0" err="1"/>
              <a:t>vocal</a:t>
            </a:r>
            <a:r>
              <a:rPr lang="sl-SI" dirty="0"/>
              <a:t> </a:t>
            </a:r>
            <a:r>
              <a:rPr lang="sl-SI" dirty="0" err="1"/>
              <a:t>intensity</a:t>
            </a:r>
            <a:r>
              <a:rPr lang="sl-SI" dirty="0"/>
              <a:t> </a:t>
            </a:r>
            <a:r>
              <a:rPr lang="sl-SI" dirty="0" err="1"/>
              <a:t>due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Lombard </a:t>
            </a:r>
            <a:r>
              <a:rPr lang="sl-SI" dirty="0" err="1"/>
              <a:t>effect</a:t>
            </a:r>
            <a:r>
              <a:rPr lang="sl-SI" dirty="0"/>
              <a:t> in </a:t>
            </a:r>
            <a:r>
              <a:rPr lang="sl-SI" dirty="0" err="1"/>
              <a:t>speakers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Parkinson's</a:t>
            </a:r>
            <a:r>
              <a:rPr lang="sl-SI" dirty="0"/>
              <a:t> </a:t>
            </a:r>
            <a:r>
              <a:rPr lang="sl-SI" dirty="0" err="1"/>
              <a:t>disease</a:t>
            </a:r>
            <a:r>
              <a:rPr lang="sl-SI" dirty="0"/>
              <a:t>: </a:t>
            </a:r>
            <a:r>
              <a:rPr lang="sl-SI" dirty="0" err="1"/>
              <a:t>Simultaneous</a:t>
            </a:r>
            <a:r>
              <a:rPr lang="sl-SI" dirty="0"/>
              <a:t> </a:t>
            </a:r>
            <a:r>
              <a:rPr lang="sl-SI" dirty="0" err="1"/>
              <a:t>laryngeal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respiratory</a:t>
            </a:r>
            <a:r>
              <a:rPr lang="sl-SI" dirty="0"/>
              <a:t> </a:t>
            </a:r>
            <a:r>
              <a:rPr lang="sl-SI" dirty="0" err="1"/>
              <a:t>strategies</a:t>
            </a:r>
            <a:r>
              <a:rPr lang="sl-SI" dirty="0"/>
              <a:t>. </a:t>
            </a:r>
            <a:r>
              <a:rPr lang="sl-SI" i="1" dirty="0" err="1"/>
              <a:t>Journal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Communication</a:t>
            </a:r>
            <a:r>
              <a:rPr lang="sl-SI" i="1" dirty="0"/>
              <a:t> </a:t>
            </a:r>
            <a:r>
              <a:rPr lang="sl-SI" i="1" dirty="0" err="1"/>
              <a:t>Disorders</a:t>
            </a:r>
            <a:r>
              <a:rPr lang="sl-SI" dirty="0"/>
              <a:t> 48, 2014. 1–17.</a:t>
            </a:r>
          </a:p>
          <a:p>
            <a:r>
              <a:rPr lang="sl-SI" dirty="0"/>
              <a:t>Tratnik, </a:t>
            </a:r>
            <a:r>
              <a:rPr lang="sl-SI" dirty="0" err="1"/>
              <a:t>Etbin</a:t>
            </a:r>
            <a:r>
              <a:rPr lang="sl-SI" dirty="0"/>
              <a:t>: </a:t>
            </a:r>
            <a:r>
              <a:rPr lang="sl-SI" i="1" dirty="0"/>
              <a:t>Hrup na delovnem mestu – posledice in ukrepi za zmanjševanje tveganj</a:t>
            </a:r>
            <a:r>
              <a:rPr lang="sl-SI" dirty="0"/>
              <a:t>. B. d.</a:t>
            </a:r>
          </a:p>
          <a:p>
            <a:r>
              <a:rPr lang="sl-SI" dirty="0"/>
              <a:t>Tratnik, </a:t>
            </a:r>
            <a:r>
              <a:rPr lang="sl-SI" dirty="0" err="1"/>
              <a:t>Etbin</a:t>
            </a:r>
            <a:r>
              <a:rPr lang="sl-SI" dirty="0"/>
              <a:t>: </a:t>
            </a:r>
            <a:r>
              <a:rPr lang="sl-SI" i="1" dirty="0"/>
              <a:t>Prenehajte s tem hrupom!: priročnik z osnovnimi informacijami in navodili</a:t>
            </a:r>
            <a:r>
              <a:rPr lang="sl-SI" dirty="0"/>
              <a:t>. Ljubljana: Ministrstvo za delo, družino in socialne zadeve, 2005.</a:t>
            </a:r>
          </a:p>
          <a:p>
            <a:r>
              <a:rPr lang="sl-SI" dirty="0" err="1"/>
              <a:t>Varošanec-Škarić</a:t>
            </a:r>
            <a:r>
              <a:rPr lang="sl-SI" dirty="0"/>
              <a:t>, Gordana: </a:t>
            </a:r>
            <a:r>
              <a:rPr lang="sl-SI" i="1" dirty="0" err="1"/>
              <a:t>Timbar</a:t>
            </a:r>
            <a:r>
              <a:rPr lang="sl-SI" dirty="0"/>
              <a:t>. Zagreb: FF </a:t>
            </a:r>
            <a:r>
              <a:rPr lang="sl-SI" dirty="0" err="1"/>
              <a:t>press</a:t>
            </a:r>
            <a:r>
              <a:rPr lang="sl-SI" dirty="0"/>
              <a:t>, 2005.</a:t>
            </a:r>
          </a:p>
          <a:p>
            <a:r>
              <a:rPr lang="sl-SI" dirty="0"/>
              <a:t>Vlaj, Damjan, </a:t>
            </a:r>
            <a:r>
              <a:rPr lang="sl-SI" dirty="0" err="1"/>
              <a:t>Zögling</a:t>
            </a:r>
            <a:r>
              <a:rPr lang="sl-SI" dirty="0"/>
              <a:t> Markuš, Aleksandra, Kos, Marko, in Kačič, Zdravko: </a:t>
            </a:r>
            <a:r>
              <a:rPr lang="sl-SI" i="1" dirty="0"/>
              <a:t>Slovenska bata izgovorjav z Lombardovim efektom – </a:t>
            </a:r>
            <a:r>
              <a:rPr lang="sl-SI" i="1" dirty="0" err="1"/>
              <a:t>SiLSD</a:t>
            </a:r>
            <a:r>
              <a:rPr lang="sl-SI" dirty="0"/>
              <a:t>. Maribor: Fakulteta za elektrotehniko, računalništvo in informatiko. Dostopno na: </a:t>
            </a:r>
            <a:r>
              <a:rPr lang="sl-SI" u="sng" dirty="0">
                <a:hlinkClick r:id="rId10"/>
              </a:rPr>
              <a:t>http://www.utdallas.edu/~hynek/citing_papers/Vlaj_Slovenian%20Speech%20Database%20with%20Lombard%20Effect.pdf</a:t>
            </a:r>
            <a:r>
              <a:rPr lang="sl-SI" dirty="0"/>
              <a:t> (20. 10. 2017). </a:t>
            </a:r>
          </a:p>
          <a:p>
            <a:r>
              <a:rPr lang="sl-SI" dirty="0"/>
              <a:t>Wright, AL </a:t>
            </a:r>
            <a:r>
              <a:rPr lang="sl-SI" dirty="0" err="1"/>
              <a:t>Bernice</a:t>
            </a:r>
            <a:r>
              <a:rPr lang="sl-SI" dirty="0"/>
              <a:t>, </a:t>
            </a:r>
            <a:r>
              <a:rPr lang="sl-SI" dirty="0" err="1"/>
              <a:t>Peters</a:t>
            </a:r>
            <a:r>
              <a:rPr lang="sl-SI" dirty="0"/>
              <a:t>, R </a:t>
            </a:r>
            <a:r>
              <a:rPr lang="sl-SI" dirty="0" err="1"/>
              <a:t>Emmanuelle</a:t>
            </a:r>
            <a:r>
              <a:rPr lang="sl-SI" dirty="0"/>
              <a:t>, </a:t>
            </a:r>
            <a:r>
              <a:rPr lang="sl-SI" dirty="0" err="1"/>
              <a:t>Ettinger</a:t>
            </a:r>
            <a:r>
              <a:rPr lang="sl-SI" dirty="0"/>
              <a:t>, </a:t>
            </a:r>
            <a:r>
              <a:rPr lang="sl-SI" dirty="0" err="1"/>
              <a:t>Ulrich</a:t>
            </a:r>
            <a:r>
              <a:rPr lang="sl-SI" dirty="0"/>
              <a:t>, et </a:t>
            </a:r>
            <a:r>
              <a:rPr lang="sl-SI" dirty="0" err="1"/>
              <a:t>al</a:t>
            </a:r>
            <a:r>
              <a:rPr lang="sl-SI" dirty="0"/>
              <a:t>.: </a:t>
            </a:r>
            <a:r>
              <a:rPr lang="sl-SI" dirty="0" err="1"/>
              <a:t>Moderators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noise-induced</a:t>
            </a:r>
            <a:r>
              <a:rPr lang="sl-SI" dirty="0"/>
              <a:t> </a:t>
            </a:r>
            <a:r>
              <a:rPr lang="sl-SI" dirty="0" err="1"/>
              <a:t>cognitive</a:t>
            </a:r>
            <a:r>
              <a:rPr lang="sl-SI" dirty="0"/>
              <a:t> </a:t>
            </a:r>
            <a:r>
              <a:rPr lang="sl-SI" dirty="0" err="1"/>
              <a:t>change</a:t>
            </a:r>
            <a:r>
              <a:rPr lang="sl-SI" dirty="0"/>
              <a:t> in </a:t>
            </a:r>
            <a:r>
              <a:rPr lang="sl-SI" dirty="0" err="1"/>
              <a:t>healthy</a:t>
            </a:r>
            <a:r>
              <a:rPr lang="sl-SI" dirty="0"/>
              <a:t> </a:t>
            </a:r>
            <a:r>
              <a:rPr lang="sl-SI" dirty="0" err="1"/>
              <a:t>adults</a:t>
            </a:r>
            <a:r>
              <a:rPr lang="sl-SI" dirty="0"/>
              <a:t>. </a:t>
            </a:r>
            <a:r>
              <a:rPr lang="sl-SI" i="1" dirty="0" err="1"/>
              <a:t>Noise</a:t>
            </a:r>
            <a:r>
              <a:rPr lang="sl-SI" i="1" dirty="0"/>
              <a:t> &amp; </a:t>
            </a:r>
            <a:r>
              <a:rPr lang="sl-SI" i="1" dirty="0" err="1"/>
              <a:t>Health</a:t>
            </a:r>
            <a:r>
              <a:rPr lang="sl-SI" dirty="0"/>
              <a:t> 18(82), 2016. 117–132.</a:t>
            </a:r>
          </a:p>
          <a:p>
            <a:r>
              <a:rPr lang="sl-SI" dirty="0" err="1"/>
              <a:t>Zhao</a:t>
            </a:r>
            <a:r>
              <a:rPr lang="sl-SI" dirty="0"/>
              <a:t>, </a:t>
            </a:r>
            <a:r>
              <a:rPr lang="sl-SI" dirty="0" err="1"/>
              <a:t>Yuan</a:t>
            </a:r>
            <a:r>
              <a:rPr lang="sl-SI" dirty="0"/>
              <a:t>, in </a:t>
            </a:r>
            <a:r>
              <a:rPr lang="sl-SI" dirty="0" err="1"/>
              <a:t>Jurafsky</a:t>
            </a:r>
            <a:r>
              <a:rPr lang="sl-SI" dirty="0"/>
              <a:t>, Dan: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effect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lexical</a:t>
            </a:r>
            <a:r>
              <a:rPr lang="sl-SI" dirty="0"/>
              <a:t> </a:t>
            </a:r>
            <a:r>
              <a:rPr lang="sl-SI" dirty="0" err="1"/>
              <a:t>frequency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Lombard </a:t>
            </a:r>
            <a:r>
              <a:rPr lang="sl-SI" dirty="0" err="1"/>
              <a:t>reflex</a:t>
            </a:r>
            <a:r>
              <a:rPr lang="sl-SI" dirty="0"/>
              <a:t> on tone </a:t>
            </a:r>
            <a:r>
              <a:rPr lang="sl-SI" dirty="0" err="1"/>
              <a:t>hyperarticulation</a:t>
            </a:r>
            <a:r>
              <a:rPr lang="sl-SI" dirty="0"/>
              <a:t>. </a:t>
            </a:r>
            <a:r>
              <a:rPr lang="sl-SI" i="1" dirty="0" err="1"/>
              <a:t>Journal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Phonetics</a:t>
            </a:r>
            <a:r>
              <a:rPr lang="sl-SI" dirty="0"/>
              <a:t> 37/2, 2009. 231–247.</a:t>
            </a:r>
          </a:p>
        </p:txBody>
      </p:sp>
    </p:spTree>
    <p:extLst>
      <p:ext uri="{BB962C8B-B14F-4D97-AF65-F5344CB8AC3E}">
        <p14:creationId xmlns:p14="http://schemas.microsoft.com/office/powerpoint/2010/main" val="183070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 		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61508" y="1322615"/>
            <a:ext cx="8973683" cy="4049485"/>
          </a:xfrm>
        </p:spPr>
        <p:txBody>
          <a:bodyPr>
            <a:noAutofit/>
          </a:bodyPr>
          <a:lstStyle/>
          <a:p>
            <a:r>
              <a:rPr lang="sl-SI" sz="1100" dirty="0"/>
              <a:t>1. KODRIČ, Karmen Brina, TIVADAR, Hotimir. Instrumentalna fonetična analiza pétih samoglasnikov in pravorečje popularnega pétega besedila popevke. </a:t>
            </a:r>
            <a:r>
              <a:rPr lang="sl-SI" sz="1100" i="1" dirty="0"/>
              <a:t>Muzikološki zbornik</a:t>
            </a:r>
            <a:r>
              <a:rPr lang="sl-SI" sz="1100" dirty="0"/>
              <a:t>, ISSN 0580-373X. [Tiskana izd.], 2016, </a:t>
            </a:r>
            <a:r>
              <a:rPr lang="sl-SI" sz="1100" dirty="0" err="1"/>
              <a:t>letn</a:t>
            </a:r>
            <a:r>
              <a:rPr lang="sl-SI" sz="1100" dirty="0"/>
              <a:t>. 52, </a:t>
            </a:r>
            <a:r>
              <a:rPr lang="sl-SI" sz="1100" dirty="0" err="1"/>
              <a:t>št.1</a:t>
            </a:r>
            <a:r>
              <a:rPr lang="sl-SI" sz="1100" dirty="0"/>
              <a:t>, str. 147-169. [</a:t>
            </a:r>
            <a:r>
              <a:rPr lang="sl-SI" sz="1100" dirty="0" err="1"/>
              <a:t>COBISS.SI</a:t>
            </a:r>
            <a:r>
              <a:rPr lang="sl-SI" sz="1100" dirty="0"/>
              <a:t>-ID </a:t>
            </a:r>
            <a:r>
              <a:rPr lang="sl-SI" sz="1100" u="sng" dirty="0">
                <a:hlinkClick r:id="rId2"/>
              </a:rPr>
              <a:t>61098082</a:t>
            </a:r>
            <a:r>
              <a:rPr lang="sl-SI" sz="1100" dirty="0"/>
              <a:t>].</a:t>
            </a:r>
          </a:p>
          <a:p>
            <a:r>
              <a:rPr lang="sl-SI" sz="1100" dirty="0"/>
              <a:t>2. TIVADAR, Hotimir. Položaj pravorečja in retorike v sodobnem svetu : govorno neznanje in z njim povezana socialna diferenciacija. V: </a:t>
            </a:r>
            <a:r>
              <a:rPr lang="sl-SI" sz="1100" i="1" dirty="0"/>
              <a:t>Slovenščina danes</a:t>
            </a:r>
            <a:r>
              <a:rPr lang="sl-SI" sz="1100" dirty="0"/>
              <a:t>, (Dialogi, ISSN 0012-2068, </a:t>
            </a:r>
            <a:r>
              <a:rPr lang="sl-SI" sz="1100" dirty="0" err="1"/>
              <a:t>letn</a:t>
            </a:r>
            <a:r>
              <a:rPr lang="sl-SI" sz="1100" dirty="0"/>
              <a:t>. 52, št. 7/8). Maribor: </a:t>
            </a:r>
            <a:r>
              <a:rPr lang="sl-SI" sz="1100" dirty="0" err="1"/>
              <a:t>Aristej</a:t>
            </a:r>
            <a:r>
              <a:rPr lang="sl-SI" sz="1100" dirty="0"/>
              <a:t>, 2016, </a:t>
            </a:r>
            <a:r>
              <a:rPr lang="sl-SI" sz="1100" dirty="0" err="1"/>
              <a:t>letn</a:t>
            </a:r>
            <a:r>
              <a:rPr lang="sl-SI" sz="1100" dirty="0"/>
              <a:t>. 52, št. 7/8, str. 135-150. [</a:t>
            </a:r>
            <a:r>
              <a:rPr lang="sl-SI" sz="1100" dirty="0" err="1"/>
              <a:t>COBISS.SI</a:t>
            </a:r>
            <a:r>
              <a:rPr lang="sl-SI" sz="1100" dirty="0"/>
              <a:t>-ID </a:t>
            </a:r>
            <a:r>
              <a:rPr lang="sl-SI" sz="1100" u="sng" dirty="0">
                <a:hlinkClick r:id="rId3"/>
              </a:rPr>
              <a:t>62624354</a:t>
            </a:r>
            <a:r>
              <a:rPr lang="sl-SI" sz="1100" dirty="0"/>
              <a:t>]</a:t>
            </a:r>
          </a:p>
          <a:p>
            <a:r>
              <a:rPr lang="sl-SI" sz="1100" dirty="0"/>
              <a:t>3. TIVADAR, Hotimir. Slovenska fonetika za tuje študentke in študente. V: ZUPAN SOSIČ, Alojzija (ur.). </a:t>
            </a:r>
            <a:r>
              <a:rPr lang="sl-SI" sz="1100" i="1" dirty="0"/>
              <a:t>Drugačnost v slovenskem jeziku, literaturi in kulturi</a:t>
            </a:r>
            <a:r>
              <a:rPr lang="sl-SI" sz="1100" dirty="0"/>
              <a:t>, (Zbirka Seminar slovenskega jezika, literature in kulture, ISSN 2386-0561). 1. natis. Ljubljana: Znanstvena založba Filozofske fakultete, 2016, str. 111-116, tabeli. </a:t>
            </a:r>
            <a:r>
              <a:rPr lang="sl-SI" sz="1100" u="sng" dirty="0">
                <a:hlinkClick r:id="rId4"/>
              </a:rPr>
              <a:t>http://centerslo.si/wp-content/uploads/2016/06/52_Tivadar.pdf</a:t>
            </a:r>
            <a:r>
              <a:rPr lang="sl-SI" sz="1100" dirty="0"/>
              <a:t>. [</a:t>
            </a:r>
            <a:r>
              <a:rPr lang="sl-SI" sz="1100" dirty="0" err="1"/>
              <a:t>COBISS.SI</a:t>
            </a:r>
            <a:r>
              <a:rPr lang="sl-SI" sz="1100" dirty="0"/>
              <a:t>-ID </a:t>
            </a:r>
            <a:r>
              <a:rPr lang="sl-SI" sz="1100" u="sng" dirty="0">
                <a:hlinkClick r:id="rId5"/>
              </a:rPr>
              <a:t>61086818</a:t>
            </a:r>
            <a:r>
              <a:rPr lang="sl-SI" sz="1100" dirty="0"/>
              <a:t>].</a:t>
            </a:r>
          </a:p>
          <a:p>
            <a:r>
              <a:rPr lang="sl-SI" sz="1100" dirty="0"/>
              <a:t>4.</a:t>
            </a:r>
            <a:r>
              <a:rPr lang="en-GB" sz="1100" dirty="0"/>
              <a:t> </a:t>
            </a:r>
            <a:r>
              <a:rPr lang="sl-SI" sz="1100" dirty="0"/>
              <a:t>TIVADAR, Hotimir. </a:t>
            </a:r>
            <a:r>
              <a:rPr lang="en-GB" sz="1100" dirty="0" err="1"/>
              <a:t>Priprava</a:t>
            </a:r>
            <a:r>
              <a:rPr lang="en-GB" sz="1100" dirty="0"/>
              <a:t>, </a:t>
            </a:r>
            <a:r>
              <a:rPr lang="en-GB" sz="1100" dirty="0" err="1"/>
              <a:t>izvedba</a:t>
            </a:r>
            <a:r>
              <a:rPr lang="en-GB" sz="1100" dirty="0"/>
              <a:t> in </a:t>
            </a:r>
            <a:r>
              <a:rPr lang="en-GB" sz="1100" dirty="0" err="1"/>
              <a:t>pomen</a:t>
            </a:r>
            <a:r>
              <a:rPr lang="en-GB" sz="1100" dirty="0"/>
              <a:t> </a:t>
            </a:r>
            <a:r>
              <a:rPr lang="en-GB" sz="1100" dirty="0" err="1"/>
              <a:t>perceptivnih</a:t>
            </a:r>
            <a:r>
              <a:rPr lang="en-GB" sz="1100" dirty="0"/>
              <a:t> </a:t>
            </a:r>
            <a:r>
              <a:rPr lang="en-GB" sz="1100" dirty="0" err="1"/>
              <a:t>testov</a:t>
            </a:r>
            <a:r>
              <a:rPr lang="en-GB" sz="1100" dirty="0"/>
              <a:t> </a:t>
            </a:r>
            <a:r>
              <a:rPr lang="en-GB" sz="1100" dirty="0" err="1"/>
              <a:t>za</a:t>
            </a:r>
            <a:r>
              <a:rPr lang="en-GB" sz="1100" dirty="0"/>
              <a:t> </a:t>
            </a:r>
            <a:r>
              <a:rPr lang="en-GB" sz="1100" dirty="0" err="1"/>
              <a:t>fonetično-fonološke</a:t>
            </a:r>
            <a:r>
              <a:rPr lang="en-GB" sz="1100" dirty="0"/>
              <a:t> </a:t>
            </a:r>
            <a:r>
              <a:rPr lang="en-GB" sz="1100" dirty="0" err="1"/>
              <a:t>raziskave</a:t>
            </a:r>
            <a:r>
              <a:rPr lang="en-GB" sz="1100" dirty="0"/>
              <a:t> : (</a:t>
            </a:r>
            <a:r>
              <a:rPr lang="en-GB" sz="1100" dirty="0" err="1"/>
              <a:t>na</a:t>
            </a:r>
            <a:r>
              <a:rPr lang="en-GB" sz="1100" dirty="0"/>
              <a:t> </a:t>
            </a:r>
            <a:r>
              <a:rPr lang="en-GB" sz="1100" dirty="0" err="1"/>
              <a:t>primeru</a:t>
            </a:r>
            <a:r>
              <a:rPr lang="en-GB" sz="1100" dirty="0"/>
              <a:t> </a:t>
            </a:r>
            <a:r>
              <a:rPr lang="en-GB" sz="1100" dirty="0" err="1"/>
              <a:t>analize</a:t>
            </a:r>
            <a:r>
              <a:rPr lang="en-GB" sz="1100" dirty="0"/>
              <a:t> </a:t>
            </a:r>
            <a:r>
              <a:rPr lang="en-GB" sz="1100" dirty="0" err="1"/>
              <a:t>fonoloških</a:t>
            </a:r>
            <a:r>
              <a:rPr lang="en-GB" sz="1100" dirty="0"/>
              <a:t> </a:t>
            </a:r>
            <a:r>
              <a:rPr lang="en-GB" sz="1100" dirty="0" err="1"/>
              <a:t>parov</a:t>
            </a:r>
            <a:r>
              <a:rPr lang="en-GB" sz="1100" dirty="0"/>
              <a:t>). </a:t>
            </a:r>
            <a:r>
              <a:rPr lang="en-GB" sz="1100" i="1" dirty="0" err="1"/>
              <a:t>Jez</a:t>
            </a:r>
            <a:r>
              <a:rPr lang="en-GB" sz="1100" i="1" dirty="0"/>
              <a:t>. </a:t>
            </a:r>
            <a:r>
              <a:rPr lang="en-GB" sz="1100" i="1" dirty="0" err="1"/>
              <a:t>slovst</a:t>
            </a:r>
            <a:r>
              <a:rPr lang="en-GB" sz="1100" i="1" dirty="0"/>
              <a:t>. (</a:t>
            </a:r>
            <a:r>
              <a:rPr lang="en-GB" sz="1100" i="1" dirty="0" err="1"/>
              <a:t>Tisk</a:t>
            </a:r>
            <a:r>
              <a:rPr lang="en-GB" sz="1100" i="1" dirty="0"/>
              <a:t>. </a:t>
            </a:r>
            <a:r>
              <a:rPr lang="en-GB" sz="1100" i="1" dirty="0" err="1"/>
              <a:t>izd</a:t>
            </a:r>
            <a:r>
              <a:rPr lang="en-GB" sz="1100" i="1" dirty="0"/>
              <a:t>.)</a:t>
            </a:r>
            <a:r>
              <a:rPr lang="en-GB" sz="1100" dirty="0"/>
              <a:t>. [</a:t>
            </a:r>
            <a:r>
              <a:rPr lang="en-GB" sz="1100" dirty="0" err="1"/>
              <a:t>Tiskana</a:t>
            </a:r>
            <a:r>
              <a:rPr lang="en-GB" sz="1100" dirty="0"/>
              <a:t> </a:t>
            </a:r>
            <a:r>
              <a:rPr lang="en-GB" sz="1100" dirty="0" err="1"/>
              <a:t>izd</a:t>
            </a:r>
            <a:r>
              <a:rPr lang="en-GB" sz="1100" dirty="0"/>
              <a:t>.], mar.-</a:t>
            </a:r>
            <a:r>
              <a:rPr lang="en-GB" sz="1100" dirty="0" err="1"/>
              <a:t>apr.</a:t>
            </a:r>
            <a:r>
              <a:rPr lang="en-GB" sz="1100" dirty="0"/>
              <a:t> 2004, </a:t>
            </a:r>
            <a:r>
              <a:rPr lang="en-GB" sz="1100" dirty="0" err="1"/>
              <a:t>letn</a:t>
            </a:r>
            <a:r>
              <a:rPr lang="en-GB" sz="1100" dirty="0"/>
              <a:t>. 49, </a:t>
            </a:r>
            <a:r>
              <a:rPr lang="en-GB" sz="1100" dirty="0" err="1"/>
              <a:t>št</a:t>
            </a:r>
            <a:r>
              <a:rPr lang="en-GB" sz="1100" dirty="0"/>
              <a:t>. 2, str. [17]-36. [COBISS.SI-ID 25640802] </a:t>
            </a:r>
            <a:endParaRPr lang="sl-SI" sz="1100" dirty="0"/>
          </a:p>
          <a:p>
            <a:r>
              <a:rPr lang="sl-SI" sz="1100" dirty="0"/>
              <a:t>5.</a:t>
            </a:r>
            <a:r>
              <a:rPr lang="en-GB" sz="1100" dirty="0"/>
              <a:t> </a:t>
            </a:r>
            <a:r>
              <a:rPr lang="sl-SI" sz="1100" dirty="0"/>
              <a:t>TIVADAR, Hotimir. </a:t>
            </a:r>
            <a:r>
              <a:rPr lang="en-GB" sz="1100" dirty="0" err="1"/>
              <a:t>Fonetično-fonološke</a:t>
            </a:r>
            <a:r>
              <a:rPr lang="en-GB" sz="1100" dirty="0"/>
              <a:t> </a:t>
            </a:r>
            <a:r>
              <a:rPr lang="en-GB" sz="1100" dirty="0" err="1"/>
              <a:t>lastnosti</a:t>
            </a:r>
            <a:r>
              <a:rPr lang="en-GB" sz="1100" dirty="0"/>
              <a:t> </a:t>
            </a:r>
            <a:r>
              <a:rPr lang="en-GB" sz="1100" dirty="0" err="1"/>
              <a:t>samoglasnikov</a:t>
            </a:r>
            <a:r>
              <a:rPr lang="en-GB" sz="1100" dirty="0"/>
              <a:t> v </a:t>
            </a:r>
            <a:r>
              <a:rPr lang="en-GB" sz="1100" dirty="0" err="1"/>
              <a:t>sodobnem</a:t>
            </a:r>
            <a:r>
              <a:rPr lang="en-GB" sz="1100" dirty="0"/>
              <a:t> </a:t>
            </a:r>
            <a:r>
              <a:rPr lang="en-GB" sz="1100" dirty="0" err="1"/>
              <a:t>knjižnem</a:t>
            </a:r>
            <a:r>
              <a:rPr lang="en-GB" sz="1100" dirty="0"/>
              <a:t> </a:t>
            </a:r>
            <a:r>
              <a:rPr lang="en-GB" sz="1100" dirty="0" err="1"/>
              <a:t>jeziku</a:t>
            </a:r>
            <a:r>
              <a:rPr lang="en-GB" sz="1100" dirty="0"/>
              <a:t>. </a:t>
            </a:r>
            <a:r>
              <a:rPr lang="en-GB" sz="1100" i="1" dirty="0"/>
              <a:t>Slav. rev.</a:t>
            </a:r>
            <a:r>
              <a:rPr lang="en-GB" sz="1100" dirty="0"/>
              <a:t>, </a:t>
            </a:r>
            <a:r>
              <a:rPr lang="en-GB" sz="1100" dirty="0" err="1"/>
              <a:t>jan.</a:t>
            </a:r>
            <a:r>
              <a:rPr lang="en-GB" sz="1100" dirty="0"/>
              <a:t>-mar. 2004, </a:t>
            </a:r>
            <a:r>
              <a:rPr lang="en-GB" sz="1100" dirty="0" err="1"/>
              <a:t>letn</a:t>
            </a:r>
            <a:r>
              <a:rPr lang="en-GB" sz="1100" dirty="0"/>
              <a:t>. 52, </a:t>
            </a:r>
            <a:r>
              <a:rPr lang="en-GB" sz="1100" dirty="0" err="1"/>
              <a:t>št</a:t>
            </a:r>
            <a:r>
              <a:rPr lang="en-GB" sz="1100" dirty="0"/>
              <a:t>. 1, str. [31]-48. [COBISS.SI-ID 24908130] </a:t>
            </a:r>
            <a:endParaRPr lang="sl-SI" sz="1100" dirty="0"/>
          </a:p>
          <a:p>
            <a:r>
              <a:rPr lang="sl-SI" sz="1100" dirty="0"/>
              <a:t>6.</a:t>
            </a:r>
            <a:r>
              <a:rPr lang="en-GB" sz="1100" dirty="0"/>
              <a:t> </a:t>
            </a:r>
            <a:r>
              <a:rPr lang="sl-SI" sz="1100" dirty="0"/>
              <a:t>TIVADAR, Hotimir. </a:t>
            </a:r>
            <a:r>
              <a:rPr lang="en-GB" sz="1100" dirty="0"/>
              <a:t>Phonetic exercises at lessons of Slovene language / </a:t>
            </a:r>
            <a:r>
              <a:rPr lang="en-GB" sz="1100" dirty="0" err="1"/>
              <a:t>Fonetične</a:t>
            </a:r>
            <a:r>
              <a:rPr lang="en-GB" sz="1100" dirty="0"/>
              <a:t> </a:t>
            </a:r>
            <a:r>
              <a:rPr lang="en-GB" sz="1100" dirty="0" err="1"/>
              <a:t>vaje</a:t>
            </a:r>
            <a:r>
              <a:rPr lang="en-GB" sz="1100" dirty="0"/>
              <a:t> </a:t>
            </a:r>
            <a:r>
              <a:rPr lang="en-GB" sz="1100" dirty="0" err="1"/>
              <a:t>pri</a:t>
            </a:r>
            <a:r>
              <a:rPr lang="en-GB" sz="1100" dirty="0"/>
              <a:t> </a:t>
            </a:r>
            <a:r>
              <a:rPr lang="en-GB" sz="1100" dirty="0" err="1"/>
              <a:t>pouku</a:t>
            </a:r>
            <a:r>
              <a:rPr lang="en-GB" sz="1100" dirty="0"/>
              <a:t> </a:t>
            </a:r>
            <a:r>
              <a:rPr lang="en-GB" sz="1100" dirty="0" err="1"/>
              <a:t>slovenščine</a:t>
            </a:r>
            <a:r>
              <a:rPr lang="en-GB" sz="1100" dirty="0"/>
              <a:t>: (</a:t>
            </a:r>
            <a:r>
              <a:rPr lang="en-GB" sz="1100" dirty="0" err="1"/>
              <a:t>predvsem</a:t>
            </a:r>
            <a:r>
              <a:rPr lang="en-GB" sz="1100" dirty="0"/>
              <a:t> </a:t>
            </a:r>
            <a:r>
              <a:rPr lang="en-GB" sz="1100" dirty="0" err="1"/>
              <a:t>kot</a:t>
            </a:r>
            <a:r>
              <a:rPr lang="en-GB" sz="1100" dirty="0"/>
              <a:t> </a:t>
            </a:r>
            <a:r>
              <a:rPr lang="en-GB" sz="1100" dirty="0" err="1"/>
              <a:t>drugega</a:t>
            </a:r>
            <a:r>
              <a:rPr lang="en-GB" sz="1100" dirty="0"/>
              <a:t>/</a:t>
            </a:r>
            <a:r>
              <a:rPr lang="en-GB" sz="1100" dirty="0" err="1"/>
              <a:t>tujega</a:t>
            </a:r>
            <a:r>
              <a:rPr lang="en-GB" sz="1100" dirty="0"/>
              <a:t> </a:t>
            </a:r>
            <a:r>
              <a:rPr lang="en-GB" sz="1100" dirty="0" err="1"/>
              <a:t>jezika</a:t>
            </a:r>
            <a:r>
              <a:rPr lang="en-GB" sz="1100" dirty="0"/>
              <a:t>). </a:t>
            </a:r>
            <a:r>
              <a:rPr lang="en-GB" sz="1100" i="1" dirty="0" err="1"/>
              <a:t>Slov</a:t>
            </a:r>
            <a:r>
              <a:rPr lang="en-GB" sz="1100" i="1" dirty="0"/>
              <a:t>. </a:t>
            </a:r>
            <a:r>
              <a:rPr lang="en-GB" sz="1100" i="1" dirty="0" err="1"/>
              <a:t>šoli</a:t>
            </a:r>
            <a:r>
              <a:rPr lang="en-GB" sz="1100" dirty="0"/>
              <a:t>, 2002, </a:t>
            </a:r>
            <a:r>
              <a:rPr lang="en-GB" sz="1100" dirty="0" err="1"/>
              <a:t>letn</a:t>
            </a:r>
            <a:r>
              <a:rPr lang="en-GB" sz="1100" dirty="0"/>
              <a:t>. 7, </a:t>
            </a:r>
            <a:r>
              <a:rPr lang="en-GB" sz="1100" dirty="0" err="1"/>
              <a:t>št</a:t>
            </a:r>
            <a:r>
              <a:rPr lang="en-GB" sz="1100" dirty="0"/>
              <a:t>. 3/4, str. 11-18. </a:t>
            </a:r>
            <a:endParaRPr lang="sl-SI" sz="1100" dirty="0"/>
          </a:p>
          <a:p>
            <a:r>
              <a:rPr lang="sl-SI" sz="1100" dirty="0"/>
              <a:t>7.</a:t>
            </a:r>
            <a:r>
              <a:rPr lang="en-GB" sz="1100" dirty="0"/>
              <a:t> </a:t>
            </a:r>
            <a:r>
              <a:rPr lang="en-GB" sz="1100" dirty="0" err="1"/>
              <a:t>Šuštaršič</a:t>
            </a:r>
            <a:r>
              <a:rPr lang="en-GB" sz="1100" dirty="0"/>
              <a:t>, R., Tivadar, H., 2005: Perception of </a:t>
            </a:r>
            <a:r>
              <a:rPr lang="en-GB" sz="1100" dirty="0" err="1"/>
              <a:t>tonemicity</a:t>
            </a:r>
            <a:r>
              <a:rPr lang="en-GB" sz="1100" dirty="0"/>
              <a:t> in Standard Slovene. </a:t>
            </a:r>
            <a:r>
              <a:rPr lang="en-GB" sz="1100" dirty="0" err="1"/>
              <a:t>Govor</a:t>
            </a:r>
            <a:r>
              <a:rPr lang="en-GB" sz="1100" dirty="0"/>
              <a:t> 22/1 (2005). 23–35.</a:t>
            </a:r>
            <a:endParaRPr lang="sl-SI" sz="1100" dirty="0"/>
          </a:p>
          <a:p>
            <a:r>
              <a:rPr lang="sl-SI" sz="1100" dirty="0"/>
              <a:t>8. </a:t>
            </a:r>
            <a:r>
              <a:rPr lang="sl-SI" sz="1100" dirty="0" err="1"/>
              <a:t>Varošanec</a:t>
            </a:r>
            <a:r>
              <a:rPr lang="sl-SI" sz="1100" dirty="0"/>
              <a:t>-</a:t>
            </a:r>
            <a:r>
              <a:rPr lang="sl-SI" sz="1100" dirty="0" err="1"/>
              <a:t>Škarić</a:t>
            </a:r>
            <a:r>
              <a:rPr lang="sl-SI" sz="1100" dirty="0"/>
              <a:t>, Gordana, 2005: </a:t>
            </a:r>
            <a:r>
              <a:rPr lang="sl-SI" sz="1100" dirty="0" err="1"/>
              <a:t>Timbar</a:t>
            </a:r>
            <a:r>
              <a:rPr lang="sl-SI" sz="1100" dirty="0"/>
              <a:t>. </a:t>
            </a:r>
          </a:p>
          <a:p>
            <a:r>
              <a:rPr lang="sl-SI" sz="1100" dirty="0"/>
              <a:t>Članki dr. Damjana </a:t>
            </a:r>
            <a:r>
              <a:rPr lang="sl-SI" sz="1100" dirty="0" err="1"/>
              <a:t>Huberja</a:t>
            </a:r>
            <a:r>
              <a:rPr lang="sl-SI" sz="1100" dirty="0"/>
              <a:t> – navedeno na njegovih predavanjih.</a:t>
            </a:r>
          </a:p>
          <a:p>
            <a:r>
              <a:rPr lang="sl-SI" sz="1100" dirty="0"/>
              <a:t>Seminarske in diplomske naloge ter magistrska dela študentov (Bon 2017, </a:t>
            </a:r>
            <a:r>
              <a:rPr lang="sl-SI" sz="1100" dirty="0" err="1"/>
              <a:t>Kestnar</a:t>
            </a:r>
            <a:r>
              <a:rPr lang="sl-SI" sz="1100" dirty="0"/>
              <a:t> 2015 …)</a:t>
            </a:r>
          </a:p>
          <a:p>
            <a:r>
              <a:rPr lang="sl-SI" sz="1100" dirty="0"/>
              <a:t>Primeri medijskih govorcev in drugih javnih osebnosti</a:t>
            </a:r>
          </a:p>
          <a:p>
            <a:r>
              <a:rPr lang="sl-SI" sz="1100" dirty="0"/>
              <a:t>Predavanja in seminarji pri predmetu Zaznava govora 2020/21 (gradivo)</a:t>
            </a:r>
          </a:p>
        </p:txBody>
      </p:sp>
    </p:spTree>
    <p:extLst>
      <p:ext uri="{BB962C8B-B14F-4D97-AF65-F5344CB8AC3E}">
        <p14:creationId xmlns:p14="http://schemas.microsoft.com/office/powerpoint/2010/main" val="199786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96785" y="608527"/>
            <a:ext cx="8240909" cy="1399567"/>
          </a:xfrm>
        </p:spPr>
        <p:txBody>
          <a:bodyPr>
            <a:noAutofit/>
          </a:bodyPr>
          <a:lstStyle/>
          <a:p>
            <a:r>
              <a:rPr lang="sl-SI" sz="3600" b="1" dirty="0"/>
              <a:t>Hrup in vpliv zunanjih okoliščin na govorjenje in zaznavo govora</a:t>
            </a:r>
            <a:endParaRPr lang="sl-SI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96785" y="2308166"/>
            <a:ext cx="8915399" cy="1126283"/>
          </a:xfrm>
        </p:spPr>
        <p:txBody>
          <a:bodyPr/>
          <a:lstStyle/>
          <a:p>
            <a:r>
              <a:rPr lang="sl-SI" b="1" dirty="0"/>
              <a:t>(seminarji pri Govorni tehniki Mije BON, 2017, </a:t>
            </a:r>
            <a:r>
              <a:rPr lang="sl-SI" b="1" dirty="0" err="1"/>
              <a:t>Kerstin</a:t>
            </a:r>
            <a:r>
              <a:rPr lang="sl-SI" b="1" dirty="0"/>
              <a:t> Kurinčič, 2015)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6" y="2892366"/>
            <a:ext cx="4876240" cy="33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5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4890" y="334852"/>
            <a:ext cx="5219722" cy="5177306"/>
          </a:xfrm>
        </p:spPr>
        <p:txBody>
          <a:bodyPr/>
          <a:lstStyle/>
          <a:p>
            <a:r>
              <a:rPr lang="sl-SI" dirty="0"/>
              <a:t>Hrup kot spremljevalec sodobnega življenja</a:t>
            </a:r>
          </a:p>
          <a:p>
            <a:r>
              <a:rPr lang="sl-SI" dirty="0"/>
              <a:t>Njegov vpliv na govorca in njegov govor:</a:t>
            </a:r>
          </a:p>
          <a:p>
            <a:pPr lvl="1"/>
            <a:r>
              <a:rPr lang="sl-SI" dirty="0"/>
              <a:t>Zdravstvene posledice</a:t>
            </a:r>
          </a:p>
          <a:p>
            <a:pPr lvl="1"/>
            <a:r>
              <a:rPr lang="sl-SI" dirty="0"/>
              <a:t>Psihološke posledice</a:t>
            </a:r>
          </a:p>
          <a:p>
            <a:pPr lvl="1"/>
            <a:r>
              <a:rPr lang="sl-SI" dirty="0"/>
              <a:t>Spremenjen govor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dirty="0"/>
              <a:t>Lombardov govor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486636" y="1991391"/>
            <a:ext cx="4798253" cy="3088164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35" y="1893639"/>
            <a:ext cx="4798253" cy="318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4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Hrup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1751011" y="1596980"/>
            <a:ext cx="5181600" cy="2653049"/>
          </a:xfrm>
        </p:spPr>
        <p:txBody>
          <a:bodyPr>
            <a:normAutofit/>
          </a:bodyPr>
          <a:lstStyle/>
          <a:p>
            <a:r>
              <a:rPr lang="sl-SI" dirty="0"/>
              <a:t>Je nezaželena oblika zvoka, ki pri človeku povzroča vznemirjenost, ga moti ter škoduje njegovemu zdravju in počutju (</a:t>
            </a:r>
            <a:r>
              <a:rPr lang="sl-SI" dirty="0" err="1"/>
              <a:t>Bilban</a:t>
            </a:r>
            <a:r>
              <a:rPr lang="sl-SI" dirty="0"/>
              <a:t> 2005a).</a:t>
            </a:r>
          </a:p>
          <a:p>
            <a:r>
              <a:rPr lang="sl-SI" dirty="0"/>
              <a:t>Lastnosti hrupa, ki vplivajo na človeka: frekvenca, zvočni tlak, moč zvoka, časovna porazdelitev in </a:t>
            </a:r>
            <a:r>
              <a:rPr lang="sl-SI" u="sng" dirty="0"/>
              <a:t>raven hrupa </a:t>
            </a:r>
            <a:r>
              <a:rPr lang="sl-SI" dirty="0"/>
              <a:t>(Tratnik 2005: 8).</a:t>
            </a:r>
          </a:p>
          <a:p>
            <a:endParaRPr lang="sl-SI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half" idx="2"/>
          </p:nvPr>
        </p:nvSpPr>
        <p:spPr>
          <a:xfrm>
            <a:off x="7541693" y="140011"/>
            <a:ext cx="3338875" cy="4583378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94" y="140011"/>
            <a:ext cx="3557815" cy="4889455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3065172" y="4572000"/>
            <a:ext cx="4250028" cy="14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11" name="Pravokotnik 10"/>
          <p:cNvSpPr/>
          <p:nvPr/>
        </p:nvSpPr>
        <p:spPr>
          <a:xfrm>
            <a:off x="1935607" y="4275787"/>
            <a:ext cx="4997004" cy="2607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Vsak peti Evropejec je izpostavljen čezmernim ravnem hrupa.</a:t>
            </a:r>
          </a:p>
          <a:p>
            <a:pPr algn="ctr"/>
            <a:endParaRPr lang="sl-SI" dirty="0"/>
          </a:p>
          <a:p>
            <a:pPr algn="ctr"/>
            <a:r>
              <a:rPr lang="sl-SI" dirty="0"/>
              <a:t>20 % zaposlenih je izpostavljenih prekomernemu hrupu v delovnem okolju (50 % teh ravnem hrupa nad 85 </a:t>
            </a:r>
            <a:r>
              <a:rPr lang="sl-SI" dirty="0" err="1"/>
              <a:t>dB</a:t>
            </a:r>
            <a:r>
              <a:rPr lang="sl-SI" dirty="0"/>
              <a:t> (A).</a:t>
            </a:r>
          </a:p>
          <a:p>
            <a:pPr algn="ctr"/>
            <a:endParaRPr lang="sl-SI" dirty="0"/>
          </a:p>
          <a:p>
            <a:pPr algn="ctr"/>
            <a:r>
              <a:rPr lang="sl-SI" dirty="0"/>
              <a:t>30 % ljudi je preobremenjenih s prometnim hrupom.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7541693" y="5068103"/>
            <a:ext cx="3856110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Vrtec		85 </a:t>
            </a:r>
            <a:r>
              <a:rPr lang="sl-SI" dirty="0" err="1"/>
              <a:t>dB</a:t>
            </a:r>
            <a:r>
              <a:rPr lang="sl-SI" dirty="0"/>
              <a:t> (A)</a:t>
            </a:r>
          </a:p>
          <a:p>
            <a:r>
              <a:rPr lang="sl-SI" dirty="0"/>
              <a:t>Dirigent		88 </a:t>
            </a:r>
            <a:r>
              <a:rPr lang="sl-SI" dirty="0" err="1"/>
              <a:t>dB</a:t>
            </a:r>
            <a:r>
              <a:rPr lang="sl-SI" dirty="0"/>
              <a:t> (A)</a:t>
            </a:r>
          </a:p>
          <a:p>
            <a:r>
              <a:rPr lang="sl-SI" dirty="0"/>
              <a:t>Tovornjakar	do 89 </a:t>
            </a:r>
            <a:r>
              <a:rPr lang="sl-SI" dirty="0" err="1"/>
              <a:t>dB</a:t>
            </a:r>
            <a:r>
              <a:rPr lang="sl-SI" dirty="0"/>
              <a:t> (A)</a:t>
            </a:r>
          </a:p>
          <a:p>
            <a:r>
              <a:rPr lang="sl-SI" dirty="0"/>
              <a:t>Nočni klub	do 100 </a:t>
            </a:r>
            <a:r>
              <a:rPr lang="sl-SI" dirty="0" err="1"/>
              <a:t>dB</a:t>
            </a:r>
            <a:r>
              <a:rPr lang="sl-SI" dirty="0"/>
              <a:t> (A)</a:t>
            </a:r>
          </a:p>
          <a:p>
            <a:r>
              <a:rPr lang="sl-SI" dirty="0"/>
              <a:t>Šol. </a:t>
            </a:r>
            <a:r>
              <a:rPr lang="sl-SI" dirty="0" err="1"/>
              <a:t>telovad</a:t>
            </a:r>
            <a:r>
              <a:rPr lang="sl-SI" dirty="0"/>
              <a:t>.	do 110 </a:t>
            </a:r>
            <a:r>
              <a:rPr lang="sl-SI" dirty="0" err="1"/>
              <a:t>dB</a:t>
            </a:r>
            <a:r>
              <a:rPr lang="sl-SI" dirty="0"/>
              <a:t> (A)</a:t>
            </a:r>
          </a:p>
          <a:p>
            <a:r>
              <a:rPr lang="sl-SI" dirty="0"/>
              <a:t>Prašičja farma	do 115 </a:t>
            </a:r>
            <a:r>
              <a:rPr lang="sl-SI" dirty="0" err="1"/>
              <a:t>dB</a:t>
            </a:r>
            <a:r>
              <a:rPr lang="sl-SI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547159892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1464</TotalTime>
  <Words>5774</Words>
  <Application>Microsoft Office PowerPoint</Application>
  <PresentationFormat>Širokozaslonsko</PresentationFormat>
  <Paragraphs>426</Paragraphs>
  <Slides>55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55</vt:i4>
      </vt:variant>
    </vt:vector>
  </HeadingPairs>
  <TitlesOfParts>
    <vt:vector size="65" baseType="lpstr">
      <vt:lpstr>Arial</vt:lpstr>
      <vt:lpstr>Calibri</vt:lpstr>
      <vt:lpstr>Century Gothic</vt:lpstr>
      <vt:lpstr>Tahoma</vt:lpstr>
      <vt:lpstr>Times New Roman</vt:lpstr>
      <vt:lpstr>Times Roman Phonetic</vt:lpstr>
      <vt:lpstr>Verdana</vt:lpstr>
      <vt:lpstr>Wingdings</vt:lpstr>
      <vt:lpstr>Wingdings 3</vt:lpstr>
      <vt:lpstr>Jata</vt:lpstr>
      <vt:lpstr>Zaznava govora </vt:lpstr>
      <vt:lpstr>Struktura programa</vt:lpstr>
      <vt:lpstr>OBVEZNOSTI</vt:lpstr>
      <vt:lpstr>Vsebina predmeta      </vt:lpstr>
      <vt:lpstr>Izvedba tematike</vt:lpstr>
      <vt:lpstr>Viri   </vt:lpstr>
      <vt:lpstr>Hrup in vpliv zunanjih okoliščin na govorjenje in zaznavo govora</vt:lpstr>
      <vt:lpstr>PowerPointova predstavitev</vt:lpstr>
      <vt:lpstr>Hrup</vt:lpstr>
      <vt:lpstr>Govor in sluh</vt:lpstr>
      <vt:lpstr>Vpliv hrupa na govorjenje – medicinski vidik </vt:lpstr>
      <vt:lpstr>PowerPointova predstavitev</vt:lpstr>
      <vt:lpstr>PowerPointova predstavitev</vt:lpstr>
      <vt:lpstr>Vpliv hrupa na govorjenje – psihološki vidik </vt:lpstr>
      <vt:lpstr>Vpliv hrupa na govor </vt:lpstr>
      <vt:lpstr>PowerPointova predstavitev</vt:lpstr>
      <vt:lpstr>Hrup in vpliv hrupa na delovnih mestih, kjer so zaposleni slovenisti </vt:lpstr>
      <vt:lpstr>Nastanek in oblikovanje glasu</vt:lpstr>
      <vt:lpstr>Velike spremembe danes pri zaznavanju govora – pomen različnih perceptivnih raziskav</vt:lpstr>
      <vt:lpstr>Značilnosti glasu – akustika </vt:lpstr>
      <vt:lpstr>Hrup v medijih</vt:lpstr>
      <vt:lpstr>Zaključek</vt:lpstr>
      <vt:lpstr>ARTIKULACIJA IN AKUSTIKA – RAZVOJ GLASOV</vt:lpstr>
      <vt:lpstr>PERCEPCIJA GOVORA</vt:lpstr>
      <vt:lpstr>Perceptivni test kot slušna analiza</vt:lpstr>
      <vt:lpstr>Vaje – slušna in instrumentalna analiza </vt:lpstr>
      <vt:lpstr>SFS-program (sonagramska slika-linearni prikaz-amplituda govora, jakost) phon.ucl.ac.uk</vt:lpstr>
      <vt:lpstr>PowerPointova predstavitev</vt:lpstr>
      <vt:lpstr>Bolezni</vt:lpstr>
      <vt:lpstr>Aplikativnost, povezovanje znanj v šoli</vt:lpstr>
      <vt:lpstr>Bolezni</vt:lpstr>
      <vt:lpstr>Skrb za glas</vt:lpstr>
      <vt:lpstr>Aplikativnost, povezovanje znanj v šoli</vt:lpstr>
      <vt:lpstr>Druge metode</vt:lpstr>
      <vt:lpstr>Ljubljana in knjižno</vt:lpstr>
      <vt:lpstr>Govor je po svojem bistvu vključujoč, toleranten</vt:lpstr>
      <vt:lpstr>Dejstva</vt:lpstr>
      <vt:lpstr>Spremljanje rabe in norme ter spreminjanje opisa (kodifikacije)</vt:lpstr>
      <vt:lpstr>OPIS SODOBNE SAMOGLASNIŠKE NORME</vt:lpstr>
      <vt:lpstr>Fonološko-fonetična vprašanja</vt:lpstr>
      <vt:lpstr>Za naprej: še večji pomen realnemu (iz)govoru ... </vt:lpstr>
      <vt:lpstr>Pravorečno-fonetični korpusi (prim. FRAN in GOS)</vt:lpstr>
      <vt:lpstr>IN: Upoštevati rezultate in nadaljevati raziskave</vt:lpstr>
      <vt:lpstr>Skrb za telo – artikulatorje </vt:lpstr>
      <vt:lpstr>Hripavost in druge poškodbe govoril</vt:lpstr>
      <vt:lpstr>VIRI  </vt:lpstr>
      <vt:lpstr>PowerPointova predstavitev</vt:lpstr>
      <vt:lpstr>Organske glasovne motnje</vt:lpstr>
      <vt:lpstr>Funkcionalna hripavost</vt:lpstr>
      <vt:lpstr>Dejavniki, ki neugodno vplivajo na govorni aparat:</vt:lpstr>
      <vt:lpstr>Hripavost pri pedagoških delavcih – zakaj?</vt:lpstr>
      <vt:lpstr>PowerPointova predstavitev</vt:lpstr>
      <vt:lpstr>Osnovna znanja s področja vokalne higiene in izobraževanja različnih skupina pedagoških delavcev</vt:lpstr>
      <vt:lpstr>Literatura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Vpliv hrupa na govorjenje – medicinsko-psihološki vidik</dc:title>
  <dc:creator>Uporabnik sistema Windows</dc:creator>
  <cp:lastModifiedBy>Andrijana Tivadar</cp:lastModifiedBy>
  <cp:revision>105</cp:revision>
  <cp:lastPrinted>2017-11-03T09:23:40Z</cp:lastPrinted>
  <dcterms:created xsi:type="dcterms:W3CDTF">2017-10-25T11:55:25Z</dcterms:created>
  <dcterms:modified xsi:type="dcterms:W3CDTF">2021-12-02T22:17:36Z</dcterms:modified>
</cp:coreProperties>
</file>