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1696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108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7441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140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245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00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002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795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378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7077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6692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E0FAE-2416-45F6-8EC7-1EBA6D61902F}" type="datetimeFigureOut">
              <a:rPr lang="sl-SI" smtClean="0"/>
              <a:t>1.4.2014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90D4F-F05F-4B51-864F-8A365AE910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6676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1.jpeg"/><Relationship Id="rId10" Type="http://schemas.microsoft.com/office/2007/relationships/hdphoto" Target="../media/hdphoto9.wdp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Pravokotnik 3"/>
          <p:cNvSpPr/>
          <p:nvPr/>
        </p:nvSpPr>
        <p:spPr>
          <a:xfrm>
            <a:off x="2541638" y="2967335"/>
            <a:ext cx="40607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l-SI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OBRAZNI TIPI</a:t>
            </a:r>
            <a:endParaRPr lang="sl-SI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606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610875" y="548680"/>
            <a:ext cx="312726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l-SI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Podolgovati obrazni tip</a:t>
            </a:r>
            <a:endParaRPr lang="sl-SI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Elipsa 2"/>
          <p:cNvSpPr/>
          <p:nvPr/>
        </p:nvSpPr>
        <p:spPr>
          <a:xfrm>
            <a:off x="467544" y="1484784"/>
            <a:ext cx="504056" cy="1060673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146" name="Picture 2" descr="C:\Users\Sonja\Desktop\obrazni tipi\tipi posamezni\podolgova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59" y="3140968"/>
            <a:ext cx="1635881" cy="21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843808" y="2276872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Je najožji med vsemi obraznimi tipi. Zanj je značilno visoko čelo in podolgovata ozka brada.  Ličnice niso izrazite.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51816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808364" y="548680"/>
            <a:ext cx="27322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l-SI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Hruškast obrazni tip</a:t>
            </a:r>
            <a:endParaRPr lang="sl-SI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Elipsa 3"/>
          <p:cNvSpPr/>
          <p:nvPr/>
        </p:nvSpPr>
        <p:spPr>
          <a:xfrm>
            <a:off x="421276" y="1968334"/>
            <a:ext cx="936104" cy="936104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Elipsa 4"/>
          <p:cNvSpPr/>
          <p:nvPr/>
        </p:nvSpPr>
        <p:spPr>
          <a:xfrm>
            <a:off x="529288" y="1628800"/>
            <a:ext cx="720080" cy="101014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050" name="Picture 2" descr="C:\Users\Sonja\Desktop\obrazni tipi\tipi posamezni\hruška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" y="3284984"/>
            <a:ext cx="1701570" cy="195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2808364" y="2133873"/>
            <a:ext cx="47879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Je izjemno kompleksen in zahteven za korekcijo. Spodnji del obraza je širok in okrogel, zgornji del pa se izrazito zoži. Ličnice so izrazite, čeljustna kost je močna, a zaokrožena.</a:t>
            </a:r>
          </a:p>
          <a:p>
            <a:endParaRPr lang="sl-SI" dirty="0"/>
          </a:p>
          <a:p>
            <a:r>
              <a:rPr lang="sl-SI" dirty="0" smtClean="0"/>
              <a:t>Gre za kontrastni obrazni tip, saj je spodnji del širok in zgornji ozek (ravno obratno kot pri trikotnem).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40527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698781" y="548680"/>
            <a:ext cx="29514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l-SI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Diamantni obrazni tip</a:t>
            </a:r>
            <a:endParaRPr lang="sl-SI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323528" y="1233774"/>
            <a:ext cx="864096" cy="539042"/>
          </a:xfrm>
          <a:prstGeom prst="trapezoid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Trapezoid 3"/>
          <p:cNvSpPr/>
          <p:nvPr/>
        </p:nvSpPr>
        <p:spPr>
          <a:xfrm rot="10800000">
            <a:off x="323528" y="1772816"/>
            <a:ext cx="864096" cy="505073"/>
          </a:xfrm>
          <a:prstGeom prst="trapezoid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026" name="Picture 2" descr="C:\Users\Sonja\Desktop\obrazni tipi\tipi posamezni\diamant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64" y="3061354"/>
            <a:ext cx="1681247" cy="22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2698781" y="1628800"/>
            <a:ext cx="56176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Ta tip je zanimiv  zaradi nekoliko višje postavljenih ličnic, ki so že skoraj v višini oči in so zelo izrazite. </a:t>
            </a:r>
          </a:p>
          <a:p>
            <a:endParaRPr lang="sl-SI" dirty="0"/>
          </a:p>
          <a:p>
            <a:r>
              <a:rPr lang="sl-SI" dirty="0" smtClean="0"/>
              <a:t>Diamantni obrazni tip sodi ne mejo med ozke in široke tipe, podobno kot ovalni.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13006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nja\Desktop\obrazni tipi\Rundes-Brillengesic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62" y="3830610"/>
            <a:ext cx="1859006" cy="265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onja\Desktop\obrazni tipi\Herzfoermiges-Brillengesich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540" y="3740677"/>
            <a:ext cx="2115532" cy="299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onja\Desktop\obrazni tipi\Eckiges-Brillengesich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098" y="3573016"/>
            <a:ext cx="2345269" cy="305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onja\Desktop\obrazni tipi\capelli_viso_rotond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11"/>
          <a:stretch/>
        </p:blipFill>
        <p:spPr bwMode="auto">
          <a:xfrm>
            <a:off x="625372" y="437008"/>
            <a:ext cx="2232248" cy="322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onja\Desktop\obrazni tipi\8fff0a7163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2412810" cy="320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onja\Desktop\obrazni tipi\20c25e186b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4663"/>
            <a:ext cx="2304256" cy="305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1169893" y="101499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PRIMERI POSAMEZNIH OBRAZNIH TIPOV. DOLOČI JIH!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141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467544" y="2348880"/>
            <a:ext cx="777618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l-SI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Korekcije obraznih tipov</a:t>
            </a:r>
            <a:endParaRPr lang="sl-SI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7210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539552" y="1412776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Ločimo dve vrsti korekcij obraznih tipov:</a:t>
            </a:r>
          </a:p>
          <a:p>
            <a:endParaRPr lang="sl-SI" dirty="0"/>
          </a:p>
          <a:p>
            <a:pPr marL="285750" indent="-285750">
              <a:buFontTx/>
              <a:buChar char="-"/>
            </a:pPr>
            <a:r>
              <a:rPr lang="sl-SI" b="1" dirty="0" smtClean="0">
                <a:solidFill>
                  <a:srgbClr val="FF0000"/>
                </a:solidFill>
              </a:rPr>
              <a:t>Klasična</a:t>
            </a:r>
          </a:p>
          <a:p>
            <a:pPr marL="285750" indent="-285750">
              <a:buFontTx/>
              <a:buChar char="-"/>
            </a:pPr>
            <a:r>
              <a:rPr lang="sl-SI" b="1" dirty="0" smtClean="0">
                <a:solidFill>
                  <a:srgbClr val="FF0000"/>
                </a:solidFill>
              </a:rPr>
              <a:t>Karakterna</a:t>
            </a:r>
          </a:p>
          <a:p>
            <a:pPr marL="285750" indent="-285750">
              <a:buFontTx/>
              <a:buChar char="-"/>
            </a:pPr>
            <a:endParaRPr lang="sl-SI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539552" y="3284984"/>
            <a:ext cx="73448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klasično korekcijo </a:t>
            </a:r>
            <a:r>
              <a:rPr lang="sl-SI" dirty="0" smtClean="0"/>
              <a:t>je značilno, da izhaja iz ovalnega obraznega tipa, ki je idealen. Vse ostale obrazne tipe poskuša čim bolj približati ovalnemu. </a:t>
            </a:r>
          </a:p>
          <a:p>
            <a:endParaRPr lang="sl-SI" dirty="0"/>
          </a:p>
          <a:p>
            <a:pPr marL="285750" indent="-285750">
              <a:buFont typeface="Arial" pitchFamily="34" charset="0"/>
              <a:buChar char="•"/>
            </a:pPr>
            <a:r>
              <a:rPr lang="sl-SI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karakterno* korekcijo </a:t>
            </a:r>
            <a:r>
              <a:rPr lang="sl-SI" dirty="0" smtClean="0"/>
              <a:t>pa je značilno, da ne skriva posebnosti posameznih obraznih tipov, marveč jih nasprotno še bolj poudari in išče lepoto v posebnostih posameznih tipov.</a:t>
            </a:r>
          </a:p>
          <a:p>
            <a:pPr marL="285750" indent="-285750">
              <a:buFont typeface="Arial" pitchFamily="34" charset="0"/>
              <a:buChar char="•"/>
            </a:pPr>
            <a:endParaRPr lang="sl-SI" dirty="0"/>
          </a:p>
          <a:p>
            <a:endParaRPr lang="sl-SI" dirty="0"/>
          </a:p>
          <a:p>
            <a:r>
              <a:rPr lang="sl-SI" sz="1600" i="1" dirty="0" smtClean="0"/>
              <a:t>(*Beseda karakter pomeni značaj. V tem primeru se nanaša na izraznost-karakter obraza.)</a:t>
            </a:r>
            <a:endParaRPr lang="sl-SI" sz="1600" i="1" dirty="0"/>
          </a:p>
        </p:txBody>
      </p:sp>
    </p:spTree>
    <p:extLst>
      <p:ext uri="{BB962C8B-B14F-4D97-AF65-F5344CB8AC3E}">
        <p14:creationId xmlns:p14="http://schemas.microsoft.com/office/powerpoint/2010/main" val="2272345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 rot="10800000" flipV="1">
            <a:off x="15537" y="245259"/>
            <a:ext cx="869267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l-SI" sz="2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Konkretni shematični prikazi </a:t>
            </a:r>
            <a:r>
              <a:rPr lang="sl-SI" sz="2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klasične</a:t>
            </a:r>
            <a:r>
              <a:rPr lang="sl-SI" sz="2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korekcije</a:t>
            </a:r>
            <a:endParaRPr lang="sl-SI" sz="2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Elipsa 2"/>
          <p:cNvSpPr/>
          <p:nvPr/>
        </p:nvSpPr>
        <p:spPr>
          <a:xfrm>
            <a:off x="731153" y="1214246"/>
            <a:ext cx="720080" cy="101014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oljeZBesedilom 3"/>
          <p:cNvSpPr txBox="1"/>
          <p:nvPr/>
        </p:nvSpPr>
        <p:spPr>
          <a:xfrm>
            <a:off x="1691680" y="1484784"/>
            <a:ext cx="6408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Ovalni obrazni tip je </a:t>
            </a:r>
            <a:r>
              <a:rPr lang="sl-SI" u="sng" dirty="0" smtClean="0"/>
              <a:t>idealen</a:t>
            </a:r>
            <a:r>
              <a:rPr lang="sl-SI" dirty="0" smtClean="0"/>
              <a:t>, zato ni potrebna nikakršna korekcija, vsi ostali obrazni tipi pa pri klasični korekciji težijo k njegovi ovalni obliki.</a:t>
            </a:r>
            <a:endParaRPr lang="sl-SI" dirty="0"/>
          </a:p>
        </p:txBody>
      </p:sp>
      <p:sp>
        <p:nvSpPr>
          <p:cNvPr id="5" name="Elipsa 4"/>
          <p:cNvSpPr/>
          <p:nvPr/>
        </p:nvSpPr>
        <p:spPr>
          <a:xfrm>
            <a:off x="443728" y="2924944"/>
            <a:ext cx="936104" cy="936104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" name="Raven povezovalnik 6"/>
          <p:cNvCxnSpPr/>
          <p:nvPr/>
        </p:nvCxnSpPr>
        <p:spPr>
          <a:xfrm>
            <a:off x="539552" y="2924944"/>
            <a:ext cx="0" cy="93610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Raven povezovalnik 7"/>
          <p:cNvCxnSpPr/>
          <p:nvPr/>
        </p:nvCxnSpPr>
        <p:spPr>
          <a:xfrm>
            <a:off x="1259632" y="2924944"/>
            <a:ext cx="0" cy="93610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aven povezovalnik 11"/>
          <p:cNvCxnSpPr/>
          <p:nvPr/>
        </p:nvCxnSpPr>
        <p:spPr>
          <a:xfrm>
            <a:off x="975792" y="2899663"/>
            <a:ext cx="567680" cy="6396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aven povezovalnik 13"/>
          <p:cNvCxnSpPr/>
          <p:nvPr/>
        </p:nvCxnSpPr>
        <p:spPr>
          <a:xfrm>
            <a:off x="329292" y="3392996"/>
            <a:ext cx="567680" cy="501196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 flipH="1">
            <a:off x="1091193" y="3539351"/>
            <a:ext cx="341785" cy="32169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Raven povezovalnik 16"/>
          <p:cNvCxnSpPr/>
          <p:nvPr/>
        </p:nvCxnSpPr>
        <p:spPr>
          <a:xfrm flipH="1">
            <a:off x="385752" y="2907168"/>
            <a:ext cx="521197" cy="34411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PoljeZBesedilom 17"/>
          <p:cNvSpPr txBox="1"/>
          <p:nvPr/>
        </p:nvSpPr>
        <p:spPr>
          <a:xfrm>
            <a:off x="1907704" y="3079226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Okrogli obrazni tip je zelo širok, zato ga je potrebno s pričesko optično (navidezno) </a:t>
            </a:r>
            <a:r>
              <a:rPr lang="sl-SI" dirty="0" err="1" smtClean="0"/>
              <a:t>zožati</a:t>
            </a:r>
            <a:r>
              <a:rPr lang="sl-SI" dirty="0" smtClean="0"/>
              <a:t>  in preoblikovati čelo in brado. V primeru nizkega čela, mora le-to ostati odkrito.</a:t>
            </a:r>
            <a:endParaRPr lang="sl-SI" dirty="0"/>
          </a:p>
        </p:txBody>
      </p:sp>
      <p:sp>
        <p:nvSpPr>
          <p:cNvPr id="19" name="Pravokotnik 18"/>
          <p:cNvSpPr/>
          <p:nvPr/>
        </p:nvSpPr>
        <p:spPr>
          <a:xfrm>
            <a:off x="536932" y="5085184"/>
            <a:ext cx="720080" cy="863079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20" name="Raven povezovalnik 19"/>
          <p:cNvCxnSpPr/>
          <p:nvPr/>
        </p:nvCxnSpPr>
        <p:spPr>
          <a:xfrm>
            <a:off x="667292" y="4904654"/>
            <a:ext cx="0" cy="1224136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Raven povezovalnik 20"/>
          <p:cNvCxnSpPr/>
          <p:nvPr/>
        </p:nvCxnSpPr>
        <p:spPr>
          <a:xfrm>
            <a:off x="1129736" y="4940150"/>
            <a:ext cx="0" cy="115314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Raven povezovalnik 23"/>
          <p:cNvCxnSpPr/>
          <p:nvPr/>
        </p:nvCxnSpPr>
        <p:spPr>
          <a:xfrm flipH="1">
            <a:off x="298852" y="5085184"/>
            <a:ext cx="521197" cy="34411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Raven povezovalnik 24"/>
          <p:cNvCxnSpPr/>
          <p:nvPr/>
        </p:nvCxnSpPr>
        <p:spPr>
          <a:xfrm flipH="1">
            <a:off x="906949" y="5743897"/>
            <a:ext cx="521197" cy="344117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Raven povezovalnik 25"/>
          <p:cNvCxnSpPr/>
          <p:nvPr/>
        </p:nvCxnSpPr>
        <p:spPr>
          <a:xfrm>
            <a:off x="896972" y="4904654"/>
            <a:ext cx="567680" cy="6396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Raven povezovalnik 26"/>
          <p:cNvCxnSpPr/>
          <p:nvPr/>
        </p:nvCxnSpPr>
        <p:spPr>
          <a:xfrm>
            <a:off x="383452" y="5596111"/>
            <a:ext cx="513520" cy="49190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Pravokotnik 27"/>
          <p:cNvSpPr/>
          <p:nvPr/>
        </p:nvSpPr>
        <p:spPr>
          <a:xfrm>
            <a:off x="1953262" y="499594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dirty="0" smtClean="0"/>
              <a:t>Tudi pravokotni </a:t>
            </a:r>
            <a:r>
              <a:rPr lang="sl-SI" dirty="0"/>
              <a:t>obrazni tip je zelo širok, zato ga je potrebno s pričesko optično (navidezno) </a:t>
            </a:r>
            <a:r>
              <a:rPr lang="sl-SI" dirty="0" err="1"/>
              <a:t>zožati</a:t>
            </a:r>
            <a:r>
              <a:rPr lang="sl-SI" dirty="0"/>
              <a:t>  in preoblikovati čelo in brado. V primeru nizkega čela, mora le-to ostati </a:t>
            </a:r>
            <a:r>
              <a:rPr lang="sl-SI" dirty="0" smtClean="0"/>
              <a:t>odkrito, kot pri okroglem tipu.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25203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akokraki trikotnik 1"/>
          <p:cNvSpPr/>
          <p:nvPr/>
        </p:nvSpPr>
        <p:spPr>
          <a:xfrm rot="10800000">
            <a:off x="768798" y="1484784"/>
            <a:ext cx="1152128" cy="1080120"/>
          </a:xfrm>
          <a:prstGeom prst="triangl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Elipsa 2"/>
          <p:cNvSpPr/>
          <p:nvPr/>
        </p:nvSpPr>
        <p:spPr>
          <a:xfrm>
            <a:off x="1092834" y="3789040"/>
            <a:ext cx="504056" cy="1060673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5" name="Raven povezovalnik 4"/>
          <p:cNvCxnSpPr/>
          <p:nvPr/>
        </p:nvCxnSpPr>
        <p:spPr>
          <a:xfrm>
            <a:off x="1596890" y="1336711"/>
            <a:ext cx="324036" cy="43204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/>
          <p:cNvCxnSpPr/>
          <p:nvPr/>
        </p:nvCxnSpPr>
        <p:spPr>
          <a:xfrm flipH="1">
            <a:off x="777411" y="1350665"/>
            <a:ext cx="324037" cy="432048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uščični povezovalnik 8"/>
          <p:cNvCxnSpPr/>
          <p:nvPr/>
        </p:nvCxnSpPr>
        <p:spPr>
          <a:xfrm>
            <a:off x="1596890" y="2024844"/>
            <a:ext cx="3648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/>
          <p:cNvCxnSpPr/>
          <p:nvPr/>
        </p:nvCxnSpPr>
        <p:spPr>
          <a:xfrm>
            <a:off x="1426156" y="2308277"/>
            <a:ext cx="3648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>
            <a:stCxn id="2" idx="5"/>
          </p:cNvCxnSpPr>
          <p:nvPr/>
        </p:nvCxnSpPr>
        <p:spPr>
          <a:xfrm flipH="1">
            <a:off x="777411" y="2024844"/>
            <a:ext cx="27941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/>
          <p:nvPr/>
        </p:nvCxnSpPr>
        <p:spPr>
          <a:xfrm flipH="1">
            <a:off x="917120" y="2321138"/>
            <a:ext cx="27941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>
            <a:off x="1596890" y="4149080"/>
            <a:ext cx="3648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uščični povezovalnik 15"/>
          <p:cNvCxnSpPr/>
          <p:nvPr/>
        </p:nvCxnSpPr>
        <p:spPr>
          <a:xfrm>
            <a:off x="1575566" y="4437112"/>
            <a:ext cx="3648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povezovalnik 16"/>
          <p:cNvCxnSpPr/>
          <p:nvPr/>
        </p:nvCxnSpPr>
        <p:spPr>
          <a:xfrm>
            <a:off x="1543722" y="4633465"/>
            <a:ext cx="3648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uščični povezovalnik 17"/>
          <p:cNvCxnSpPr/>
          <p:nvPr/>
        </p:nvCxnSpPr>
        <p:spPr>
          <a:xfrm flipH="1">
            <a:off x="871756" y="4633465"/>
            <a:ext cx="27941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uščični povezovalnik 18"/>
          <p:cNvCxnSpPr/>
          <p:nvPr/>
        </p:nvCxnSpPr>
        <p:spPr>
          <a:xfrm flipH="1">
            <a:off x="825121" y="4319376"/>
            <a:ext cx="27941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uščični povezovalnik 19"/>
          <p:cNvCxnSpPr/>
          <p:nvPr/>
        </p:nvCxnSpPr>
        <p:spPr>
          <a:xfrm flipH="1">
            <a:off x="822029" y="4131967"/>
            <a:ext cx="27941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ovezovalnik 20"/>
          <p:cNvCxnSpPr/>
          <p:nvPr/>
        </p:nvCxnSpPr>
        <p:spPr>
          <a:xfrm>
            <a:off x="1011465" y="4005064"/>
            <a:ext cx="677180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jeZBesedilom 22"/>
          <p:cNvSpPr txBox="1"/>
          <p:nvPr/>
        </p:nvSpPr>
        <p:spPr>
          <a:xfrm>
            <a:off x="2555776" y="1552735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trikotnem obraznem tipu zakrijemo zunanje robove čela in optično razširimo spodnji del obraza npr. z voluminoznim spodnjim delom pričeske.</a:t>
            </a:r>
            <a:endParaRPr lang="sl-SI" dirty="0"/>
          </a:p>
        </p:txBody>
      </p:sp>
      <p:sp>
        <p:nvSpPr>
          <p:cNvPr id="24" name="PoljeZBesedilom 23"/>
          <p:cNvSpPr txBox="1"/>
          <p:nvPr/>
        </p:nvSpPr>
        <p:spPr>
          <a:xfrm>
            <a:off x="2771800" y="4005064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podolgovatem obraznem tipu optično razširimo celo dolžino obraza in „znižamo“ čelo.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83472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a 1"/>
          <p:cNvSpPr/>
          <p:nvPr/>
        </p:nvSpPr>
        <p:spPr>
          <a:xfrm>
            <a:off x="421276" y="1968334"/>
            <a:ext cx="936104" cy="936104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Elipsa 2"/>
          <p:cNvSpPr/>
          <p:nvPr/>
        </p:nvSpPr>
        <p:spPr>
          <a:xfrm>
            <a:off x="529288" y="1628800"/>
            <a:ext cx="720080" cy="101014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Trapezoid 3"/>
          <p:cNvSpPr/>
          <p:nvPr/>
        </p:nvSpPr>
        <p:spPr>
          <a:xfrm>
            <a:off x="376833" y="4330118"/>
            <a:ext cx="864096" cy="539042"/>
          </a:xfrm>
          <a:prstGeom prst="trapezoid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Trapezoid 4"/>
          <p:cNvSpPr/>
          <p:nvPr/>
        </p:nvSpPr>
        <p:spPr>
          <a:xfrm rot="10800000">
            <a:off x="376833" y="4869160"/>
            <a:ext cx="864096" cy="505073"/>
          </a:xfrm>
          <a:prstGeom prst="trapezoid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" name="Raven povezovalnik 6"/>
          <p:cNvCxnSpPr/>
          <p:nvPr/>
        </p:nvCxnSpPr>
        <p:spPr>
          <a:xfrm flipH="1">
            <a:off x="1043608" y="2276872"/>
            <a:ext cx="313772" cy="627566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ovezovalnik 8"/>
          <p:cNvCxnSpPr/>
          <p:nvPr/>
        </p:nvCxnSpPr>
        <p:spPr>
          <a:xfrm>
            <a:off x="421276" y="2276872"/>
            <a:ext cx="262292" cy="627566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uščični povezovalnik 10"/>
          <p:cNvCxnSpPr/>
          <p:nvPr/>
        </p:nvCxnSpPr>
        <p:spPr>
          <a:xfrm>
            <a:off x="1200494" y="1968334"/>
            <a:ext cx="3471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 flipH="1">
            <a:off x="251520" y="1968334"/>
            <a:ext cx="3009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/>
          <p:nvPr/>
        </p:nvCxnSpPr>
        <p:spPr>
          <a:xfrm>
            <a:off x="1075783" y="1772816"/>
            <a:ext cx="3471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 flipH="1">
            <a:off x="376832" y="1772816"/>
            <a:ext cx="30090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/>
          <p:cNvCxnSpPr/>
          <p:nvPr/>
        </p:nvCxnSpPr>
        <p:spPr>
          <a:xfrm flipH="1">
            <a:off x="1164527" y="4483369"/>
            <a:ext cx="32175" cy="77158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ovezovalnik 17"/>
          <p:cNvCxnSpPr/>
          <p:nvPr/>
        </p:nvCxnSpPr>
        <p:spPr>
          <a:xfrm flipH="1">
            <a:off x="426193" y="4483369"/>
            <a:ext cx="32175" cy="77158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oljeZBesedilom 18"/>
          <p:cNvSpPr txBox="1"/>
          <p:nvPr/>
        </p:nvSpPr>
        <p:spPr>
          <a:xfrm>
            <a:off x="2267744" y="1772816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hruškastem obraznem tipu </a:t>
            </a:r>
            <a:r>
              <a:rPr lang="sl-SI" dirty="0" err="1" smtClean="0"/>
              <a:t>zožamo</a:t>
            </a:r>
            <a:r>
              <a:rPr lang="sl-SI" dirty="0" smtClean="0"/>
              <a:t> spodnji del obraza in razširimo zgornji.</a:t>
            </a:r>
            <a:endParaRPr lang="sl-SI" dirty="0"/>
          </a:p>
        </p:txBody>
      </p:sp>
      <p:sp>
        <p:nvSpPr>
          <p:cNvPr id="20" name="PoljeZBesedilom 19"/>
          <p:cNvSpPr txBox="1"/>
          <p:nvPr/>
        </p:nvSpPr>
        <p:spPr>
          <a:xfrm>
            <a:off x="2123728" y="4483369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diamantnem obraznem tipu je običajno dovolj, da samo zakrijemo nesorazmerno visoke ličnice.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25883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-540568" y="836712"/>
            <a:ext cx="102557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sl-SI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Konkretni shematični prikazi </a:t>
            </a:r>
            <a:r>
              <a:rPr lang="sl-SI" sz="2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karakterne</a:t>
            </a:r>
            <a:r>
              <a:rPr lang="sl-SI" sz="2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korekcije</a:t>
            </a:r>
            <a:endParaRPr lang="sl-SI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871194" y="1484784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karakterni korekciji iščemo lepoto v posebnostih posameznih obraznih tipov.</a:t>
            </a:r>
          </a:p>
          <a:p>
            <a:r>
              <a:rPr lang="sl-SI" dirty="0" smtClean="0"/>
              <a:t>Ne zakrivamo njihovih posebnosti, marveč jih poudarjamo. </a:t>
            </a:r>
          </a:p>
          <a:p>
            <a:r>
              <a:rPr lang="sl-SI" dirty="0" smtClean="0"/>
              <a:t>Ta vrsta korekcije je zahtevnejša in pričakuje od frizerja pretanjen občutek za obliko, saj lahko v nasprotnem primeru dosežemo neljub učinek in obraz dejansko  „pogršamo“.</a:t>
            </a:r>
          </a:p>
          <a:p>
            <a:r>
              <a:rPr lang="sl-SI" dirty="0" smtClean="0">
                <a:solidFill>
                  <a:srgbClr val="FF0000"/>
                </a:solidFill>
              </a:rPr>
              <a:t>Za vse obrazne tipe pa velja, da karakterno korekcijo dosežemo  že tudi zgolj s tem, da jih pustimo čim bolj nezakrite in na ta način poudarimo njihovo naravno obliko.</a:t>
            </a:r>
            <a:endParaRPr lang="sl-SI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06037"/>
            <a:ext cx="71913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1979712" y="402699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Ovalni obrazni tip pustimo čim bolj nezakrit.</a:t>
            </a:r>
            <a:endParaRPr lang="sl-SI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98" y="5345103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2195736" y="5517232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Okroglemu obraznemu tipu poudarimo  njegovo širino. Lahko še dodatno optično znižamo čelo.</a:t>
            </a:r>
            <a:endParaRPr lang="sl-SI" dirty="0"/>
          </a:p>
        </p:txBody>
      </p:sp>
      <p:cxnSp>
        <p:nvCxnSpPr>
          <p:cNvPr id="8" name="Raven puščični povezovalnik 7"/>
          <p:cNvCxnSpPr/>
          <p:nvPr/>
        </p:nvCxnSpPr>
        <p:spPr>
          <a:xfrm>
            <a:off x="1725885" y="5661248"/>
            <a:ext cx="25382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/>
          <p:nvPr/>
        </p:nvCxnSpPr>
        <p:spPr>
          <a:xfrm>
            <a:off x="1751371" y="5915771"/>
            <a:ext cx="25382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/>
          <p:cNvCxnSpPr/>
          <p:nvPr/>
        </p:nvCxnSpPr>
        <p:spPr>
          <a:xfrm flipH="1">
            <a:off x="539552" y="5661248"/>
            <a:ext cx="2414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povezovalnik 16"/>
          <p:cNvCxnSpPr/>
          <p:nvPr/>
        </p:nvCxnSpPr>
        <p:spPr>
          <a:xfrm flipH="1">
            <a:off x="539552" y="5941208"/>
            <a:ext cx="2414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>
            <a:off x="763498" y="5517232"/>
            <a:ext cx="987873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570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827584" y="126876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Ljudje imamo različne obrazne tipe. Poznavanje zakonitosti posameznih tipov pomaga frizerju pri svetovanju pravilne pričeske, vizažistu pa, da obraz pravilno naliči in s tem poudari njegove prednosti, slabosti pa zakrije.</a:t>
            </a:r>
            <a:endParaRPr lang="sl-SI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971600" y="2708920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 Določanju ustrezne pričeske glede na posamezni obrazni tip pravimo tudi </a:t>
            </a:r>
            <a:r>
              <a:rPr lang="sl-SI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korekcija s pričesko</a:t>
            </a:r>
            <a:r>
              <a:rPr lang="sl-SI" dirty="0" smtClean="0"/>
              <a:t>. </a:t>
            </a:r>
            <a:endParaRPr lang="sl-SI" dirty="0"/>
          </a:p>
          <a:p>
            <a:r>
              <a:rPr lang="sl-SI" dirty="0" smtClean="0"/>
              <a:t>Beseda korekcija pomeni „popravek“. Gre  torej za „popravljanje“ obraznega tipa tako, da njegove prednosti poudarimo z ustrezno izbiro pričeske.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971600" y="4437112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u="sng" dirty="0" smtClean="0"/>
              <a:t>Ločimo dva tipa korekcije: </a:t>
            </a:r>
          </a:p>
          <a:p>
            <a:r>
              <a:rPr lang="sl-SI" b="1" dirty="0" smtClean="0">
                <a:solidFill>
                  <a:schemeClr val="accent2">
                    <a:lumMod val="75000"/>
                  </a:schemeClr>
                </a:solidFill>
              </a:rPr>
              <a:t>Klasično </a:t>
            </a:r>
            <a:r>
              <a:rPr lang="sl-SI" dirty="0" smtClean="0"/>
              <a:t>korekcijo obraznega tipa</a:t>
            </a:r>
          </a:p>
          <a:p>
            <a:r>
              <a:rPr lang="sl-SI" b="1" dirty="0" smtClean="0">
                <a:solidFill>
                  <a:schemeClr val="accent2">
                    <a:lumMod val="75000"/>
                  </a:schemeClr>
                </a:solidFill>
              </a:rPr>
              <a:t>Karakterno</a:t>
            </a:r>
            <a:r>
              <a:rPr lang="sl-SI" dirty="0" smtClean="0"/>
              <a:t> korekcijo obraznega tipa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2501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19137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Raven puščični povezovalnik 2"/>
          <p:cNvCxnSpPr/>
          <p:nvPr/>
        </p:nvCxnSpPr>
        <p:spPr>
          <a:xfrm>
            <a:off x="1330697" y="1052736"/>
            <a:ext cx="2169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aven puščični povezovalnik 4"/>
          <p:cNvCxnSpPr/>
          <p:nvPr/>
        </p:nvCxnSpPr>
        <p:spPr>
          <a:xfrm>
            <a:off x="1320274" y="1269305"/>
            <a:ext cx="2169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ven puščični povezovalnik 5"/>
          <p:cNvCxnSpPr/>
          <p:nvPr/>
        </p:nvCxnSpPr>
        <p:spPr>
          <a:xfrm>
            <a:off x="1330696" y="1556792"/>
            <a:ext cx="2169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uščični povezovalnik 6"/>
          <p:cNvCxnSpPr/>
          <p:nvPr/>
        </p:nvCxnSpPr>
        <p:spPr>
          <a:xfrm flipH="1">
            <a:off x="323528" y="1052736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uščični povezovalnik 8"/>
          <p:cNvCxnSpPr/>
          <p:nvPr/>
        </p:nvCxnSpPr>
        <p:spPr>
          <a:xfrm flipH="1">
            <a:off x="346286" y="1269305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/>
          <p:cNvCxnSpPr/>
          <p:nvPr/>
        </p:nvCxnSpPr>
        <p:spPr>
          <a:xfrm flipH="1">
            <a:off x="340296" y="1555791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10"/>
          <p:cNvCxnSpPr/>
          <p:nvPr/>
        </p:nvCxnSpPr>
        <p:spPr>
          <a:xfrm>
            <a:off x="549368" y="908720"/>
            <a:ext cx="987873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jeZBesedilom 7"/>
          <p:cNvSpPr txBox="1"/>
          <p:nvPr/>
        </p:nvSpPr>
        <p:spPr>
          <a:xfrm>
            <a:off x="2267744" y="1052736"/>
            <a:ext cx="4176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pravokotnem obraznem tipu poudarimo širino in morda navidezno znižamo tudi čelo.</a:t>
            </a:r>
            <a:endParaRPr lang="sl-SI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1" y="2636912"/>
            <a:ext cx="1152525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Raven povezovalnik 12"/>
          <p:cNvCxnSpPr/>
          <p:nvPr/>
        </p:nvCxnSpPr>
        <p:spPr>
          <a:xfrm>
            <a:off x="1259632" y="3284984"/>
            <a:ext cx="0" cy="53975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ovezovalnik 15"/>
          <p:cNvCxnSpPr/>
          <p:nvPr/>
        </p:nvCxnSpPr>
        <p:spPr>
          <a:xfrm>
            <a:off x="827584" y="3284984"/>
            <a:ext cx="0" cy="53975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>
            <a:off x="1547664" y="270892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uščični povezovalnik 17"/>
          <p:cNvCxnSpPr/>
          <p:nvPr/>
        </p:nvCxnSpPr>
        <p:spPr>
          <a:xfrm flipH="1">
            <a:off x="251520" y="2708920"/>
            <a:ext cx="2387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oljeZBesedilom 18"/>
          <p:cNvSpPr txBox="1"/>
          <p:nvPr/>
        </p:nvSpPr>
        <p:spPr>
          <a:xfrm>
            <a:off x="2555776" y="2780928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trikotnem razširimo zgornji del in / ali zakrijemo spodnji del, kar brado naredi še bolj drobno.</a:t>
            </a:r>
            <a:endParaRPr lang="sl-SI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18" y="4797152"/>
            <a:ext cx="506413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Raven povezovalnik 22"/>
          <p:cNvCxnSpPr/>
          <p:nvPr/>
        </p:nvCxnSpPr>
        <p:spPr>
          <a:xfrm>
            <a:off x="1057610" y="4869160"/>
            <a:ext cx="0" cy="98844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povezovalnik 24"/>
          <p:cNvCxnSpPr/>
          <p:nvPr/>
        </p:nvCxnSpPr>
        <p:spPr>
          <a:xfrm>
            <a:off x="655608" y="4869160"/>
            <a:ext cx="0" cy="98844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jeZBesedilom 20"/>
          <p:cNvSpPr txBox="1"/>
          <p:nvPr/>
        </p:nvSpPr>
        <p:spPr>
          <a:xfrm>
            <a:off x="2051720" y="5013176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podolgovatem poudarimo ožino obraza , s tem, da ga zakrijemo po celi dolžini.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45922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a 2"/>
          <p:cNvSpPr/>
          <p:nvPr/>
        </p:nvSpPr>
        <p:spPr>
          <a:xfrm>
            <a:off x="421276" y="1241585"/>
            <a:ext cx="936104" cy="936104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Elipsa 3"/>
          <p:cNvSpPr/>
          <p:nvPr/>
        </p:nvSpPr>
        <p:spPr>
          <a:xfrm>
            <a:off x="529288" y="902051"/>
            <a:ext cx="720080" cy="101014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5" name="Raven puščični povezovalnik 4"/>
          <p:cNvCxnSpPr>
            <a:stCxn id="3" idx="6"/>
          </p:cNvCxnSpPr>
          <p:nvPr/>
        </p:nvCxnSpPr>
        <p:spPr>
          <a:xfrm>
            <a:off x="1357380" y="1709637"/>
            <a:ext cx="2622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uščični povezovalnik 6"/>
          <p:cNvCxnSpPr>
            <a:stCxn id="3" idx="2"/>
          </p:cNvCxnSpPr>
          <p:nvPr/>
        </p:nvCxnSpPr>
        <p:spPr>
          <a:xfrm flipH="1">
            <a:off x="179512" y="1709637"/>
            <a:ext cx="2417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uščični povezovalnik 8"/>
          <p:cNvCxnSpPr/>
          <p:nvPr/>
        </p:nvCxnSpPr>
        <p:spPr>
          <a:xfrm flipH="1">
            <a:off x="282925" y="1988840"/>
            <a:ext cx="2417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/>
          <p:cNvCxnSpPr/>
          <p:nvPr/>
        </p:nvCxnSpPr>
        <p:spPr>
          <a:xfrm>
            <a:off x="1249368" y="1982888"/>
            <a:ext cx="26229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jeZBesedilom 11"/>
          <p:cNvSpPr txBox="1"/>
          <p:nvPr/>
        </p:nvSpPr>
        <p:spPr>
          <a:xfrm>
            <a:off x="2483768" y="1241585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hruškastem je podarjen spodnji del obraza.</a:t>
            </a:r>
            <a:endParaRPr lang="sl-SI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34" y="3140968"/>
            <a:ext cx="865187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ljeZBesedilom 12"/>
          <p:cNvSpPr txBox="1"/>
          <p:nvPr/>
        </p:nvSpPr>
        <p:spPr>
          <a:xfrm>
            <a:off x="2483768" y="3429000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Diamantni obrazni tip morda lahko nalahno poudarimo pri ličnicah.</a:t>
            </a:r>
            <a:endParaRPr lang="sl-SI" dirty="0"/>
          </a:p>
        </p:txBody>
      </p:sp>
      <p:cxnSp>
        <p:nvCxnSpPr>
          <p:cNvPr id="15" name="Raven puščični povezovalnik 14"/>
          <p:cNvCxnSpPr>
            <a:stCxn id="4099" idx="3"/>
          </p:cNvCxnSpPr>
          <p:nvPr/>
        </p:nvCxnSpPr>
        <p:spPr>
          <a:xfrm flipV="1">
            <a:off x="1321921" y="3665636"/>
            <a:ext cx="297751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povezovalnik 16"/>
          <p:cNvCxnSpPr>
            <a:stCxn id="4099" idx="1"/>
          </p:cNvCxnSpPr>
          <p:nvPr/>
        </p:nvCxnSpPr>
        <p:spPr>
          <a:xfrm flipH="1" flipV="1">
            <a:off x="179512" y="3665636"/>
            <a:ext cx="27722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jeZBesedilom 17"/>
          <p:cNvSpPr txBox="1"/>
          <p:nvPr/>
        </p:nvSpPr>
        <p:spPr>
          <a:xfrm>
            <a:off x="456734" y="5085184"/>
            <a:ext cx="7787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KARAKTERNE KOREKCIJE SE POSLUŽUJEMO SAMO TAKRAT, KO SMO RES PREPRIČANI V ŽELJENI UČINEK!  </a:t>
            </a:r>
            <a:r>
              <a:rPr lang="sl-SI" dirty="0" smtClean="0"/>
              <a:t>Pogosto pridejo prav tudi za </a:t>
            </a:r>
            <a:r>
              <a:rPr lang="sl-SI" dirty="0" err="1" smtClean="0"/>
              <a:t>revialne</a:t>
            </a:r>
            <a:r>
              <a:rPr lang="sl-SI" dirty="0" smtClean="0"/>
              <a:t> prikaze pričesk, ko so ekstremni učinki celo </a:t>
            </a:r>
            <a:r>
              <a:rPr lang="sl-SI" dirty="0" err="1" smtClean="0"/>
              <a:t>zaželjeni</a:t>
            </a:r>
            <a:r>
              <a:rPr lang="sl-SI" dirty="0" smtClean="0"/>
              <a:t>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96169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547664" y="404664"/>
            <a:ext cx="579447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2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Konkretni primeri korekcijskih pričesk</a:t>
            </a:r>
            <a:endParaRPr lang="sl-SI" sz="2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122" name="Picture 2" descr="C:\Users\Sonja\Desktop\obrazni tipi\tipi posamezni\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19" y="1532902"/>
            <a:ext cx="2604546" cy="32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0" y="501317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Klasična korekcija pravokotnega obraznega tipa.</a:t>
            </a:r>
            <a:endParaRPr lang="sl-SI" dirty="0"/>
          </a:p>
        </p:txBody>
      </p:sp>
      <p:pic>
        <p:nvPicPr>
          <p:cNvPr id="5123" name="Picture 3" descr="C:\Users\Sonja\Desktop\obrazni tipi\tipi posamezni\00300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899" y="1464534"/>
            <a:ext cx="228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4444899" y="5336341"/>
            <a:ext cx="351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Karakterna korekcija. 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987499" y="1177971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Manekenka </a:t>
            </a:r>
            <a:r>
              <a:rPr lang="sl-SI" dirty="0" err="1" smtClean="0"/>
              <a:t>Erin</a:t>
            </a:r>
            <a:r>
              <a:rPr lang="sl-SI" dirty="0" smtClean="0"/>
              <a:t> O‘ </a:t>
            </a:r>
            <a:r>
              <a:rPr lang="sl-SI" dirty="0" err="1"/>
              <a:t>C</a:t>
            </a:r>
            <a:r>
              <a:rPr lang="sl-SI" dirty="0" err="1" smtClean="0"/>
              <a:t>onnor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64459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onja\Desktop\obrazni tipi\tipi posamezni\ha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65" y="1124744"/>
            <a:ext cx="304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4572000" y="177281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Klasična korekcija. Delno zakrit obraz in odkrito čelo.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21571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onja\Desktop\obrazni tipi\tipi posamezni\Beautiful-hair-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656"/>
            <a:ext cx="5581997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5868144" y="836712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Klasična korekcija. Ozek obrazni tip. Ob straneh dodan volumen.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58182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543425" y="404663"/>
            <a:ext cx="612491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2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Na spodnjih primerih poskušaj ugotoviti tip korekcije</a:t>
            </a:r>
          </a:p>
          <a:p>
            <a:pPr algn="ctr"/>
            <a:r>
              <a:rPr lang="sl-SI" sz="20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in načine kako je izvedena</a:t>
            </a:r>
            <a:endParaRPr lang="sl-SI" sz="20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8194" name="Picture 2" descr="C:\Users\Sonja\Desktop\obrazni tipi\tipi posamezni\Angelina jolie makeup wanted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532539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055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onja\Desktop\obrazni tipi\tipi posamezni\hair-cut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32656"/>
            <a:ext cx="5322168" cy="633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356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onja\Desktop\obrazni tipi\tipi posamezni\sho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499318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055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onja\Desktop\obrazni tipi\tipi posamezni\hair_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2562"/>
            <a:ext cx="5544616" cy="673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69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259632" y="908720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 OBRAZNIH TIPOV</a:t>
            </a:r>
            <a:endParaRPr lang="sl-SI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467544" y="1916832"/>
            <a:ext cx="78488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Večina ljudi ima mešane obrazne tipe. A običajno so značilnosti enega obraznega tipa pri posamezniku prevladujoče. Zato velja, da </a:t>
            </a:r>
            <a:r>
              <a:rPr lang="sl-SI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ločimo 7 osnovnih obraznih tipov</a:t>
            </a:r>
            <a:r>
              <a:rPr lang="sl-SI" dirty="0" smtClean="0"/>
              <a:t>, v </a:t>
            </a:r>
            <a:r>
              <a:rPr lang="sl-SI" dirty="0" err="1" smtClean="0"/>
              <a:t>katerev</a:t>
            </a:r>
            <a:r>
              <a:rPr lang="sl-SI" dirty="0" smtClean="0"/>
              <a:t> so zajete ključne značilnosti vseh obrazov:</a:t>
            </a:r>
          </a:p>
          <a:p>
            <a:endParaRPr lang="sl-SI" dirty="0" smtClean="0"/>
          </a:p>
          <a:p>
            <a:endParaRPr lang="sl-SI" dirty="0"/>
          </a:p>
          <a:p>
            <a:pPr marL="342900" indent="-342900">
              <a:buAutoNum type="arabicParenR"/>
            </a:pPr>
            <a:r>
              <a:rPr lang="sl-SI" dirty="0" smtClean="0"/>
              <a:t>OVALNI</a:t>
            </a:r>
          </a:p>
          <a:p>
            <a:pPr marL="342900" indent="-342900">
              <a:buAutoNum type="arabicParenR"/>
            </a:pPr>
            <a:r>
              <a:rPr lang="sl-SI" dirty="0" smtClean="0"/>
              <a:t>OKROGLI</a:t>
            </a:r>
          </a:p>
          <a:p>
            <a:pPr marL="342900" indent="-342900">
              <a:buAutoNum type="arabicParenR"/>
            </a:pPr>
            <a:r>
              <a:rPr lang="sl-SI" dirty="0" smtClean="0"/>
              <a:t>PRAVOKOTNI</a:t>
            </a:r>
          </a:p>
          <a:p>
            <a:pPr marL="342900" indent="-342900">
              <a:buAutoNum type="arabicParenR"/>
            </a:pPr>
            <a:r>
              <a:rPr lang="sl-SI" dirty="0" smtClean="0"/>
              <a:t>TRIKOTNI/SRČASTI</a:t>
            </a:r>
          </a:p>
          <a:p>
            <a:pPr marL="342900" indent="-342900">
              <a:buAutoNum type="arabicParenR"/>
            </a:pPr>
            <a:r>
              <a:rPr lang="sl-SI" dirty="0" smtClean="0"/>
              <a:t>PODOLGOVATI</a:t>
            </a:r>
          </a:p>
          <a:p>
            <a:pPr marL="342900" indent="-342900">
              <a:buAutoNum type="arabicParenR"/>
            </a:pPr>
            <a:r>
              <a:rPr lang="sl-SI" dirty="0" smtClean="0"/>
              <a:t>HRUŠKAST</a:t>
            </a:r>
          </a:p>
          <a:p>
            <a:pPr marL="342900" indent="-342900">
              <a:buAutoNum type="arabicParenR"/>
            </a:pPr>
            <a:r>
              <a:rPr lang="sl-SI" dirty="0" smtClean="0"/>
              <a:t>DIAMANTNI</a:t>
            </a:r>
          </a:p>
        </p:txBody>
      </p:sp>
    </p:spTree>
    <p:extLst>
      <p:ext uri="{BB962C8B-B14F-4D97-AF65-F5344CB8AC3E}">
        <p14:creationId xmlns:p14="http://schemas.microsoft.com/office/powerpoint/2010/main" val="36704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691680" y="4605077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r>
              <a:rPr lang="sl-SI" dirty="0" smtClean="0"/>
              <a:t>HRUŠKAST</a:t>
            </a:r>
          </a:p>
          <a:p>
            <a:endParaRPr lang="sl-SI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755576" y="764704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Najlažje si te obrazne tipe predstavljamo s stilizirano orisno risbo, ki nam že sam precej pove o značilnostih posameznih tipov:</a:t>
            </a:r>
            <a:endParaRPr lang="sl-SI" dirty="0"/>
          </a:p>
        </p:txBody>
      </p:sp>
      <p:sp>
        <p:nvSpPr>
          <p:cNvPr id="4" name="Elipsa 3"/>
          <p:cNvSpPr/>
          <p:nvPr/>
        </p:nvSpPr>
        <p:spPr>
          <a:xfrm>
            <a:off x="745312" y="1719319"/>
            <a:ext cx="720080" cy="10101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Elipsa 4"/>
          <p:cNvSpPr/>
          <p:nvPr/>
        </p:nvSpPr>
        <p:spPr>
          <a:xfrm>
            <a:off x="637300" y="3176972"/>
            <a:ext cx="936104" cy="9361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ravokotnik 5"/>
          <p:cNvSpPr/>
          <p:nvPr/>
        </p:nvSpPr>
        <p:spPr>
          <a:xfrm>
            <a:off x="637300" y="4371310"/>
            <a:ext cx="720080" cy="8630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nakokraki trikotnik 6"/>
          <p:cNvSpPr/>
          <p:nvPr/>
        </p:nvSpPr>
        <p:spPr>
          <a:xfrm rot="10800000">
            <a:off x="4013805" y="1847082"/>
            <a:ext cx="1152128" cy="108012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Elipsa 7"/>
          <p:cNvSpPr/>
          <p:nvPr/>
        </p:nvSpPr>
        <p:spPr>
          <a:xfrm>
            <a:off x="4469383" y="3664471"/>
            <a:ext cx="504056" cy="10606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Elipsa 8"/>
          <p:cNvSpPr/>
          <p:nvPr/>
        </p:nvSpPr>
        <p:spPr>
          <a:xfrm>
            <a:off x="529288" y="5765810"/>
            <a:ext cx="936104" cy="9361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Elipsa 9"/>
          <p:cNvSpPr/>
          <p:nvPr/>
        </p:nvSpPr>
        <p:spPr>
          <a:xfrm>
            <a:off x="637300" y="5426276"/>
            <a:ext cx="720080" cy="10101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Trapezoid 12"/>
          <p:cNvSpPr/>
          <p:nvPr/>
        </p:nvSpPr>
        <p:spPr>
          <a:xfrm>
            <a:off x="4589869" y="5392307"/>
            <a:ext cx="864096" cy="539042"/>
          </a:xfrm>
          <a:prstGeom prst="trapezoi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Trapezoid 13"/>
          <p:cNvSpPr/>
          <p:nvPr/>
        </p:nvSpPr>
        <p:spPr>
          <a:xfrm rot="10800000">
            <a:off x="4589869" y="5931349"/>
            <a:ext cx="864096" cy="505073"/>
          </a:xfrm>
          <a:prstGeom prst="trapezoi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Pravokotnik 14"/>
          <p:cNvSpPr/>
          <p:nvPr/>
        </p:nvSpPr>
        <p:spPr>
          <a:xfrm>
            <a:off x="1465392" y="2387142"/>
            <a:ext cx="892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l-SI" dirty="0">
                <a:solidFill>
                  <a:prstClr val="black"/>
                </a:solidFill>
              </a:rPr>
              <a:t>OVALNI</a:t>
            </a:r>
          </a:p>
        </p:txBody>
      </p:sp>
      <p:sp>
        <p:nvSpPr>
          <p:cNvPr id="16" name="Pravokotnik 15"/>
          <p:cNvSpPr/>
          <p:nvPr/>
        </p:nvSpPr>
        <p:spPr>
          <a:xfrm>
            <a:off x="1691680" y="3695185"/>
            <a:ext cx="1033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solidFill>
                  <a:prstClr val="black"/>
                </a:solidFill>
              </a:rPr>
              <a:t>OKROGLI</a:t>
            </a:r>
            <a:endParaRPr lang="sl-SI" dirty="0"/>
          </a:p>
        </p:txBody>
      </p:sp>
      <p:sp>
        <p:nvSpPr>
          <p:cNvPr id="17" name="Pravokotnik 16"/>
          <p:cNvSpPr/>
          <p:nvPr/>
        </p:nvSpPr>
        <p:spPr>
          <a:xfrm>
            <a:off x="1715209" y="4871636"/>
            <a:ext cx="1406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solidFill>
                  <a:prstClr val="black"/>
                </a:solidFill>
              </a:rPr>
              <a:t>PRAVOKOTNI</a:t>
            </a:r>
            <a:endParaRPr lang="sl-SI" dirty="0"/>
          </a:p>
        </p:txBody>
      </p:sp>
      <p:sp>
        <p:nvSpPr>
          <p:cNvPr id="18" name="Pravokotnik 17"/>
          <p:cNvSpPr/>
          <p:nvPr/>
        </p:nvSpPr>
        <p:spPr>
          <a:xfrm>
            <a:off x="5004048" y="2598222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solidFill>
                  <a:prstClr val="black"/>
                </a:solidFill>
              </a:rPr>
              <a:t>TRIKOTNI/SRČASTI</a:t>
            </a:r>
            <a:endParaRPr lang="sl-SI" dirty="0"/>
          </a:p>
        </p:txBody>
      </p:sp>
      <p:sp>
        <p:nvSpPr>
          <p:cNvPr id="19" name="Pravokotnik 18"/>
          <p:cNvSpPr/>
          <p:nvPr/>
        </p:nvSpPr>
        <p:spPr>
          <a:xfrm>
            <a:off x="5183648" y="4371310"/>
            <a:ext cx="1543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solidFill>
                  <a:prstClr val="black"/>
                </a:solidFill>
              </a:rPr>
              <a:t>PODOLGOVATI</a:t>
            </a:r>
            <a:endParaRPr lang="sl-SI" dirty="0"/>
          </a:p>
        </p:txBody>
      </p:sp>
      <p:sp>
        <p:nvSpPr>
          <p:cNvPr id="20" name="Pravokotnik 19"/>
          <p:cNvSpPr/>
          <p:nvPr/>
        </p:nvSpPr>
        <p:spPr>
          <a:xfrm>
            <a:off x="5590747" y="5931349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solidFill>
                  <a:prstClr val="black"/>
                </a:solidFill>
              </a:rPr>
              <a:t>DIAMANTNI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1905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683568" y="2246949"/>
            <a:ext cx="765012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l-SI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Značilnosti posameznih </a:t>
            </a:r>
          </a:p>
          <a:p>
            <a:pPr algn="ctr"/>
            <a:r>
              <a:rPr lang="sl-SI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Obraznih tipov</a:t>
            </a:r>
            <a:endParaRPr lang="sl-SI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577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956864" y="548680"/>
            <a:ext cx="24352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l-SI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Ovalni obrazni tip</a:t>
            </a:r>
            <a:endParaRPr lang="sl-SI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Elipsa 2"/>
          <p:cNvSpPr/>
          <p:nvPr/>
        </p:nvSpPr>
        <p:spPr>
          <a:xfrm>
            <a:off x="731153" y="1214246"/>
            <a:ext cx="720080" cy="1010146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026" name="Picture 2" descr="C:\Users\Sonja\Desktop\obrazni tipi\tipi posamezni\oval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0" y="2708920"/>
            <a:ext cx="1949665" cy="20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956864" y="1719319"/>
            <a:ext cx="47114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Ovalni obraz je idealni obrazni tip.</a:t>
            </a:r>
          </a:p>
          <a:p>
            <a:r>
              <a:rPr lang="sl-SI" dirty="0" smtClean="0"/>
              <a:t>Ovalnemu obrazu pristajajo vsi tipi pričesk, saj je obrazni lok mehko in pravilno speljan, obrazna razmerja (oči, nos, usta) pa so pravilna v odnosu do zunanjega obraznega loka.</a:t>
            </a:r>
          </a:p>
          <a:p>
            <a:endParaRPr lang="sl-SI" dirty="0"/>
          </a:p>
          <a:p>
            <a:r>
              <a:rPr lang="sl-SI" dirty="0" smtClean="0"/>
              <a:t>Obraz ni niti ozek niti širok.</a:t>
            </a:r>
          </a:p>
          <a:p>
            <a:r>
              <a:rPr lang="sl-SI" dirty="0" smtClean="0"/>
              <a:t>Čelo je srednje visoko.</a:t>
            </a:r>
          </a:p>
          <a:p>
            <a:r>
              <a:rPr lang="sl-SI" dirty="0" smtClean="0"/>
              <a:t>Ličnice niso preveč izrazite.</a:t>
            </a:r>
          </a:p>
          <a:p>
            <a:r>
              <a:rPr lang="sl-SI" dirty="0" smtClean="0"/>
              <a:t>Brada je zaključena v mehkem ovalu.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0069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a 1"/>
          <p:cNvSpPr/>
          <p:nvPr/>
        </p:nvSpPr>
        <p:spPr>
          <a:xfrm>
            <a:off x="323528" y="1010345"/>
            <a:ext cx="936104" cy="936104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ravokotnik 2"/>
          <p:cNvSpPr/>
          <p:nvPr/>
        </p:nvSpPr>
        <p:spPr>
          <a:xfrm>
            <a:off x="2904414" y="548680"/>
            <a:ext cx="25401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l-SI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Okrogli obrazni tip</a:t>
            </a:r>
            <a:endParaRPr lang="sl-SI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 descr="C:\Users\Sonja\Desktop\obrazni tipi\tipi posamezni\okrogli.jpg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1723652" cy="229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904414" y="1772816"/>
            <a:ext cx="5556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Sodi med najširše obrazne tipe. Ličnice so pogosto izrazite, čelo je praviloma nižje 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7066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679034" y="548680"/>
            <a:ext cx="29909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l-SI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Pravokotni obrazni tip</a:t>
            </a:r>
            <a:endParaRPr lang="sl-SI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637300" y="1484784"/>
            <a:ext cx="720080" cy="863079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098" name="Picture 2" descr="C:\Users\Sonja\Desktop\obrazni tipi\tipi posamezni\pravokot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1529595" cy="238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843808" y="2347863"/>
            <a:ext cx="489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Skupaj z okroglim obraznim tipom, je pravokotni najširši med vsemi obrazi. Čelo in brada sta oglato zaključena. Ličnice so običajno izrazite, čelo je pogosto  nizko. Čeljustnica je izrazita.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941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415565" y="548680"/>
            <a:ext cx="35178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l-SI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Trikotni /srčast obrazni tip</a:t>
            </a:r>
            <a:endParaRPr lang="sl-SI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Enakokraki trikotnik 2"/>
          <p:cNvSpPr/>
          <p:nvPr/>
        </p:nvSpPr>
        <p:spPr>
          <a:xfrm rot="10800000">
            <a:off x="467544" y="1484784"/>
            <a:ext cx="1152128" cy="1080120"/>
          </a:xfrm>
          <a:prstGeom prst="triangl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122" name="Picture 2" descr="C:\Users\Sonja\Desktop\obrazni tipi\tipi posamezni\trikot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1437746" cy="208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915816" y="2204864"/>
            <a:ext cx="55446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Trikotni in srčast obrazni tip sta si najbolj podobna. Razlika je le v raščenosti lasišča pri čelu, ki se pri srčastem ne zaključi ravno, temveč sledi zgornji liniji srca. (glej sliko!)</a:t>
            </a:r>
          </a:p>
          <a:p>
            <a:r>
              <a:rPr lang="sl-SI" dirty="0" smtClean="0"/>
              <a:t>Ta obraz sodi med ozke obrazne tipe. Čelo je široko in pogosto visoko, spodnji del obraza se zaključuje v koničasti in drobni bradi.</a:t>
            </a:r>
          </a:p>
          <a:p>
            <a:endParaRPr lang="sl-SI" dirty="0"/>
          </a:p>
          <a:p>
            <a:r>
              <a:rPr lang="sl-SI" dirty="0" smtClean="0"/>
              <a:t>Ker ima ta obraz na sebi kontrast ( </a:t>
            </a:r>
            <a:r>
              <a:rPr lang="sl-SI" i="1" dirty="0" smtClean="0"/>
              <a:t>beseda kontrast pomeni nasprotje), </a:t>
            </a:r>
            <a:r>
              <a:rPr lang="sl-SI" dirty="0" smtClean="0"/>
              <a:t>ga uvrščamo med </a:t>
            </a:r>
            <a:r>
              <a:rPr lang="sl-S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kontrastne obrazne tipe</a:t>
            </a:r>
            <a:r>
              <a:rPr lang="sl-SI" dirty="0" smtClean="0"/>
              <a:t>.</a:t>
            </a:r>
          </a:p>
          <a:p>
            <a:r>
              <a:rPr lang="sl-SI" dirty="0" smtClean="0"/>
              <a:t>Kontrast na tem obrazu se izrisuje v širokem zgornjem delu in zelo ozkem spodnjem delu obraza.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30314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1042</Words>
  <Application>Microsoft Office PowerPoint</Application>
  <PresentationFormat>Diaprojekcija na zaslonu (4:3)</PresentationFormat>
  <Paragraphs>102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28</vt:i4>
      </vt:variant>
    </vt:vector>
  </HeadingPairs>
  <TitlesOfParts>
    <vt:vector size="29" baseType="lpstr"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Sonja</dc:creator>
  <cp:lastModifiedBy>User</cp:lastModifiedBy>
  <cp:revision>32</cp:revision>
  <dcterms:created xsi:type="dcterms:W3CDTF">2012-02-08T22:35:42Z</dcterms:created>
  <dcterms:modified xsi:type="dcterms:W3CDTF">2014-04-01T05:53:54Z</dcterms:modified>
</cp:coreProperties>
</file>