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75" r:id="rId3"/>
    <p:sldId id="276" r:id="rId4"/>
    <p:sldId id="277" r:id="rId5"/>
    <p:sldId id="278" r:id="rId6"/>
    <p:sldId id="280" r:id="rId7"/>
    <p:sldId id="279" r:id="rId8"/>
    <p:sldId id="282" r:id="rId9"/>
    <p:sldId id="257" r:id="rId10"/>
    <p:sldId id="260" r:id="rId11"/>
    <p:sldId id="273" r:id="rId12"/>
    <p:sldId id="274" r:id="rId13"/>
    <p:sldId id="281" r:id="rId14"/>
    <p:sldId id="272" r:id="rId15"/>
    <p:sldId id="265" r:id="rId1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423B"/>
    <a:srgbClr val="C9423B"/>
    <a:srgbClr val="F4D22B"/>
    <a:srgbClr val="008BB4"/>
    <a:srgbClr val="D14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p:scale>
          <a:sx n="103" d="100"/>
          <a:sy n="103" d="100"/>
        </p:scale>
        <p:origin x="-72"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10</a:t>
            </a:fld>
            <a:endParaRPr lang="nl-NL" altLang="nl-NL"/>
          </a:p>
        </p:txBody>
      </p:sp>
    </p:spTree>
    <p:extLst>
      <p:ext uri="{BB962C8B-B14F-4D97-AF65-F5344CB8AC3E}">
        <p14:creationId xmlns:p14="http://schemas.microsoft.com/office/powerpoint/2010/main" val="3963021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11</a:t>
            </a:fld>
            <a:endParaRPr lang="nl-NL" altLang="nl-NL"/>
          </a:p>
        </p:txBody>
      </p:sp>
    </p:spTree>
    <p:extLst>
      <p:ext uri="{BB962C8B-B14F-4D97-AF65-F5344CB8AC3E}">
        <p14:creationId xmlns:p14="http://schemas.microsoft.com/office/powerpoint/2010/main" val="297967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12</a:t>
            </a:fld>
            <a:endParaRPr lang="nl-NL" altLang="nl-NL"/>
          </a:p>
        </p:txBody>
      </p:sp>
    </p:spTree>
    <p:extLst>
      <p:ext uri="{BB962C8B-B14F-4D97-AF65-F5344CB8AC3E}">
        <p14:creationId xmlns:p14="http://schemas.microsoft.com/office/powerpoint/2010/main" val="848939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Rest of the afternoon </a:t>
            </a:r>
            <a:endParaRPr lang="nl-NL" alt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45F589E-59CE-4016-A92C-5DAD1C2166AF}" type="slidenum">
              <a:rPr lang="nl-NL" altLang="en-US"/>
              <a:pPr/>
              <a:t>14</a:t>
            </a:fld>
            <a:endParaRPr lang="nl-NL" altLang="en-US"/>
          </a:p>
        </p:txBody>
      </p:sp>
    </p:spTree>
    <p:extLst>
      <p:ext uri="{BB962C8B-B14F-4D97-AF65-F5344CB8AC3E}">
        <p14:creationId xmlns:p14="http://schemas.microsoft.com/office/powerpoint/2010/main" val="27663343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smtClean="0"/>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smtClean="0"/>
              <a:t>Click to edit Master text styles</a:t>
            </a:r>
          </a:p>
          <a:p>
            <a:pPr lvl="1"/>
            <a:r>
              <a:rPr lang="nl-NL" smtClean="0"/>
              <a:t>Second level</a:t>
            </a:r>
          </a:p>
          <a:p>
            <a:pPr lvl="2"/>
            <a:r>
              <a:rPr lang="nl-NL" smtClean="0"/>
              <a:t>Third level</a:t>
            </a:r>
          </a:p>
        </p:txBody>
      </p:sp>
    </p:spTree>
    <p:extLst>
      <p:ext uri="{BB962C8B-B14F-4D97-AF65-F5344CB8AC3E}">
        <p14:creationId xmlns:p14="http://schemas.microsoft.com/office/powerpoint/2010/main" val="1109580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smtClean="0">
                <a:latin typeface="Open Sans" panose="020B0606030504020204" pitchFamily="34" charset="0"/>
                <a:ea typeface="Open Sans" panose="020B0606030504020204" pitchFamily="34" charset="0"/>
                <a:cs typeface="Open Sans" panose="020B0606030504020204" pitchFamily="34" charset="0"/>
              </a:rPr>
              <a:t>Koristi medgeneracijskega učenja za</a:t>
            </a:r>
            <a:r>
              <a:rPr lang="en-US" altLang="en-US" sz="3200" b="1" dirty="0" smtClean="0">
                <a:latin typeface="Open Sans" panose="020B0606030504020204" pitchFamily="34" charset="0"/>
                <a:ea typeface="Open Sans" panose="020B0606030504020204" pitchFamily="34" charset="0"/>
                <a:cs typeface="Open Sans" panose="020B0606030504020204" pitchFamily="34" charset="0"/>
              </a:rPr>
              <a:t> </a:t>
            </a:r>
            <a:r>
              <a:rPr lang="sl-SI" altLang="en-US" sz="3200" b="1" dirty="0" smtClean="0">
                <a:solidFill>
                  <a:srgbClr val="C9423B"/>
                </a:solidFill>
              </a:rPr>
              <a:t>mlajše otroke</a:t>
            </a:r>
            <a:endParaRPr lang="nl-NL" altLang="en-US" sz="3200" b="1" dirty="0" smtClean="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2951" y="5134497"/>
            <a:ext cx="2304293" cy="1264923"/>
          </a:xfrm>
          <a:prstGeom prst="rect">
            <a:avLst/>
          </a:prstGeom>
        </p:spPr>
      </p:pic>
      <p:sp>
        <p:nvSpPr>
          <p:cNvPr id="10" name="Content Placeholder 2"/>
          <p:cNvSpPr>
            <a:spLocks noGrp="1"/>
          </p:cNvSpPr>
          <p:nvPr>
            <p:ph idx="1"/>
          </p:nvPr>
        </p:nvSpPr>
        <p:spPr>
          <a:xfrm>
            <a:off x="628650" y="1825625"/>
            <a:ext cx="8951768" cy="4351338"/>
          </a:xfrm>
        </p:spPr>
        <p:txBody>
          <a:bodyPr/>
          <a:lstStyle/>
          <a:p>
            <a:pPr>
              <a:lnSpc>
                <a:spcPct val="150000"/>
              </a:lnSpc>
              <a:defRPr/>
            </a:pPr>
            <a:r>
              <a:rPr lang="sl-SI" dirty="0" smtClean="0"/>
              <a:t>Boljša </a:t>
            </a:r>
            <a:r>
              <a:rPr lang="en-US"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s</a:t>
            </a:r>
            <a:r>
              <a:rPr lang="sl-SI" dirty="0" err="1" smtClean="0">
                <a:solidFill>
                  <a:srgbClr val="008BB4"/>
                </a:solidFill>
                <a:latin typeface="Open Sans" panose="020B0606030504020204" pitchFamily="34" charset="0"/>
                <a:ea typeface="Open Sans" panose="020B0606030504020204" pitchFamily="34" charset="0"/>
                <a:cs typeface="Open Sans" panose="020B0606030504020204" pitchFamily="34" charset="0"/>
              </a:rPr>
              <a:t>amopodoba</a:t>
            </a:r>
            <a:r>
              <a:rPr lang="sl-SI"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 </a:t>
            </a:r>
            <a:r>
              <a:rPr lang="sl-SI" dirty="0"/>
              <a:t>i</a:t>
            </a:r>
            <a:r>
              <a:rPr lang="en-GB" dirty="0" smtClean="0">
                <a:latin typeface="Open Sans" panose="020B0606030504020204" pitchFamily="34" charset="0"/>
                <a:ea typeface="Open Sans" panose="020B0606030504020204" pitchFamily="34" charset="0"/>
                <a:cs typeface="Open Sans" panose="020B0606030504020204" pitchFamily="34" charset="0"/>
              </a:rPr>
              <a:t>n</a:t>
            </a:r>
            <a:r>
              <a:rPr lang="nl-NL" dirty="0" smtClean="0">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008BB4"/>
                </a:solidFill>
              </a:rPr>
              <a:t>zaupanje vase</a:t>
            </a:r>
            <a:r>
              <a:rPr lang="nl-NL"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 </a:t>
            </a:r>
            <a:endParaRPr lang="nl-NL"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defRPr/>
            </a:pPr>
            <a:r>
              <a:rPr lang="sl-SI" dirty="0" smtClean="0"/>
              <a:t>Razvijanje </a:t>
            </a:r>
            <a:r>
              <a:rPr lang="nl-NL" dirty="0" smtClean="0">
                <a:solidFill>
                  <a:srgbClr val="F4D22B"/>
                </a:solidFill>
              </a:rPr>
              <a:t>n</a:t>
            </a:r>
            <a:r>
              <a:rPr lang="sl-SI" dirty="0" err="1" smtClean="0">
                <a:solidFill>
                  <a:srgbClr val="F4D22B"/>
                </a:solidFill>
              </a:rPr>
              <a:t>ovih</a:t>
            </a:r>
            <a:r>
              <a:rPr lang="sl-SI" dirty="0" smtClean="0">
                <a:solidFill>
                  <a:srgbClr val="F4D22B"/>
                </a:solidFill>
              </a:rPr>
              <a:t> prijateljstev </a:t>
            </a:r>
            <a:r>
              <a:rPr lang="nl-NL" dirty="0" smtClean="0">
                <a:solidFill>
                  <a:srgbClr val="F4D22B"/>
                </a:solidFill>
              </a:rPr>
              <a:t> </a:t>
            </a:r>
            <a:endParaRPr lang="nl-NL" dirty="0">
              <a:solidFill>
                <a:srgbClr val="F4D22B"/>
              </a:solidFill>
            </a:endParaRPr>
          </a:p>
          <a:p>
            <a:pPr>
              <a:lnSpc>
                <a:spcPct val="150000"/>
              </a:lnSpc>
              <a:defRPr/>
            </a:pPr>
            <a:r>
              <a:rPr lang="sl-SI" dirty="0" smtClean="0">
                <a:latin typeface="Open Sans" panose="020B0606030504020204" pitchFamily="34" charset="0"/>
                <a:ea typeface="Open Sans" panose="020B0606030504020204" pitchFamily="34" charset="0"/>
                <a:cs typeface="Open Sans" panose="020B0606030504020204" pitchFamily="34" charset="0"/>
              </a:rPr>
              <a:t>Učenje </a:t>
            </a:r>
            <a:r>
              <a:rPr lang="nl-NL"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n</a:t>
            </a:r>
            <a:r>
              <a:rPr lang="sl-SI" dirty="0" err="1" smtClean="0">
                <a:solidFill>
                  <a:srgbClr val="C9423B"/>
                </a:solidFill>
                <a:latin typeface="Open Sans" panose="020B0606030504020204" pitchFamily="34" charset="0"/>
                <a:ea typeface="Open Sans" panose="020B0606030504020204" pitchFamily="34" charset="0"/>
                <a:cs typeface="Open Sans" panose="020B0606030504020204" pitchFamily="34" charset="0"/>
              </a:rPr>
              <a:t>ovih</a:t>
            </a:r>
            <a:r>
              <a:rPr lang="sl-SI"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 sposobnosti in veščin</a:t>
            </a:r>
            <a:r>
              <a:rPr lang="nl-NL"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 </a:t>
            </a:r>
            <a:endParaRPr lang="nl-NL"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defRPr/>
            </a:pPr>
            <a:r>
              <a:rPr lang="sl-SI"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Boljši odnosi </a:t>
            </a:r>
            <a:r>
              <a:rPr lang="sl-SI" dirty="0" smtClean="0"/>
              <a:t>s svojimi in ostalimi starimi starši </a:t>
            </a:r>
          </a:p>
          <a:p>
            <a:pPr>
              <a:lnSpc>
                <a:spcPct val="150000"/>
              </a:lnSpc>
              <a:defRPr/>
            </a:pPr>
            <a:r>
              <a:rPr lang="sl-SI" dirty="0" smtClean="0"/>
              <a:t>Izboljšanje </a:t>
            </a:r>
            <a:r>
              <a:rPr lang="sl-SI" dirty="0" smtClean="0">
                <a:solidFill>
                  <a:srgbClr val="F4D22B"/>
                </a:solidFill>
              </a:rPr>
              <a:t>učenja</a:t>
            </a:r>
            <a:r>
              <a:rPr lang="nl-NL" dirty="0" smtClean="0">
                <a:solidFill>
                  <a:srgbClr val="F4D22B"/>
                </a:solidFill>
              </a:rPr>
              <a:t> </a:t>
            </a:r>
            <a:endParaRPr lang="nl-NL" dirty="0">
              <a:solidFill>
                <a:srgbClr val="F4D22B"/>
              </a:solidFill>
            </a:endParaRPr>
          </a:p>
        </p:txBody>
      </p:sp>
    </p:spTree>
    <p:extLst>
      <p:ext uri="{BB962C8B-B14F-4D97-AF65-F5344CB8AC3E}">
        <p14:creationId xmlns:p14="http://schemas.microsoft.com/office/powerpoint/2010/main" val="400985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smtClean="0">
                <a:latin typeface="Open Sans" panose="020B0606030504020204" pitchFamily="34" charset="0"/>
                <a:ea typeface="Open Sans" panose="020B0606030504020204" pitchFamily="34" charset="0"/>
                <a:cs typeface="Open Sans" panose="020B0606030504020204" pitchFamily="34" charset="0"/>
              </a:rPr>
              <a:t>Koristi medgeneracijskega učenja za </a:t>
            </a:r>
            <a:r>
              <a:rPr lang="sl-SI" altLang="en-US" sz="3200" b="1" dirty="0" smtClean="0">
                <a:solidFill>
                  <a:srgbClr val="008BB4"/>
                </a:solidFill>
              </a:rPr>
              <a:t>starejše odrasle</a:t>
            </a:r>
            <a:r>
              <a:rPr lang="en-US"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  </a:t>
            </a:r>
            <a:endParaRPr lang="nl-NL"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pic>
        <p:nvPicPr>
          <p:cNvPr id="4" name="Picture 3"/>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l="20941"/>
          <a:stretch/>
        </p:blipFill>
        <p:spPr>
          <a:xfrm>
            <a:off x="7454690" y="5283344"/>
            <a:ext cx="936841" cy="1184996"/>
          </a:xfrm>
          <a:prstGeom prst="rect">
            <a:avLst/>
          </a:prstGeom>
        </p:spPr>
      </p:pic>
      <p:pic>
        <p:nvPicPr>
          <p:cNvPr id="3" name="Picture 2"/>
          <p:cNvPicPr>
            <a:picLocks noChangeAspect="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0379"/>
          <a:stretch/>
        </p:blipFill>
        <p:spPr>
          <a:xfrm>
            <a:off x="8143591" y="5113842"/>
            <a:ext cx="1213428" cy="1524000"/>
          </a:xfrm>
          <a:prstGeom prst="rect">
            <a:avLst/>
          </a:prstGeom>
          <a:solidFill>
            <a:schemeClr val="accent4">
              <a:lumMod val="60000"/>
              <a:lumOff val="40000"/>
            </a:schemeClr>
          </a:solidFill>
        </p:spPr>
      </p:pic>
      <p:pic>
        <p:nvPicPr>
          <p:cNvPr id="5" name="Picture 4"/>
          <p:cNvPicPr>
            <a:picLocks noChangeAspect="1"/>
          </p:cNvPicPr>
          <p:nvPr/>
        </p:nvPicPr>
        <p:blipFill rotWithShape="1">
          <a:blip r:embed="rId5">
            <a:duotone>
              <a:schemeClr val="accent6">
                <a:shade val="45000"/>
                <a:satMod val="135000"/>
              </a:schemeClr>
              <a:prstClr val="white"/>
            </a:duotone>
            <a:extLst>
              <a:ext uri="{28A0092B-C50C-407E-A947-70E740481C1C}">
                <a14:useLocalDpi xmlns:a14="http://schemas.microsoft.com/office/drawing/2010/main" val="0"/>
              </a:ext>
            </a:extLst>
          </a:blip>
          <a:srcRect r="16425"/>
          <a:stretch/>
        </p:blipFill>
        <p:spPr>
          <a:xfrm>
            <a:off x="6489202" y="5333567"/>
            <a:ext cx="948386" cy="1134773"/>
          </a:xfrm>
          <a:prstGeom prst="rect">
            <a:avLst/>
          </a:prstGeom>
        </p:spPr>
      </p:pic>
      <p:sp>
        <p:nvSpPr>
          <p:cNvPr id="10" name="Content Placeholder 2"/>
          <p:cNvSpPr>
            <a:spLocks noGrp="1"/>
          </p:cNvSpPr>
          <p:nvPr>
            <p:ph idx="1"/>
          </p:nvPr>
        </p:nvSpPr>
        <p:spPr>
          <a:xfrm>
            <a:off x="628650" y="1825625"/>
            <a:ext cx="7886700" cy="4351338"/>
          </a:xfrm>
        </p:spPr>
        <p:txBody>
          <a:bodyPr/>
          <a:lstStyle/>
          <a:p>
            <a:pPr>
              <a:lnSpc>
                <a:spcPct val="150000"/>
              </a:lnSpc>
              <a:defRPr/>
            </a:pPr>
            <a:r>
              <a:rPr lang="sl-SI" dirty="0" smtClean="0"/>
              <a:t>Boljše zavedanje </a:t>
            </a:r>
            <a:r>
              <a:rPr lang="nl-NL" dirty="0" smtClean="0">
                <a:solidFill>
                  <a:srgbClr val="F4D22B"/>
                </a:solidFill>
              </a:rPr>
              <a:t>s</a:t>
            </a:r>
            <a:r>
              <a:rPr lang="sl-SI" dirty="0" err="1" smtClean="0">
                <a:solidFill>
                  <a:srgbClr val="F4D22B"/>
                </a:solidFill>
              </a:rPr>
              <a:t>voje</a:t>
            </a:r>
            <a:r>
              <a:rPr lang="sl-SI" dirty="0" smtClean="0">
                <a:solidFill>
                  <a:srgbClr val="F4D22B"/>
                </a:solidFill>
              </a:rPr>
              <a:t> vrednosti</a:t>
            </a:r>
            <a:r>
              <a:rPr lang="nl-NL" dirty="0" smtClean="0"/>
              <a:t> </a:t>
            </a:r>
            <a:r>
              <a:rPr lang="sl-SI" dirty="0" smtClean="0"/>
              <a:t>in občutka, da so cenjeni</a:t>
            </a:r>
            <a:r>
              <a:rPr lang="nl-NL" dirty="0" smtClean="0"/>
              <a:t> </a:t>
            </a:r>
          </a:p>
          <a:p>
            <a:pPr>
              <a:lnSpc>
                <a:spcPct val="150000"/>
              </a:lnSpc>
              <a:defRPr/>
            </a:pPr>
            <a:r>
              <a:rPr lang="nl-NL" dirty="0" smtClean="0"/>
              <a:t>I</a:t>
            </a:r>
            <a:r>
              <a:rPr lang="sl-SI" dirty="0" smtClean="0"/>
              <a:t>zboljšanje </a:t>
            </a:r>
            <a:r>
              <a:rPr lang="sl-SI" dirty="0" smtClean="0">
                <a:solidFill>
                  <a:srgbClr val="C9423B"/>
                </a:solidFill>
              </a:rPr>
              <a:t>zdravja </a:t>
            </a:r>
            <a:r>
              <a:rPr lang="sl-SI" dirty="0" smtClean="0"/>
              <a:t>i</a:t>
            </a:r>
            <a:r>
              <a:rPr lang="nl-NL" dirty="0" smtClean="0"/>
              <a:t>n </a:t>
            </a:r>
            <a:r>
              <a:rPr lang="sl-SI" dirty="0" smtClean="0">
                <a:solidFill>
                  <a:srgbClr val="C9423B"/>
                </a:solidFill>
              </a:rPr>
              <a:t>sreče</a:t>
            </a:r>
            <a:endParaRPr lang="nl-NL" dirty="0" smtClean="0">
              <a:solidFill>
                <a:srgbClr val="C9423B"/>
              </a:solidFill>
            </a:endParaRPr>
          </a:p>
          <a:p>
            <a:pPr>
              <a:lnSpc>
                <a:spcPct val="150000"/>
              </a:lnSpc>
              <a:defRPr/>
            </a:pPr>
            <a:r>
              <a:rPr lang="sl-SI" dirty="0" smtClean="0"/>
              <a:t>Zmanjšanje občutka </a:t>
            </a:r>
            <a:r>
              <a:rPr lang="sl-SI" dirty="0" smtClean="0">
                <a:solidFill>
                  <a:srgbClr val="008BB4"/>
                </a:solidFill>
              </a:rPr>
              <a:t>o</a:t>
            </a:r>
            <a:r>
              <a:rPr lang="nl-NL" dirty="0" smtClean="0">
                <a:solidFill>
                  <a:srgbClr val="008BB4"/>
                </a:solidFill>
              </a:rPr>
              <a:t>s</a:t>
            </a:r>
            <a:r>
              <a:rPr lang="sl-SI" dirty="0" err="1" smtClean="0">
                <a:solidFill>
                  <a:srgbClr val="008BB4"/>
                </a:solidFill>
              </a:rPr>
              <a:t>amljenosti</a:t>
            </a:r>
            <a:endParaRPr lang="nl-NL" dirty="0" smtClean="0">
              <a:solidFill>
                <a:srgbClr val="008BB4"/>
              </a:solidFill>
            </a:endParaRPr>
          </a:p>
          <a:p>
            <a:pPr>
              <a:lnSpc>
                <a:spcPct val="150000"/>
              </a:lnSpc>
              <a:defRPr/>
            </a:pPr>
            <a:r>
              <a:rPr lang="sl-SI" dirty="0" smtClean="0"/>
              <a:t>Učenje </a:t>
            </a:r>
            <a:r>
              <a:rPr lang="nl-NL" dirty="0" smtClean="0">
                <a:solidFill>
                  <a:srgbClr val="F4D22B"/>
                </a:solidFill>
              </a:rPr>
              <a:t>n</a:t>
            </a:r>
            <a:r>
              <a:rPr lang="sl-SI" dirty="0" err="1" smtClean="0">
                <a:solidFill>
                  <a:srgbClr val="F4D22B"/>
                </a:solidFill>
              </a:rPr>
              <a:t>ovih</a:t>
            </a:r>
            <a:r>
              <a:rPr lang="sl-SI" dirty="0" smtClean="0">
                <a:solidFill>
                  <a:srgbClr val="F4D22B"/>
                </a:solidFill>
              </a:rPr>
              <a:t> veščin</a:t>
            </a:r>
            <a:r>
              <a:rPr lang="nl-NL" dirty="0" smtClean="0">
                <a:solidFill>
                  <a:srgbClr val="F4D22B"/>
                </a:solidFill>
              </a:rPr>
              <a:t> </a:t>
            </a:r>
            <a:r>
              <a:rPr lang="sl-SI" dirty="0"/>
              <a:t>i</a:t>
            </a:r>
            <a:r>
              <a:rPr lang="nl-NL" dirty="0" smtClean="0"/>
              <a:t>n </a:t>
            </a:r>
            <a:r>
              <a:rPr lang="sl-SI" dirty="0" smtClean="0">
                <a:solidFill>
                  <a:srgbClr val="F4D22B"/>
                </a:solidFill>
              </a:rPr>
              <a:t>deljenje že osvojenih</a:t>
            </a:r>
            <a:r>
              <a:rPr lang="nl-NL" dirty="0" smtClean="0">
                <a:solidFill>
                  <a:srgbClr val="F4D22B"/>
                </a:solidFill>
              </a:rPr>
              <a:t> </a:t>
            </a:r>
          </a:p>
          <a:p>
            <a:pPr>
              <a:lnSpc>
                <a:spcPct val="150000"/>
              </a:lnSpc>
              <a:defRPr/>
            </a:pPr>
            <a:r>
              <a:rPr lang="sl-SI" dirty="0" smtClean="0"/>
              <a:t>Povečanje </a:t>
            </a:r>
            <a:r>
              <a:rPr lang="sl-SI" dirty="0" smtClean="0">
                <a:solidFill>
                  <a:srgbClr val="C9423B"/>
                </a:solidFill>
              </a:rPr>
              <a:t>razumevanja</a:t>
            </a:r>
            <a:r>
              <a:rPr lang="nl-NL" dirty="0" smtClean="0"/>
              <a:t> </a:t>
            </a:r>
            <a:r>
              <a:rPr lang="sl-SI" dirty="0" smtClean="0"/>
              <a:t>drugih </a:t>
            </a:r>
            <a:r>
              <a:rPr lang="nl-NL" dirty="0" smtClean="0"/>
              <a:t>genera</a:t>
            </a:r>
            <a:r>
              <a:rPr lang="sl-SI" dirty="0" err="1" smtClean="0"/>
              <a:t>cij</a:t>
            </a:r>
            <a:r>
              <a:rPr lang="nl-NL" dirty="0" smtClean="0"/>
              <a:t> </a:t>
            </a:r>
            <a:endParaRPr lang="nl-NL" dirty="0"/>
          </a:p>
        </p:txBody>
      </p:sp>
    </p:spTree>
    <p:extLst>
      <p:ext uri="{BB962C8B-B14F-4D97-AF65-F5344CB8AC3E}">
        <p14:creationId xmlns:p14="http://schemas.microsoft.com/office/powerpoint/2010/main" val="431483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2800" b="1" dirty="0" smtClean="0">
                <a:latin typeface="Open Sans" panose="020B0606030504020204" pitchFamily="34" charset="0"/>
                <a:ea typeface="Open Sans" panose="020B0606030504020204" pitchFamily="34" charset="0"/>
                <a:cs typeface="Open Sans" panose="020B0606030504020204" pitchFamily="34" charset="0"/>
              </a:rPr>
              <a:t>Koristi medgeneracijskega učenja za </a:t>
            </a:r>
            <a:r>
              <a:rPr lang="en-US"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lo</a:t>
            </a:r>
            <a:r>
              <a:rPr lang="sl-SI"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k</a:t>
            </a:r>
            <a:r>
              <a:rPr lang="en-US"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al</a:t>
            </a:r>
            <a:r>
              <a:rPr lang="sl-SI"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no skupnost</a:t>
            </a:r>
            <a:endParaRPr lang="nl-NL"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628650" y="1569252"/>
            <a:ext cx="7886700" cy="4351338"/>
          </a:xfrm>
        </p:spPr>
        <p:txBody>
          <a:bodyPr/>
          <a:lstStyle/>
          <a:p>
            <a:pPr>
              <a:lnSpc>
                <a:spcPct val="150000"/>
              </a:lnSpc>
              <a:defRPr/>
            </a:pPr>
            <a:r>
              <a:rPr lang="sl-SI" sz="2400" dirty="0" smtClean="0"/>
              <a:t>Boljši </a:t>
            </a:r>
            <a:r>
              <a:rPr lang="sl-SI" sz="2400" dirty="0" smtClean="0">
                <a:solidFill>
                  <a:srgbClr val="C9423B"/>
                </a:solidFill>
              </a:rPr>
              <a:t>odnosi </a:t>
            </a:r>
            <a:r>
              <a:rPr lang="sl-SI" sz="2400" dirty="0" smtClean="0"/>
              <a:t>med člani znotraj svoje in drugih skupnosti ter kultur</a:t>
            </a:r>
            <a:endParaRPr lang="nl-NL" sz="2400" dirty="0" smtClean="0"/>
          </a:p>
          <a:p>
            <a:pPr>
              <a:lnSpc>
                <a:spcPct val="150000"/>
              </a:lnSpc>
              <a:defRPr/>
            </a:pPr>
            <a:r>
              <a:rPr lang="sl-SI" sz="2400" dirty="0" smtClean="0"/>
              <a:t>V</a:t>
            </a:r>
            <a:r>
              <a:rPr lang="nl-NL" sz="2400" dirty="0" smtClean="0"/>
              <a:t>e</a:t>
            </a:r>
            <a:r>
              <a:rPr lang="sl-SI" sz="2400" dirty="0" err="1" smtClean="0"/>
              <a:t>čja</a:t>
            </a:r>
            <a:r>
              <a:rPr lang="nl-NL" sz="2400" dirty="0" smtClean="0"/>
              <a:t> </a:t>
            </a:r>
            <a:r>
              <a:rPr lang="nl-NL" sz="2400" dirty="0" smtClean="0">
                <a:solidFill>
                  <a:srgbClr val="008BB4"/>
                </a:solidFill>
              </a:rPr>
              <a:t>participa</a:t>
            </a:r>
            <a:r>
              <a:rPr lang="sl-SI" sz="2400" dirty="0" err="1" smtClean="0">
                <a:solidFill>
                  <a:srgbClr val="008BB4"/>
                </a:solidFill>
              </a:rPr>
              <a:t>cija</a:t>
            </a:r>
            <a:r>
              <a:rPr lang="nl-NL" sz="2400" dirty="0" smtClean="0">
                <a:solidFill>
                  <a:srgbClr val="008BB4"/>
                </a:solidFill>
              </a:rPr>
              <a:t> </a:t>
            </a:r>
            <a:r>
              <a:rPr lang="sl-SI" sz="2400" dirty="0"/>
              <a:t>i</a:t>
            </a:r>
            <a:r>
              <a:rPr lang="nl-NL" sz="2400" dirty="0" smtClean="0"/>
              <a:t>n </a:t>
            </a:r>
            <a:r>
              <a:rPr lang="sl-SI" sz="2400" dirty="0" smtClean="0">
                <a:solidFill>
                  <a:srgbClr val="008BB4"/>
                </a:solidFill>
              </a:rPr>
              <a:t>vključenost </a:t>
            </a:r>
            <a:r>
              <a:rPr lang="sl-SI" sz="2400" dirty="0" smtClean="0"/>
              <a:t>v skupnost</a:t>
            </a:r>
            <a:endParaRPr lang="nl-NL" sz="2400" dirty="0" smtClean="0"/>
          </a:p>
          <a:p>
            <a:pPr>
              <a:lnSpc>
                <a:spcPct val="150000"/>
              </a:lnSpc>
              <a:defRPr/>
            </a:pPr>
            <a:r>
              <a:rPr lang="sl-SI" sz="2400" dirty="0" smtClean="0"/>
              <a:t>Podpora </a:t>
            </a:r>
            <a:r>
              <a:rPr lang="nl-NL" sz="2400" dirty="0" smtClean="0">
                <a:solidFill>
                  <a:srgbClr val="F4D22B"/>
                </a:solidFill>
              </a:rPr>
              <a:t>a</a:t>
            </a:r>
            <a:r>
              <a:rPr lang="sl-SI" sz="2400" dirty="0" smtClean="0">
                <a:solidFill>
                  <a:srgbClr val="F4D22B"/>
                </a:solidFill>
              </a:rPr>
              <a:t>k</a:t>
            </a:r>
            <a:r>
              <a:rPr lang="nl-NL" sz="2400" dirty="0" smtClean="0">
                <a:solidFill>
                  <a:srgbClr val="F4D22B"/>
                </a:solidFill>
              </a:rPr>
              <a:t>tiv</a:t>
            </a:r>
            <a:r>
              <a:rPr lang="sl-SI" sz="2400" dirty="0" smtClean="0">
                <a:solidFill>
                  <a:srgbClr val="F4D22B"/>
                </a:solidFill>
              </a:rPr>
              <a:t>n</a:t>
            </a:r>
            <a:r>
              <a:rPr lang="nl-NL" sz="2400" dirty="0" smtClean="0">
                <a:solidFill>
                  <a:srgbClr val="F4D22B"/>
                </a:solidFill>
              </a:rPr>
              <a:t>e</a:t>
            </a:r>
            <a:r>
              <a:rPr lang="sl-SI" sz="2400" dirty="0" smtClean="0">
                <a:solidFill>
                  <a:srgbClr val="F4D22B"/>
                </a:solidFill>
              </a:rPr>
              <a:t>ga</a:t>
            </a:r>
            <a:r>
              <a:rPr lang="nl-NL" sz="2400" dirty="0" smtClean="0">
                <a:solidFill>
                  <a:srgbClr val="F4D22B"/>
                </a:solidFill>
              </a:rPr>
              <a:t> </a:t>
            </a:r>
            <a:r>
              <a:rPr lang="sl-SI" sz="2400" dirty="0"/>
              <a:t>i</a:t>
            </a:r>
            <a:r>
              <a:rPr lang="nl-NL" sz="2400" dirty="0" smtClean="0"/>
              <a:t>n </a:t>
            </a:r>
            <a:r>
              <a:rPr lang="sl-SI" sz="2400" dirty="0" smtClean="0">
                <a:solidFill>
                  <a:srgbClr val="F4D22B"/>
                </a:solidFill>
              </a:rPr>
              <a:t>zdravega</a:t>
            </a:r>
            <a:r>
              <a:rPr lang="nl-NL" sz="2400" dirty="0" smtClean="0">
                <a:solidFill>
                  <a:srgbClr val="F4D22B"/>
                </a:solidFill>
              </a:rPr>
              <a:t> </a:t>
            </a:r>
            <a:r>
              <a:rPr lang="sl-SI" sz="2400" dirty="0" smtClean="0"/>
              <a:t>življenja vseh generacij</a:t>
            </a:r>
          </a:p>
          <a:p>
            <a:pPr>
              <a:lnSpc>
                <a:spcPct val="150000"/>
              </a:lnSpc>
              <a:defRPr/>
            </a:pPr>
            <a:r>
              <a:rPr lang="sl-SI" sz="2400" dirty="0" smtClean="0"/>
              <a:t>Ustvarjanje bolj </a:t>
            </a:r>
            <a:r>
              <a:rPr lang="sl-SI" sz="2400" dirty="0" smtClean="0">
                <a:solidFill>
                  <a:srgbClr val="C9423B"/>
                </a:solidFill>
              </a:rPr>
              <a:t>kvalitetnih storitev</a:t>
            </a:r>
            <a:r>
              <a:rPr lang="sl-SI" sz="2400" dirty="0"/>
              <a:t> </a:t>
            </a:r>
            <a:r>
              <a:rPr lang="sl-SI" sz="2400" dirty="0" smtClean="0"/>
              <a:t>za vse </a:t>
            </a:r>
            <a:r>
              <a:rPr lang="nl-NL" sz="2400" dirty="0" smtClean="0"/>
              <a:t>genera</a:t>
            </a:r>
            <a:r>
              <a:rPr lang="sl-SI" sz="2400" dirty="0" err="1" smtClean="0"/>
              <a:t>cije</a:t>
            </a:r>
            <a:r>
              <a:rPr lang="nl-NL" sz="2400" dirty="0" smtClean="0"/>
              <a:t> </a:t>
            </a:r>
          </a:p>
          <a:p>
            <a:pPr>
              <a:lnSpc>
                <a:spcPct val="150000"/>
              </a:lnSpc>
              <a:defRPr/>
            </a:pPr>
            <a:r>
              <a:rPr lang="sl-SI" sz="2400" dirty="0" smtClean="0"/>
              <a:t>Izboljšanje </a:t>
            </a:r>
            <a:r>
              <a:rPr lang="sl-SI" sz="2400" dirty="0" smtClean="0">
                <a:solidFill>
                  <a:srgbClr val="008BB4"/>
                </a:solidFill>
              </a:rPr>
              <a:t>prostovoljstva </a:t>
            </a:r>
            <a:r>
              <a:rPr lang="sl-SI" sz="2400" dirty="0" smtClean="0"/>
              <a:t>in</a:t>
            </a:r>
            <a:r>
              <a:rPr lang="nl-NL" sz="2400" dirty="0" smtClean="0"/>
              <a:t> </a:t>
            </a:r>
            <a:r>
              <a:rPr lang="sl-SI" sz="2400" dirty="0" smtClean="0">
                <a:solidFill>
                  <a:srgbClr val="008BB4"/>
                </a:solidFill>
              </a:rPr>
              <a:t>možnosti zaposlitve</a:t>
            </a:r>
            <a:endParaRPr lang="nl-NL" sz="2400" dirty="0">
              <a:solidFill>
                <a:srgbClr val="008BB4"/>
              </a:solidFill>
            </a:endParaRPr>
          </a:p>
        </p:txBody>
      </p:sp>
      <p:pic>
        <p:nvPicPr>
          <p:cNvPr id="2" name="Picture 1"/>
          <p:cNvPicPr>
            <a:picLocks noChangeAspect="1"/>
          </p:cNvPicPr>
          <p:nvPr/>
        </p:nvPicPr>
        <p:blipFill>
          <a:blip r:embed="rId3" cstate="print">
            <a:clrChange>
              <a:clrFrom>
                <a:srgbClr val="FBF9FA"/>
              </a:clrFrom>
              <a:clrTo>
                <a:srgbClr val="FBF9FA">
                  <a:alpha val="0"/>
                </a:srgbClr>
              </a:clrTo>
            </a:clrChange>
            <a:extLst>
              <a:ext uri="{28A0092B-C50C-407E-A947-70E740481C1C}">
                <a14:useLocalDpi xmlns:a14="http://schemas.microsoft.com/office/drawing/2010/main" val="0"/>
              </a:ext>
            </a:extLst>
          </a:blip>
          <a:stretch>
            <a:fillRect/>
          </a:stretch>
        </p:blipFill>
        <p:spPr>
          <a:xfrm>
            <a:off x="6905002" y="4986622"/>
            <a:ext cx="2162086" cy="2162086"/>
          </a:xfrm>
          <a:prstGeom prst="rect">
            <a:avLst/>
          </a:prstGeom>
        </p:spPr>
      </p:pic>
    </p:spTree>
    <p:extLst>
      <p:ext uri="{BB962C8B-B14F-4D97-AF65-F5344CB8AC3E}">
        <p14:creationId xmlns:p14="http://schemas.microsoft.com/office/powerpoint/2010/main" val="38119966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mtClean="0"/>
              <a:t>    www.toyproject.net</a:t>
            </a:r>
            <a:endParaRPr lang="en-US" dirty="0"/>
          </a:p>
        </p:txBody>
      </p:sp>
    </p:spTree>
    <p:extLst>
      <p:ext uri="{BB962C8B-B14F-4D97-AF65-F5344CB8AC3E}">
        <p14:creationId xmlns:p14="http://schemas.microsoft.com/office/powerpoint/2010/main" val="648263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altLang="en-US" dirty="0" smtClean="0"/>
              <a:t>Vprašanja</a:t>
            </a:r>
            <a:r>
              <a:rPr lang="en-US" altLang="en-US" dirty="0" smtClean="0"/>
              <a:t>?</a:t>
            </a:r>
            <a:r>
              <a:rPr lang="nl-NL" altLang="en-US" dirty="0">
                <a:latin typeface="Karla" pitchFamily="2" charset="0"/>
              </a:rPr>
              <a:t/>
            </a:r>
            <a:br>
              <a:rPr lang="nl-NL" altLang="en-US" dirty="0">
                <a:latin typeface="Karla" pitchFamily="2" charset="0"/>
              </a:rPr>
            </a:br>
            <a:endParaRPr lang="nl-NL" dirty="0"/>
          </a:p>
        </p:txBody>
      </p:sp>
      <p:sp>
        <p:nvSpPr>
          <p:cNvPr id="29699" name="Content Placeholder 2"/>
          <p:cNvSpPr>
            <a:spLocks noGrp="1"/>
          </p:cNvSpPr>
          <p:nvPr>
            <p:ph sz="quarter" idx="4294967295"/>
          </p:nvPr>
        </p:nvSpPr>
        <p:spPr bwMode="auto">
          <a:xfrm>
            <a:off x="0" y="2781300"/>
            <a:ext cx="7340600" cy="4076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buFont typeface="Arial" panose="020B0604020202020204" pitchFamily="34" charset="0"/>
              <a:buNone/>
            </a:pPr>
            <a:r>
              <a:rPr lang="en-US" altLang="en-US" smtClean="0">
                <a:latin typeface="Karla" pitchFamily="2" charset="0"/>
              </a:rPr>
              <a:t> </a:t>
            </a:r>
            <a:endParaRPr lang="nl-NL" altLang="en-US" smtClean="0">
              <a:latin typeface="Karla" pitchFamily="2" charset="0"/>
            </a:endParaRPr>
          </a:p>
        </p:txBody>
      </p:sp>
      <p:sp>
        <p:nvSpPr>
          <p:cNvPr id="6" name="Flowchart: Connector 5"/>
          <p:cNvSpPr/>
          <p:nvPr/>
        </p:nvSpPr>
        <p:spPr>
          <a:xfrm>
            <a:off x="2509838" y="1882775"/>
            <a:ext cx="4043362" cy="3944938"/>
          </a:xfrm>
          <a:prstGeom prst="flowChartConnector">
            <a:avLst/>
          </a:prstGeom>
          <a:blipFill dpi="0" rotWithShape="1">
            <a:blip r:embed="rId3">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val="1606668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p:nvPr/>
        </p:nvSpPr>
        <p:spPr>
          <a:xfrm>
            <a:off x="1683328" y="2813051"/>
            <a:ext cx="7366000" cy="584775"/>
          </a:xfrm>
          <a:prstGeom prst="rect">
            <a:avLst/>
          </a:prstGeom>
          <a:noFill/>
        </p:spPr>
        <p:txBody>
          <a:bodyPr>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l-SI" sz="1600" dirty="0" smtClean="0">
                <a:solidFill>
                  <a:schemeClr val="bg1">
                    <a:lumMod val="50000"/>
                  </a:schemeClr>
                </a:solidFill>
              </a:rPr>
              <a:t>Projekt </a:t>
            </a:r>
            <a:r>
              <a:rPr lang="sl-SI" sz="1600" dirty="0">
                <a:solidFill>
                  <a:schemeClr val="bg1">
                    <a:lumMod val="50000"/>
                  </a:schemeClr>
                </a:solidFill>
              </a:rPr>
              <a:t>je financiran s podporo Evropske komisije. Publikacija izraža zgolj mnenja avtorja, Evropska komisija ne odgovarja za informacije v njej oz. njihovo </a:t>
            </a:r>
            <a:r>
              <a:rPr lang="sl-SI" sz="1600" dirty="0" smtClean="0">
                <a:solidFill>
                  <a:schemeClr val="bg1">
                    <a:lumMod val="50000"/>
                  </a:schemeClr>
                </a:solidFill>
              </a:rPr>
              <a:t>uporabo</a:t>
            </a:r>
            <a:endParaRPr lang="en-US" sz="1600" dirty="0">
              <a:solidFill>
                <a:schemeClr val="bg1">
                  <a:lumMod val="50000"/>
                </a:schemeClr>
              </a:solidFill>
            </a:endParaRPr>
          </a:p>
        </p:txBody>
      </p:sp>
    </p:spTree>
    <p:extLst>
      <p:ext uri="{BB962C8B-B14F-4D97-AF65-F5344CB8AC3E}">
        <p14:creationId xmlns:p14="http://schemas.microsoft.com/office/powerpoint/2010/main" val="3168833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2354774"/>
            <a:ext cx="7886700" cy="1333610"/>
          </a:xfrm>
        </p:spPr>
      </p:pic>
    </p:spTree>
    <p:extLst>
      <p:ext uri="{BB962C8B-B14F-4D97-AF65-F5344CB8AC3E}">
        <p14:creationId xmlns:p14="http://schemas.microsoft.com/office/powerpoint/2010/main" val="54390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04144" y="1593669"/>
            <a:ext cx="7735712" cy="4583294"/>
          </a:xfrm>
          <a:prstGeom prst="rect">
            <a:avLst/>
          </a:prstGeom>
        </p:spPr>
      </p:pic>
    </p:spTree>
    <p:extLst>
      <p:ext uri="{BB962C8B-B14F-4D97-AF65-F5344CB8AC3E}">
        <p14:creationId xmlns:p14="http://schemas.microsoft.com/office/powerpoint/2010/main" val="346710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04144" y="1825625"/>
            <a:ext cx="7735712" cy="4351338"/>
          </a:xfrm>
          <a:prstGeom prst="rect">
            <a:avLst/>
          </a:prstGeom>
        </p:spPr>
      </p:pic>
    </p:spTree>
    <p:extLst>
      <p:ext uri="{BB962C8B-B14F-4D97-AF65-F5344CB8AC3E}">
        <p14:creationId xmlns:p14="http://schemas.microsoft.com/office/powerpoint/2010/main" val="291397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940248" y="1812562"/>
            <a:ext cx="3263503" cy="4351338"/>
          </a:xfrm>
          <a:prstGeom prst="rect">
            <a:avLst/>
          </a:prstGeom>
        </p:spPr>
      </p:pic>
    </p:spTree>
    <p:extLst>
      <p:ext uri="{BB962C8B-B14F-4D97-AF65-F5344CB8AC3E}">
        <p14:creationId xmlns:p14="http://schemas.microsoft.com/office/powerpoint/2010/main" val="4131765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08496" y="1825625"/>
            <a:ext cx="6527007" cy="4351338"/>
          </a:xfrm>
          <a:prstGeom prst="rect">
            <a:avLst/>
          </a:prstGeom>
        </p:spPr>
      </p:pic>
    </p:spTree>
    <p:extLst>
      <p:ext uri="{BB962C8B-B14F-4D97-AF65-F5344CB8AC3E}">
        <p14:creationId xmlns:p14="http://schemas.microsoft.com/office/powerpoint/2010/main" val="2297623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71108" y="1825625"/>
            <a:ext cx="5801784" cy="4351338"/>
          </a:xfrm>
          <a:prstGeom prst="rect">
            <a:avLst/>
          </a:prstGeom>
        </p:spPr>
      </p:pic>
    </p:spTree>
    <p:extLst>
      <p:ext uri="{BB962C8B-B14F-4D97-AF65-F5344CB8AC3E}">
        <p14:creationId xmlns:p14="http://schemas.microsoft.com/office/powerpoint/2010/main" val="434573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solidFill>
                  <a:srgbClr val="FF0000"/>
                </a:solidFill>
              </a:rPr>
              <a:t/>
            </a:r>
            <a:br>
              <a:rPr lang="en-US" sz="4400" dirty="0" smtClean="0">
                <a:solidFill>
                  <a:srgbClr val="FF0000"/>
                </a:solidFill>
              </a:rPr>
            </a:br>
            <a:r>
              <a:rPr lang="sl-SI" sz="4400" dirty="0" smtClean="0">
                <a:solidFill>
                  <a:srgbClr val="CA423B"/>
                </a:solidFill>
              </a:rPr>
              <a:t>Medgeneracijsko učenje</a:t>
            </a:r>
            <a:r>
              <a:rPr lang="en-US" sz="4400" dirty="0" smtClean="0">
                <a:solidFill>
                  <a:srgbClr val="CA423B"/>
                </a:solidFill>
              </a:rPr>
              <a:t>?</a:t>
            </a:r>
            <a:endParaRPr lang="en-US" sz="4400" dirty="0">
              <a:solidFill>
                <a:srgbClr val="CA423B"/>
              </a:solidFill>
            </a:endParaRPr>
          </a:p>
        </p:txBody>
      </p:sp>
      <p:sp>
        <p:nvSpPr>
          <p:cNvPr id="3" name="Content Placeholder 2"/>
          <p:cNvSpPr>
            <a:spLocks noGrp="1"/>
          </p:cNvSpPr>
          <p:nvPr>
            <p:ph idx="1"/>
          </p:nvPr>
        </p:nvSpPr>
        <p:spPr/>
        <p:txBody>
          <a:bodyPr/>
          <a:lstStyle/>
          <a:p>
            <a:pPr marL="0" indent="0">
              <a:buNone/>
            </a:pPr>
            <a:endParaRPr lang="en-US" dirty="0" smtClean="0">
              <a:solidFill>
                <a:srgbClr val="C9423B"/>
              </a:solidFill>
            </a:endParaRPr>
          </a:p>
          <a:p>
            <a:pPr marL="0" indent="0">
              <a:buNone/>
            </a:pPr>
            <a:endParaRPr lang="en-US" dirty="0">
              <a:solidFill>
                <a:srgbClr val="C9423B"/>
              </a:solidFill>
            </a:endParaRPr>
          </a:p>
          <a:p>
            <a:pPr marL="0" indent="0" algn="ctr">
              <a:buNone/>
            </a:pPr>
            <a:r>
              <a:rPr lang="sl-SI" dirty="0" smtClean="0">
                <a:solidFill>
                  <a:srgbClr val="C9423B"/>
                </a:solidFill>
              </a:rPr>
              <a:t>Kakšno učenje</a:t>
            </a:r>
          </a:p>
          <a:p>
            <a:pPr marL="0" indent="0" algn="ctr">
              <a:buNone/>
            </a:pPr>
            <a:r>
              <a:rPr lang="sl-SI" dirty="0" smtClean="0">
                <a:solidFill>
                  <a:srgbClr val="C9423B"/>
                </a:solidFill>
              </a:rPr>
              <a:t>je </a:t>
            </a:r>
          </a:p>
          <a:p>
            <a:pPr marL="0" indent="0" algn="ctr">
              <a:buNone/>
            </a:pPr>
            <a:r>
              <a:rPr lang="sl-SI" dirty="0" smtClean="0">
                <a:solidFill>
                  <a:srgbClr val="C9423B"/>
                </a:solidFill>
              </a:rPr>
              <a:t>medgeneracijsko učenje?</a:t>
            </a:r>
            <a:endParaRPr lang="en-US" dirty="0" smtClean="0">
              <a:solidFill>
                <a:srgbClr val="C9423B"/>
              </a:solidFill>
            </a:endParaRPr>
          </a:p>
        </p:txBody>
      </p:sp>
    </p:spTree>
    <p:extLst>
      <p:ext uri="{BB962C8B-B14F-4D97-AF65-F5344CB8AC3E}">
        <p14:creationId xmlns:p14="http://schemas.microsoft.com/office/powerpoint/2010/main" val="4110236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dirty="0" smtClean="0">
                <a:solidFill>
                  <a:srgbClr val="008BB4"/>
                </a:solidFill>
              </a:rPr>
              <a:t>Koristi medgeneracijskega učenja</a:t>
            </a:r>
            <a:endParaRPr lang="en-US" sz="3600" dirty="0" smtClean="0">
              <a:solidFill>
                <a:srgbClr val="008BB4"/>
              </a:solidFill>
            </a:endParaRPr>
          </a:p>
          <a:p>
            <a:pPr marL="0" indent="0">
              <a:buNone/>
            </a:pPr>
            <a:r>
              <a:rPr lang="sl-SI" sz="3600" dirty="0" smtClean="0">
                <a:solidFill>
                  <a:srgbClr val="CA423B"/>
                </a:solidFill>
              </a:rPr>
              <a:t>Za mlajše otroke, starejše odrasle in vse ostale </a:t>
            </a:r>
            <a:endParaRPr lang="en-US" sz="3600" dirty="0" smtClean="0">
              <a:solidFill>
                <a:srgbClr val="CA423B"/>
              </a:solidFill>
            </a:endParaRPr>
          </a:p>
          <a:p>
            <a:pPr marL="0" indent="0">
              <a:buNone/>
            </a:pPr>
            <a:endParaRPr lang="en-US" sz="3600" dirty="0">
              <a:solidFill>
                <a:srgbClr val="C9423B"/>
              </a:solidFill>
            </a:endParaRPr>
          </a:p>
          <a:p>
            <a:pPr marL="0" indent="0">
              <a:buNone/>
            </a:pPr>
            <a:r>
              <a:rPr lang="en-US" sz="2400" dirty="0" smtClean="0">
                <a:solidFill>
                  <a:schemeClr val="tx1">
                    <a:lumMod val="50000"/>
                    <a:lumOff val="50000"/>
                  </a:schemeClr>
                </a:solidFill>
              </a:rPr>
              <a:t>5-d</a:t>
            </a:r>
            <a:r>
              <a:rPr lang="sl-SI" sz="2400" dirty="0" err="1" smtClean="0">
                <a:solidFill>
                  <a:schemeClr val="tx1">
                    <a:lumMod val="50000"/>
                    <a:lumOff val="50000"/>
                  </a:schemeClr>
                </a:solidFill>
              </a:rPr>
              <a:t>nevni</a:t>
            </a:r>
            <a:r>
              <a:rPr lang="sl-SI" sz="2400" dirty="0" smtClean="0">
                <a:solidFill>
                  <a:schemeClr val="tx1">
                    <a:lumMod val="50000"/>
                    <a:lumOff val="50000"/>
                  </a:schemeClr>
                </a:solidFill>
              </a:rPr>
              <a:t> trening v projektu</a:t>
            </a:r>
            <a:endParaRPr lang="en-US" sz="2400" dirty="0" smtClean="0">
              <a:solidFill>
                <a:schemeClr val="tx1">
                  <a:lumMod val="50000"/>
                  <a:lumOff val="50000"/>
                </a:schemeClr>
              </a:solidFill>
            </a:endParaRPr>
          </a:p>
          <a:p>
            <a:pPr marL="0" indent="0">
              <a:buNone/>
            </a:pPr>
            <a:r>
              <a:rPr lang="en-US" sz="2400" dirty="0" smtClean="0">
                <a:solidFill>
                  <a:schemeClr val="tx1">
                    <a:lumMod val="50000"/>
                    <a:lumOff val="50000"/>
                  </a:schemeClr>
                </a:solidFill>
              </a:rPr>
              <a:t>TOY for Inclusion</a:t>
            </a:r>
            <a:endParaRPr lang="nl-NL" sz="2400" dirty="0">
              <a:solidFill>
                <a:schemeClr val="tx1">
                  <a:lumMod val="50000"/>
                  <a:lumOff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883" y="2486824"/>
            <a:ext cx="2914117" cy="4371176"/>
          </a:xfrm>
          <a:prstGeom prst="rect">
            <a:avLst/>
          </a:prstGeom>
        </p:spPr>
      </p:pic>
    </p:spTree>
    <p:extLst>
      <p:ext uri="{BB962C8B-B14F-4D97-AF65-F5344CB8AC3E}">
        <p14:creationId xmlns:p14="http://schemas.microsoft.com/office/powerpoint/2010/main" val="74472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241</TotalTime>
  <Words>196</Words>
  <Application>Microsoft Office PowerPoint</Application>
  <PresentationFormat>Diaprojekcija na zaslonu (4:3)</PresentationFormat>
  <Paragraphs>40</Paragraphs>
  <Slides>15</Slides>
  <Notes>4</Notes>
  <HiddenSlides>0</HiddenSlides>
  <MMClips>0</MMClips>
  <ScaleCrop>false</ScaleCrop>
  <HeadingPairs>
    <vt:vector size="4" baseType="variant">
      <vt:variant>
        <vt:lpstr>Tema</vt:lpstr>
      </vt:variant>
      <vt:variant>
        <vt:i4>1</vt:i4>
      </vt:variant>
      <vt:variant>
        <vt:lpstr>Naslovi diapozitivov</vt:lpstr>
      </vt:variant>
      <vt:variant>
        <vt:i4>15</vt:i4>
      </vt:variant>
    </vt:vector>
  </HeadingPairs>
  <TitlesOfParts>
    <vt:vector size="16"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Medgeneracijsko učenje?</vt:lpstr>
      <vt:lpstr>PowerPointova predstavitev</vt:lpstr>
      <vt:lpstr>Koristi medgeneracijskega učenja za mlajše otroke</vt:lpstr>
      <vt:lpstr>Koristi medgeneracijskega učenja za starejše odrasle  </vt:lpstr>
      <vt:lpstr>Koristi medgeneracijskega učenja za lokalno skupnost</vt:lpstr>
      <vt:lpstr>PowerPointova predstavitev</vt:lpstr>
      <vt:lpstr>Vprašanja? </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23</cp:revision>
  <dcterms:created xsi:type="dcterms:W3CDTF">2017-07-03T11:50:20Z</dcterms:created>
  <dcterms:modified xsi:type="dcterms:W3CDTF">2019-08-09T09:49:03Z</dcterms:modified>
</cp:coreProperties>
</file>