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61" r:id="rId2"/>
    <p:sldId id="362" r:id="rId3"/>
    <p:sldId id="371" r:id="rId4"/>
    <p:sldId id="364" r:id="rId5"/>
    <p:sldId id="260" r:id="rId6"/>
    <p:sldId id="375" r:id="rId7"/>
    <p:sldId id="376" r:id="rId8"/>
    <p:sldId id="377" r:id="rId9"/>
    <p:sldId id="267" r:id="rId10"/>
    <p:sldId id="277" r:id="rId11"/>
    <p:sldId id="341" r:id="rId12"/>
    <p:sldId id="359" r:id="rId13"/>
    <p:sldId id="324" r:id="rId14"/>
    <p:sldId id="385" r:id="rId15"/>
    <p:sldId id="368" r:id="rId16"/>
    <p:sldId id="374" r:id="rId17"/>
    <p:sldId id="382" r:id="rId18"/>
    <p:sldId id="384" r:id="rId19"/>
    <p:sldId id="378" r:id="rId20"/>
    <p:sldId id="379" r:id="rId21"/>
    <p:sldId id="380" r:id="rId22"/>
    <p:sldId id="381" r:id="rId23"/>
  </p:sldIdLst>
  <p:sldSz cx="9144000" cy="6858000" type="screen4x3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rednji slog 2 – poudare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26"/>
  </p:normalViewPr>
  <p:slideViewPr>
    <p:cSldViewPr>
      <p:cViewPr varScale="1">
        <p:scale>
          <a:sx n="82" d="100"/>
          <a:sy n="82" d="100"/>
        </p:scale>
        <p:origin x="145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BDFED-7E6D-4EA3-8C3A-A33E649F5FF5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63A00-FC67-4619-AA69-69E723BB4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88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D0363-4735-4887-B6F7-9619A838F201}" type="datetimeFigureOut">
              <a:rPr lang="sl-SI" smtClean="0"/>
              <a:pPr/>
              <a:t>9. 02. 2023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49FC2-6EDE-4A97-AAA9-ADE8573CD70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466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49FC2-6EDE-4A97-AAA9-ADE8573CD700}" type="slidenum">
              <a:rPr lang="sl-SI" smtClean="0"/>
              <a:pPr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5249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49FC2-6EDE-4A97-AAA9-ADE8573CD700}" type="slidenum">
              <a:rPr lang="sl-SI" smtClean="0"/>
              <a:pPr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1143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9F11-54D4-48B5-B220-D8DC5488178D}" type="datetimeFigureOut">
              <a:rPr lang="en-GB" smtClean="0"/>
              <a:pPr/>
              <a:t>09/02/2023</a:t>
            </a:fld>
            <a:endParaRPr lang="en-GB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359D-FBEB-4806-974C-6A9558A05EA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9F11-54D4-48B5-B220-D8DC5488178D}" type="datetimeFigureOut">
              <a:rPr lang="en-GB" smtClean="0"/>
              <a:pPr/>
              <a:t>09/02/2023</a:t>
            </a:fld>
            <a:endParaRPr lang="en-GB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359D-FBEB-4806-974C-6A9558A05EA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9F11-54D4-48B5-B220-D8DC5488178D}" type="datetimeFigureOut">
              <a:rPr lang="en-GB" smtClean="0"/>
              <a:pPr/>
              <a:t>09/02/2023</a:t>
            </a:fld>
            <a:endParaRPr lang="en-GB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359D-FBEB-4806-974C-6A9558A05EA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9F11-54D4-48B5-B220-D8DC5488178D}" type="datetimeFigureOut">
              <a:rPr lang="en-GB" smtClean="0"/>
              <a:pPr/>
              <a:t>09/02/2023</a:t>
            </a:fld>
            <a:endParaRPr lang="en-GB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359D-FBEB-4806-974C-6A9558A05EA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9F11-54D4-48B5-B220-D8DC5488178D}" type="datetimeFigureOut">
              <a:rPr lang="en-GB" smtClean="0"/>
              <a:pPr/>
              <a:t>09/02/2023</a:t>
            </a:fld>
            <a:endParaRPr lang="en-GB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359D-FBEB-4806-974C-6A9558A05EA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9F11-54D4-48B5-B220-D8DC5488178D}" type="datetimeFigureOut">
              <a:rPr lang="en-GB" smtClean="0"/>
              <a:pPr/>
              <a:t>09/02/2023</a:t>
            </a:fld>
            <a:endParaRPr lang="en-GB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359D-FBEB-4806-974C-6A9558A05EA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9F11-54D4-48B5-B220-D8DC5488178D}" type="datetimeFigureOut">
              <a:rPr lang="en-GB" smtClean="0"/>
              <a:pPr/>
              <a:t>09/02/2023</a:t>
            </a:fld>
            <a:endParaRPr lang="en-GB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359D-FBEB-4806-974C-6A9558A05EA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9F11-54D4-48B5-B220-D8DC5488178D}" type="datetimeFigureOut">
              <a:rPr lang="en-GB" smtClean="0"/>
              <a:pPr/>
              <a:t>09/02/2023</a:t>
            </a:fld>
            <a:endParaRPr lang="en-GB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359D-FBEB-4806-974C-6A9558A05EA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9F11-54D4-48B5-B220-D8DC5488178D}" type="datetimeFigureOut">
              <a:rPr lang="en-GB" smtClean="0"/>
              <a:pPr/>
              <a:t>09/02/2023</a:t>
            </a:fld>
            <a:endParaRPr lang="en-GB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359D-FBEB-4806-974C-6A9558A05EA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9F11-54D4-48B5-B220-D8DC5488178D}" type="datetimeFigureOut">
              <a:rPr lang="en-GB" smtClean="0"/>
              <a:pPr/>
              <a:t>09/02/2023</a:t>
            </a:fld>
            <a:endParaRPr lang="en-GB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359D-FBEB-4806-974C-6A9558A05EA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9F11-54D4-48B5-B220-D8DC5488178D}" type="datetimeFigureOut">
              <a:rPr lang="en-GB" smtClean="0"/>
              <a:pPr/>
              <a:t>09/02/2023</a:t>
            </a:fld>
            <a:endParaRPr lang="en-GB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359D-FBEB-4806-974C-6A9558A05EA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D9F11-54D4-48B5-B220-D8DC5488178D}" type="datetimeFigureOut">
              <a:rPr lang="en-GB" smtClean="0"/>
              <a:pPr/>
              <a:t>09/02/2023</a:t>
            </a:fld>
            <a:endParaRPr lang="en-GB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8359D-FBEB-4806-974C-6A9558A05EA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kupnost.sio.si/course/view.php?id=1091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lilart.wordpress.com/tag/motivational-quotes-2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24936" cy="3672407"/>
          </a:xfrm>
        </p:spPr>
        <p:txBody>
          <a:bodyPr>
            <a:normAutofit fontScale="90000"/>
          </a:bodyPr>
          <a:lstStyle/>
          <a:p>
            <a:r>
              <a:rPr lang="sl-SI" sz="3600" dirty="0"/>
              <a:t>Angleščina skozi osnovnošolski </a:t>
            </a:r>
            <a:r>
              <a:rPr lang="sl-SI" sz="3600" dirty="0" err="1"/>
              <a:t>kurikul</a:t>
            </a:r>
            <a:br>
              <a:rPr lang="sl-SI" sz="3600" dirty="0"/>
            </a:br>
            <a:br>
              <a:rPr lang="sl-SI" sz="3600" dirty="0"/>
            </a:br>
            <a:r>
              <a:rPr lang="en-US" sz="3600" dirty="0"/>
              <a:t> </a:t>
            </a:r>
            <a:r>
              <a:rPr lang="en-US" sz="3600" dirty="0">
                <a:solidFill>
                  <a:srgbClr val="C00000"/>
                </a:solidFill>
              </a:rPr>
              <a:t>English Through Primary School Curriculum</a:t>
            </a:r>
            <a:br>
              <a:rPr lang="sl-SI" sz="3600" dirty="0"/>
            </a:br>
            <a:br>
              <a:rPr lang="sl-SI" sz="3600" dirty="0"/>
            </a:br>
            <a:r>
              <a:rPr lang="sl-SI" sz="3600" dirty="0" err="1"/>
              <a:t>Course</a:t>
            </a:r>
            <a:r>
              <a:rPr lang="sl-SI" sz="3600" dirty="0"/>
              <a:t> </a:t>
            </a:r>
            <a:r>
              <a:rPr lang="sl-SI" sz="3600" dirty="0" err="1"/>
              <a:t>Requirements</a:t>
            </a:r>
            <a:r>
              <a:rPr lang="en-US" sz="3600" dirty="0"/>
              <a:t> </a:t>
            </a:r>
            <a:br>
              <a:rPr lang="sl-SI" sz="3600" dirty="0"/>
            </a:br>
            <a:r>
              <a:rPr lang="en-US" sz="3600" dirty="0"/>
              <a:t>	</a:t>
            </a:r>
            <a:br>
              <a:rPr lang="sl-SI" sz="3600" dirty="0"/>
            </a:br>
            <a:r>
              <a:rPr lang="sl-SI" sz="3600" dirty="0"/>
              <a:t>2022</a:t>
            </a:r>
            <a:r>
              <a:rPr lang="sl-SI" sz="3600" dirty="0">
                <a:sym typeface="Symbol"/>
              </a:rPr>
              <a:t>23</a:t>
            </a:r>
            <a:endParaRPr lang="en-GB" sz="3600" dirty="0"/>
          </a:p>
        </p:txBody>
      </p:sp>
      <p:pic>
        <p:nvPicPr>
          <p:cNvPr id="1026" name="Picture 2" descr="Rezultat iskanja slik za CLIL less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84664"/>
            <a:ext cx="3096344" cy="177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zultat iskanja slik za CLIL les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2688233" cy="179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3" r="19245"/>
          <a:stretch/>
        </p:blipFill>
        <p:spPr>
          <a:xfrm>
            <a:off x="3347864" y="4465690"/>
            <a:ext cx="2123356" cy="179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05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l-SI" sz="4000" dirty="0">
                <a:solidFill>
                  <a:srgbClr val="C00000"/>
                </a:solidFill>
              </a:rPr>
              <a:t>Portfolio – Part 1: Mind map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sz="2800" dirty="0"/>
              <a:t>Choose a </a:t>
            </a:r>
            <a:r>
              <a:rPr lang="en-GB" sz="2800" b="1" dirty="0"/>
              <a:t>topic </a:t>
            </a:r>
            <a:r>
              <a:rPr lang="en-GB" sz="2800" dirty="0"/>
              <a:t>within a subject area. Define the school </a:t>
            </a:r>
            <a:r>
              <a:rPr lang="en-GB" sz="2800" b="1" dirty="0"/>
              <a:t>subject</a:t>
            </a:r>
            <a:r>
              <a:rPr lang="en-GB" sz="2800" dirty="0"/>
              <a:t> which this topic may be used in, for example, </a:t>
            </a:r>
            <a:r>
              <a:rPr lang="en-GB" sz="2800" i="1" dirty="0"/>
              <a:t>plants</a:t>
            </a:r>
            <a:r>
              <a:rPr lang="en-GB" sz="2800" dirty="0"/>
              <a:t> can be used as a topic within the subject of Natural Sciences. </a:t>
            </a:r>
            <a:endParaRPr lang="sl-SI" sz="2800" dirty="0"/>
          </a:p>
          <a:p>
            <a:pPr lvl="0"/>
            <a:r>
              <a:rPr lang="sl-SI" sz="2800" dirty="0"/>
              <a:t>Define the </a:t>
            </a:r>
            <a:r>
              <a:rPr lang="sl-SI" sz="2800" b="1" dirty="0"/>
              <a:t>grade</a:t>
            </a:r>
            <a:r>
              <a:rPr lang="sl-SI" sz="2800" dirty="0"/>
              <a:t>. </a:t>
            </a:r>
          </a:p>
          <a:p>
            <a:r>
              <a:rPr lang="sl-SI" sz="2800" b="1" dirty="0"/>
              <a:t>The topic needs to be taken from Slovene curriculum. </a:t>
            </a:r>
            <a:endParaRPr lang="sl-SI" sz="2800" dirty="0"/>
          </a:p>
          <a:p>
            <a:pPr lvl="0"/>
            <a:r>
              <a:rPr lang="en-GB" sz="2800" dirty="0"/>
              <a:t>Prepare a </a:t>
            </a:r>
            <a:r>
              <a:rPr lang="en-GB" sz="2800" b="1" dirty="0"/>
              <a:t>mind map</a:t>
            </a:r>
            <a:r>
              <a:rPr lang="en-GB" sz="2800" dirty="0"/>
              <a:t> in which you classify the vocabulary according to the </a:t>
            </a:r>
            <a:r>
              <a:rPr lang="en-GB" sz="2800" u="sng" dirty="0"/>
              <a:t>4 Cs </a:t>
            </a:r>
            <a:r>
              <a:rPr lang="en-GB" sz="2800" dirty="0"/>
              <a:t>(</a:t>
            </a:r>
            <a:r>
              <a:rPr lang="en-GB" sz="2800" b="1" dirty="0"/>
              <a:t>c</a:t>
            </a:r>
            <a:r>
              <a:rPr lang="en-GB" sz="2800" dirty="0"/>
              <a:t>ontent, </a:t>
            </a:r>
            <a:r>
              <a:rPr lang="en-GB" sz="2800" b="1" dirty="0"/>
              <a:t>c</a:t>
            </a:r>
            <a:r>
              <a:rPr lang="en-GB" sz="2800" dirty="0"/>
              <a:t>ulture</a:t>
            </a:r>
            <a:r>
              <a:rPr lang="sl-SI" sz="2800" dirty="0"/>
              <a:t>,</a:t>
            </a:r>
            <a:r>
              <a:rPr lang="en-GB" sz="2800" dirty="0"/>
              <a:t> </a:t>
            </a:r>
            <a:r>
              <a:rPr lang="en-GB" sz="2800" b="1" dirty="0"/>
              <a:t>c</a:t>
            </a:r>
            <a:r>
              <a:rPr lang="en-GB" sz="2800" dirty="0"/>
              <a:t>ognition</a:t>
            </a:r>
            <a:r>
              <a:rPr lang="sl-SI" sz="2800" dirty="0"/>
              <a:t> </a:t>
            </a:r>
            <a:r>
              <a:rPr lang="en-GB" sz="2800" dirty="0"/>
              <a:t>and</a:t>
            </a:r>
            <a:r>
              <a:rPr lang="sl-SI" sz="2800" dirty="0"/>
              <a:t> </a:t>
            </a:r>
            <a:r>
              <a:rPr lang="en-GB" sz="2800" b="1" dirty="0"/>
              <a:t>c</a:t>
            </a:r>
            <a:r>
              <a:rPr lang="en-GB" sz="2800" dirty="0"/>
              <a:t>ommunication</a:t>
            </a:r>
            <a:r>
              <a:rPr lang="sl-SI" sz="2800" dirty="0"/>
              <a:t>: language of/for/through learning; </a:t>
            </a:r>
            <a:r>
              <a:rPr lang="en-GB" sz="2800" dirty="0"/>
              <a:t>provide </a:t>
            </a:r>
            <a:r>
              <a:rPr lang="en-GB" sz="2800" b="1" u="sng" dirty="0"/>
              <a:t>example words and phrases </a:t>
            </a:r>
            <a:r>
              <a:rPr lang="en-GB" sz="2800" dirty="0"/>
              <a:t>you would practise with that topic</a:t>
            </a:r>
            <a:r>
              <a:rPr lang="sl-SI" sz="2800" dirty="0"/>
              <a:t>). </a:t>
            </a:r>
          </a:p>
          <a:p>
            <a:pPr lvl="0"/>
            <a:r>
              <a:rPr lang="en-GB" sz="2800" dirty="0"/>
              <a:t>Upload it into the e-classroom under </a:t>
            </a:r>
            <a:r>
              <a:rPr lang="sl-SI" sz="2800" dirty="0"/>
              <a:t>YOUR</a:t>
            </a:r>
            <a:r>
              <a:rPr lang="en-GB" sz="2800" dirty="0"/>
              <a:t> ASSIGNMENTS - MINDMAPS.</a:t>
            </a:r>
            <a:endParaRPr lang="sl-SI" sz="2800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448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572000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64295"/>
            <a:ext cx="4499992" cy="407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0" y="6172200"/>
            <a:ext cx="2796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/>
              <a:t>Animals can be used as a topic within the </a:t>
            </a:r>
          </a:p>
          <a:p>
            <a:r>
              <a:rPr lang="sl-SI" sz="1200" dirty="0"/>
              <a:t>subject of Natural Sciences, 4th grade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638"/>
            <a:ext cx="9144000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jeZBesedilom 3"/>
          <p:cNvSpPr txBox="1"/>
          <p:nvPr/>
        </p:nvSpPr>
        <p:spPr>
          <a:xfrm>
            <a:off x="107504" y="12945"/>
            <a:ext cx="8928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err="1"/>
              <a:t>The</a:t>
            </a:r>
            <a:r>
              <a:rPr lang="sl-SI" sz="1600" dirty="0"/>
              <a:t> </a:t>
            </a:r>
            <a:r>
              <a:rPr lang="sl-SI" sz="1600" dirty="0" err="1"/>
              <a:t>topic</a:t>
            </a:r>
            <a:r>
              <a:rPr lang="sl-SI" sz="1600" dirty="0"/>
              <a:t> „</a:t>
            </a:r>
            <a:r>
              <a:rPr lang="sl-SI" sz="1600" dirty="0" err="1"/>
              <a:t>Instruments</a:t>
            </a:r>
            <a:r>
              <a:rPr lang="sl-SI" sz="1600" dirty="0"/>
              <a:t>“ is a part </a:t>
            </a:r>
            <a:r>
              <a:rPr lang="sl-SI" sz="1600" dirty="0" err="1"/>
              <a:t>of</a:t>
            </a:r>
            <a:r>
              <a:rPr lang="sl-SI" sz="1600" dirty="0"/>
              <a:t> </a:t>
            </a:r>
            <a:r>
              <a:rPr lang="sl-SI" sz="1600" dirty="0" err="1"/>
              <a:t>the</a:t>
            </a:r>
            <a:r>
              <a:rPr lang="sl-SI" sz="1600" dirty="0"/>
              <a:t> </a:t>
            </a:r>
            <a:r>
              <a:rPr lang="sl-SI" sz="1600" dirty="0" err="1"/>
              <a:t>music</a:t>
            </a:r>
            <a:r>
              <a:rPr lang="sl-SI" sz="1600" dirty="0"/>
              <a:t> </a:t>
            </a:r>
            <a:r>
              <a:rPr lang="sl-SI" sz="1600" dirty="0" err="1"/>
              <a:t>curriculum</a:t>
            </a:r>
            <a:r>
              <a:rPr lang="sl-SI" sz="1600" dirty="0"/>
              <a:t> (Glasbena umetnost; 3rd grade, 4th grade)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B3EE4-484C-AA58-B887-CB3A7FE1F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MOOC on Plurilingual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074E9-3DA8-B710-0BAD-CE2D93335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Link to the MOOC (NOT for Erasmus students!)  </a:t>
            </a:r>
          </a:p>
          <a:p>
            <a:r>
              <a:rPr lang="sl-SI" dirty="0">
                <a:hlinkClick r:id="rId2"/>
              </a:rPr>
              <a:t>https://skupnost.sio.si/course/view.php?id=10918</a:t>
            </a:r>
            <a:endParaRPr lang="sl-SI" dirty="0"/>
          </a:p>
          <a:p>
            <a:r>
              <a:rPr lang="sl-SI" dirty="0"/>
              <a:t>Password: </a:t>
            </a:r>
            <a:r>
              <a:rPr lang="sl-SI" sz="3600" dirty="0">
                <a:solidFill>
                  <a:srgbClr val="C00000"/>
                </a:solidFill>
              </a:rPr>
              <a:t>Plurilingual_23</a:t>
            </a:r>
            <a:endParaRPr lang="sl-SI" dirty="0">
              <a:solidFill>
                <a:srgbClr val="C00000"/>
              </a:solidFill>
            </a:endParaRPr>
          </a:p>
          <a:p>
            <a:r>
              <a:rPr lang="sl-SI" dirty="0"/>
              <a:t>Complete ALL the tasks in MOOC. </a:t>
            </a:r>
          </a:p>
          <a:p>
            <a:r>
              <a:rPr lang="sl-SI" dirty="0"/>
              <a:t>The deadline is 31st May 2023.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43879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solidFill>
                  <a:srgbClr val="C00000"/>
                </a:solidFill>
              </a:rPr>
              <a:t>WRITTEN </a:t>
            </a:r>
            <a:r>
              <a:rPr lang="en-GB" sz="4000" dirty="0">
                <a:solidFill>
                  <a:srgbClr val="C00000"/>
                </a:solidFill>
              </a:rPr>
              <a:t>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653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The written examination consists of test tasks  which are related to the </a:t>
            </a:r>
            <a:r>
              <a:rPr lang="en-GB" b="1" dirty="0"/>
              <a:t>topics</a:t>
            </a:r>
            <a:r>
              <a:rPr lang="en-GB" dirty="0"/>
              <a:t> </a:t>
            </a:r>
            <a:r>
              <a:rPr lang="en-GB" b="1" dirty="0">
                <a:solidFill>
                  <a:srgbClr val="C00000"/>
                </a:solidFill>
              </a:rPr>
              <a:t>discussed at </a:t>
            </a:r>
            <a:r>
              <a:rPr lang="sl-SI" b="1" dirty="0">
                <a:solidFill>
                  <a:srgbClr val="C00000"/>
                </a:solidFill>
              </a:rPr>
              <a:t>the </a:t>
            </a:r>
            <a:r>
              <a:rPr lang="en-GB" b="1" dirty="0">
                <a:solidFill>
                  <a:srgbClr val="C00000"/>
                </a:solidFill>
              </a:rPr>
              <a:t>lectures</a:t>
            </a:r>
            <a:r>
              <a:rPr lang="sl-SI" b="1" dirty="0">
                <a:solidFill>
                  <a:srgbClr val="C00000"/>
                </a:solidFill>
              </a:rPr>
              <a:t> only</a:t>
            </a:r>
            <a:r>
              <a:rPr lang="en-GB" dirty="0"/>
              <a:t>, as well as to the articles</a:t>
            </a:r>
            <a:r>
              <a:rPr lang="sl-SI" dirty="0"/>
              <a:t> and other materials</a:t>
            </a:r>
            <a:r>
              <a:rPr lang="en-GB" dirty="0"/>
              <a:t> posted in the e-classroom.</a:t>
            </a:r>
            <a:endParaRPr lang="sl-SI" dirty="0"/>
          </a:p>
          <a:p>
            <a:pPr>
              <a:lnSpc>
                <a:spcPct val="150000"/>
              </a:lnSpc>
            </a:pPr>
            <a:endParaRPr lang="sl-SI" dirty="0"/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705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352928" cy="54726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We </a:t>
            </a:r>
            <a:r>
              <a:rPr lang="en-GB" sz="2800" dirty="0">
                <a:solidFill>
                  <a:srgbClr val="C00000"/>
                </a:solidFill>
              </a:rPr>
              <a:t>strongly recommend </a:t>
            </a:r>
            <a:r>
              <a:rPr lang="en-GB" sz="2800" dirty="0"/>
              <a:t>that you </a:t>
            </a:r>
            <a:r>
              <a:rPr lang="en-GB" sz="2800" b="1" dirty="0">
                <a:solidFill>
                  <a:srgbClr val="C00000"/>
                </a:solidFill>
              </a:rPr>
              <a:t>attend</a:t>
            </a:r>
            <a:r>
              <a:rPr lang="en-GB" sz="2800" dirty="0"/>
              <a:t> all of the lectures and practical classes. </a:t>
            </a:r>
            <a:r>
              <a:rPr lang="sl-SI" sz="2800" dirty="0"/>
              <a:t>The topics discussed at the lectures will not be repeated at the practical classes.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C00000"/>
                </a:solidFill>
              </a:rPr>
              <a:t>Practical classes are </a:t>
            </a:r>
            <a:r>
              <a:rPr lang="en-GB" b="1" u="sng" dirty="0">
                <a:solidFill>
                  <a:srgbClr val="C00000"/>
                </a:solidFill>
              </a:rPr>
              <a:t>compulsory.</a:t>
            </a:r>
            <a:endParaRPr lang="en-GB" u="sng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800" dirty="0"/>
              <a:t>You should </a:t>
            </a:r>
            <a:r>
              <a:rPr lang="en-GB" sz="2800" b="1" dirty="0"/>
              <a:t>actively participate </a:t>
            </a:r>
            <a:r>
              <a:rPr lang="en-GB" sz="2800" dirty="0"/>
              <a:t>and </a:t>
            </a:r>
            <a:r>
              <a:rPr lang="en-GB" sz="2800" b="1" dirty="0"/>
              <a:t>come to the lessons prepared</a:t>
            </a:r>
            <a:r>
              <a:rPr lang="en-GB" sz="2800" dirty="0"/>
              <a:t>.</a:t>
            </a:r>
          </a:p>
          <a:p>
            <a:pPr>
              <a:lnSpc>
                <a:spcPct val="150000"/>
              </a:lnSpc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01628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7524328" cy="5643246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1331640" y="6165304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https://clilart.wordpress.com/tag/motivational-quotes-2/</a:t>
            </a:r>
            <a:endParaRPr lang="sl-SI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679665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7007571" cy="3941758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1403648" y="5805264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ttps://www.google.com/search?q=CLIL+quote&amp;client=firefox-b-d&amp;sxsrf=ALeKk01nsUK81hH6nLyDOVXu8EhXypEn-w:1613412199069&amp;tbm=isch&amp;source=iu&amp;ictx=1&amp;fir=nxn6M0J-MPsWrM%252CwpsQam-YqBcUfM%252C_&amp;vet=1&amp;usg=AI4_-kR29gMdhN4DYHwo0rZWFFtOQx5gIQ&amp;sa=X&amp;ved=2ahUKEwiZqIHovOzuAhVETBoKHSCnDdIQ9QF6BAgKEAE#imgrc=yTwF-21TK5SLAM</a:t>
            </a:r>
            <a:endParaRPr lang="sl-SI" sz="800" dirty="0"/>
          </a:p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117346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238" y="0"/>
            <a:ext cx="6867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9856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rad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039952"/>
              </p:ext>
            </p:extLst>
          </p:nvPr>
        </p:nvGraphicFramePr>
        <p:xfrm>
          <a:off x="457200" y="548678"/>
          <a:ext cx="8229600" cy="5184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4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0996">
                <a:tc>
                  <a:txBody>
                    <a:bodyPr/>
                    <a:lstStyle/>
                    <a:p>
                      <a:pPr algn="ctr"/>
                      <a:r>
                        <a:rPr lang="en-GB" sz="3200" noProof="0" dirty="0"/>
                        <a:t>Lectures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noProof="0" dirty="0"/>
                        <a:t>Tutorial 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noProof="0" dirty="0"/>
                        <a:t>Individual</a:t>
                      </a:r>
                    </a:p>
                    <a:p>
                      <a:pPr algn="ctr"/>
                      <a:r>
                        <a:rPr lang="en-GB" sz="3200" noProof="0" dirty="0"/>
                        <a:t>work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noProof="0" dirty="0"/>
                        <a:t>ECTS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196">
                <a:tc>
                  <a:txBody>
                    <a:bodyPr/>
                    <a:lstStyle/>
                    <a:p>
                      <a:pPr algn="ctr"/>
                      <a:r>
                        <a:rPr lang="sl-SI" sz="3600" dirty="0">
                          <a:solidFill>
                            <a:srgbClr val="000066"/>
                          </a:solidFill>
                        </a:rPr>
                        <a:t>30</a:t>
                      </a:r>
                      <a:endParaRPr lang="en-GB" sz="360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600" dirty="0">
                          <a:solidFill>
                            <a:srgbClr val="000066"/>
                          </a:solidFill>
                        </a:rPr>
                        <a:t>30</a:t>
                      </a:r>
                      <a:endParaRPr lang="en-GB" sz="360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600" dirty="0">
                          <a:solidFill>
                            <a:srgbClr val="000066"/>
                          </a:solidFill>
                        </a:rPr>
                        <a:t>60</a:t>
                      </a:r>
                      <a:endParaRPr lang="en-GB" sz="360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600" dirty="0">
                          <a:solidFill>
                            <a:srgbClr val="000066"/>
                          </a:solidFill>
                        </a:rPr>
                        <a:t>4</a:t>
                      </a:r>
                      <a:endParaRPr lang="en-GB" sz="3600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0385">
                <a:tc>
                  <a:txBody>
                    <a:bodyPr/>
                    <a:lstStyle/>
                    <a:p>
                      <a:pPr algn="ctr"/>
                      <a:r>
                        <a:rPr lang="sl-SI" sz="2400" dirty="0"/>
                        <a:t>Karmen </a:t>
                      </a:r>
                      <a:r>
                        <a:rPr lang="sl-SI" sz="2400" dirty="0" err="1"/>
                        <a:t>Pižorn</a:t>
                      </a:r>
                      <a:r>
                        <a:rPr lang="sl-SI" sz="2400" dirty="0"/>
                        <a:t> </a:t>
                      </a:r>
                    </a:p>
                    <a:p>
                      <a:pPr algn="ctr"/>
                      <a:r>
                        <a:rPr lang="sl-SI" sz="2400" dirty="0"/>
                        <a:t>(30)</a:t>
                      </a:r>
                    </a:p>
                    <a:p>
                      <a:pPr algn="ctr"/>
                      <a:r>
                        <a:rPr lang="sl-SI" sz="2400" dirty="0"/>
                        <a:t>Edwin Harris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baseline="0" dirty="0"/>
                        <a:t>Tina Rozmanič</a:t>
                      </a:r>
                    </a:p>
                    <a:p>
                      <a:pPr algn="ctr"/>
                      <a:r>
                        <a:rPr lang="sl-SI" sz="2400" baseline="0" dirty="0"/>
                        <a:t>(30)</a:t>
                      </a:r>
                    </a:p>
                    <a:p>
                      <a:pPr algn="ctr"/>
                      <a:r>
                        <a:rPr lang="sl-SI" sz="2400" baseline="0" dirty="0"/>
                        <a:t>Edwin Harris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dirty="0" err="1"/>
                        <a:t>Work</a:t>
                      </a:r>
                      <a:r>
                        <a:rPr lang="sl-SI" sz="2400" baseline="0" dirty="0"/>
                        <a:t> done at home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475009A-4927-C84D-8C1F-845F9FC5FCEB}"/>
              </a:ext>
            </a:extLst>
          </p:cNvPr>
          <p:cNvSpPr txBox="1"/>
          <p:nvPr/>
        </p:nvSpPr>
        <p:spPr>
          <a:xfrm>
            <a:off x="1331640" y="594928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Password</a:t>
            </a:r>
            <a:r>
              <a:rPr lang="sl-SI" dirty="0"/>
              <a:t> for </a:t>
            </a:r>
            <a:r>
              <a:rPr lang="sl-SI" dirty="0" err="1"/>
              <a:t>Moodle</a:t>
            </a:r>
            <a:r>
              <a:rPr lang="sl-SI" dirty="0"/>
              <a:t>:</a:t>
            </a:r>
            <a:r>
              <a:rPr lang="en-SI" dirty="0"/>
              <a:t> CLIL_matters202</a:t>
            </a:r>
            <a:r>
              <a:rPr lang="sl-SI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22327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834"/>
            <a:ext cx="9144000" cy="682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59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26" y="44624"/>
            <a:ext cx="9003778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5743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88" y="76200"/>
            <a:ext cx="484822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3964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C1367-A2BC-2340-B21B-981701CE2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SI" sz="4000" dirty="0">
                <a:solidFill>
                  <a:srgbClr val="C00000"/>
                </a:solidFill>
              </a:rPr>
              <a:t>Resources</a:t>
            </a:r>
            <a:r>
              <a:rPr lang="sl-SI" sz="4000" dirty="0">
                <a:solidFill>
                  <a:srgbClr val="C00000"/>
                </a:solidFill>
              </a:rPr>
              <a:t> – </a:t>
            </a:r>
            <a:r>
              <a:rPr lang="sl-SI" sz="4000" dirty="0" err="1">
                <a:solidFill>
                  <a:srgbClr val="C00000"/>
                </a:solidFill>
              </a:rPr>
              <a:t>what</a:t>
            </a:r>
            <a:r>
              <a:rPr lang="sl-SI" sz="4000" dirty="0">
                <a:solidFill>
                  <a:srgbClr val="C00000"/>
                </a:solidFill>
              </a:rPr>
              <a:t> do I </a:t>
            </a:r>
            <a:r>
              <a:rPr lang="sl-SI" sz="4000" dirty="0" err="1">
                <a:solidFill>
                  <a:srgbClr val="C00000"/>
                </a:solidFill>
              </a:rPr>
              <a:t>need</a:t>
            </a:r>
            <a:r>
              <a:rPr lang="sl-SI" sz="4000" dirty="0">
                <a:solidFill>
                  <a:srgbClr val="C00000"/>
                </a:solidFill>
              </a:rPr>
              <a:t>?</a:t>
            </a:r>
            <a:endParaRPr lang="en-SI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2E09E-4EEE-9D4D-9216-571C71F9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S</a:t>
            </a:r>
            <a:r>
              <a:rPr lang="en-SI" sz="2400" dirty="0"/>
              <a:t>pletna učilnica (e-classroom/Moodle</a:t>
            </a:r>
            <a:r>
              <a:rPr lang="sl-SI" sz="2400" dirty="0"/>
              <a:t>)</a:t>
            </a:r>
            <a:r>
              <a:rPr lang="en-SI" sz="2400" dirty="0"/>
              <a:t>: </a:t>
            </a:r>
            <a:r>
              <a:rPr lang="sl-SI" sz="2400" dirty="0"/>
              <a:t>the name of the </a:t>
            </a:r>
            <a:r>
              <a:rPr lang="sl-SI" sz="2400" dirty="0" err="1"/>
              <a:t>subject</a:t>
            </a:r>
            <a:r>
              <a:rPr lang="sl-SI" sz="2400" dirty="0"/>
              <a:t>: </a:t>
            </a:r>
            <a:r>
              <a:rPr lang="en-SI" sz="2400" dirty="0"/>
              <a:t>Angleščina skozi osnovnošolski kurikul/English through Primary School Curricul</a:t>
            </a:r>
            <a:r>
              <a:rPr lang="sl-SI" sz="2400" dirty="0"/>
              <a:t>u</a:t>
            </a:r>
            <a:r>
              <a:rPr lang="en-SI" sz="2400" dirty="0"/>
              <a:t>m; password: </a:t>
            </a:r>
            <a:r>
              <a:rPr lang="en-SI" sz="2400" dirty="0">
                <a:solidFill>
                  <a:srgbClr val="FF0000"/>
                </a:solidFill>
              </a:rPr>
              <a:t>CLIL_matters202</a:t>
            </a:r>
            <a:r>
              <a:rPr lang="sl-SI" sz="2400" dirty="0">
                <a:solidFill>
                  <a:srgbClr val="FF0000"/>
                </a:solidFill>
              </a:rPr>
              <a:t>3</a:t>
            </a:r>
          </a:p>
          <a:p>
            <a:pPr marL="0" indent="0">
              <a:buNone/>
            </a:pPr>
            <a:endParaRPr lang="en-SI" sz="2400" dirty="0">
              <a:solidFill>
                <a:srgbClr val="FF0000"/>
              </a:solidFill>
            </a:endParaRPr>
          </a:p>
          <a:p>
            <a:r>
              <a:rPr lang="en-GB" sz="2400" dirty="0"/>
              <a:t>A</a:t>
            </a:r>
            <a:r>
              <a:rPr lang="en-SI" sz="2400" dirty="0"/>
              <a:t>ll materials will be available in the e-classroom/Moodle. </a:t>
            </a:r>
          </a:p>
          <a:p>
            <a:endParaRPr lang="sl-SI" sz="2400" dirty="0"/>
          </a:p>
          <a:p>
            <a:pPr marL="0" indent="0"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38715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1196" y="188640"/>
            <a:ext cx="8229600" cy="836712"/>
          </a:xfrm>
        </p:spPr>
        <p:txBody>
          <a:bodyPr>
            <a:normAutofit/>
          </a:bodyPr>
          <a:lstStyle/>
          <a:p>
            <a:r>
              <a:rPr lang="sl-SI" sz="4000" dirty="0" err="1">
                <a:solidFill>
                  <a:srgbClr val="C00000"/>
                </a:solidFill>
              </a:rPr>
              <a:t>Syllabus</a:t>
            </a:r>
            <a:r>
              <a:rPr lang="sl-SI" sz="4000" dirty="0">
                <a:solidFill>
                  <a:srgbClr val="C00000"/>
                </a:solidFill>
              </a:rPr>
              <a:t> </a:t>
            </a:r>
            <a:r>
              <a:rPr lang="sl-SI" sz="4000" dirty="0" err="1">
                <a:solidFill>
                  <a:srgbClr val="C00000"/>
                </a:solidFill>
              </a:rPr>
              <a:t>Outline</a:t>
            </a: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93199" y="1025352"/>
            <a:ext cx="8685593" cy="57606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sl-SI" sz="2400" dirty="0"/>
              <a:t>	</a:t>
            </a:r>
            <a:r>
              <a:rPr lang="en-US" sz="2400" dirty="0"/>
              <a:t>The students</a:t>
            </a:r>
            <a:r>
              <a:rPr lang="sl-SI" sz="2400" dirty="0"/>
              <a:t>:</a:t>
            </a:r>
          </a:p>
          <a:p>
            <a:pPr>
              <a:lnSpc>
                <a:spcPct val="120000"/>
              </a:lnSpc>
              <a:buFont typeface="Calibri" pitchFamily="34" charset="0"/>
              <a:buChar char="•"/>
            </a:pPr>
            <a:r>
              <a:rPr lang="sl-SI" sz="2400" dirty="0"/>
              <a:t>study and apply </a:t>
            </a:r>
            <a:r>
              <a:rPr lang="sl-SI" sz="2400" b="1" dirty="0">
                <a:solidFill>
                  <a:srgbClr val="C00000"/>
                </a:solidFill>
              </a:rPr>
              <a:t>CLIL</a:t>
            </a:r>
            <a:r>
              <a:rPr lang="sl-SI" sz="2400" dirty="0">
                <a:solidFill>
                  <a:srgbClr val="C00000"/>
                </a:solidFill>
              </a:rPr>
              <a:t> </a:t>
            </a:r>
            <a:r>
              <a:rPr lang="sl-SI" sz="2400" dirty="0"/>
              <a:t>(content and language integrated learning) approach</a:t>
            </a:r>
          </a:p>
          <a:p>
            <a:pPr>
              <a:lnSpc>
                <a:spcPct val="120000"/>
              </a:lnSpc>
            </a:pPr>
            <a:r>
              <a:rPr lang="sl-SI" sz="2400" dirty="0"/>
              <a:t>plan CLIL lessons and teach a CLIL topic in EFL</a:t>
            </a:r>
          </a:p>
          <a:p>
            <a:pPr>
              <a:lnSpc>
                <a:spcPct val="120000"/>
              </a:lnSpc>
            </a:pPr>
            <a:r>
              <a:rPr lang="sl-SI" sz="2400" dirty="0"/>
              <a:t>design a CLIL mind map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are able to transfer the outcomes of CLIL to other similar school contexts, such as multilingual classes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study plurilingual education and its similar approaches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acquire, notice and use the terms/texts that are characteristic of the texts and teaching materials in English language of other school subjects/areas</a:t>
            </a:r>
            <a:endParaRPr lang="sl-SI" sz="2400" dirty="0"/>
          </a:p>
          <a:p>
            <a:pPr>
              <a:lnSpc>
                <a:spcPct val="120000"/>
              </a:lnSpc>
            </a:pPr>
            <a:r>
              <a:rPr lang="sl-SI" sz="2400" dirty="0"/>
              <a:t>Do the MOOC on Plurilingual education</a:t>
            </a:r>
          </a:p>
        </p:txBody>
      </p:sp>
    </p:spTree>
    <p:extLst>
      <p:ext uri="{BB962C8B-B14F-4D97-AF65-F5344CB8AC3E}">
        <p14:creationId xmlns:p14="http://schemas.microsoft.com/office/powerpoint/2010/main" val="3634628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67744" y="404664"/>
            <a:ext cx="4186808" cy="72008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Assessment</a:t>
            </a:r>
          </a:p>
        </p:txBody>
      </p:sp>
      <p:graphicFrame>
        <p:nvGraphicFramePr>
          <p:cNvPr id="7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207659"/>
              </p:ext>
            </p:extLst>
          </p:nvPr>
        </p:nvGraphicFramePr>
        <p:xfrm>
          <a:off x="467544" y="1412777"/>
          <a:ext cx="7344816" cy="41044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97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7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665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Exam</a:t>
                      </a:r>
                      <a:r>
                        <a:rPr lang="sl-SI" sz="2800" baseline="0" dirty="0"/>
                        <a:t> </a:t>
                      </a:r>
                      <a:r>
                        <a:rPr lang="sl-SI" sz="2800" dirty="0"/>
                        <a:t>parts</a:t>
                      </a:r>
                      <a:endParaRPr lang="en-GB" sz="28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200" dirty="0"/>
                        <a:t>%</a:t>
                      </a:r>
                      <a:endParaRPr lang="en-GB" sz="32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15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baseline="0" dirty="0"/>
                        <a:t>Lesson preparation</a:t>
                      </a:r>
                      <a:r>
                        <a:rPr lang="sl-SI" sz="2800" kern="1200" baseline="0" dirty="0"/>
                        <a:t>, teaching,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800" kern="1200" baseline="0" dirty="0"/>
                        <a:t>lesson feedback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800" kern="1200" baseline="0" dirty="0"/>
                        <a:t>(project work)</a:t>
                      </a:r>
                      <a:endParaRPr lang="en-GB" sz="28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200" dirty="0"/>
                        <a:t>40</a:t>
                      </a:r>
                      <a:endParaRPr lang="en-GB" sz="32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6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baseline="0" dirty="0"/>
                        <a:t>Portfolio </a:t>
                      </a:r>
                      <a:endParaRPr lang="en-GB" sz="28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200" dirty="0"/>
                        <a:t>20</a:t>
                      </a:r>
                      <a:endParaRPr lang="en-GB" sz="32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95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baseline="0" dirty="0"/>
                        <a:t>Written exam</a:t>
                      </a:r>
                      <a:endParaRPr lang="en-GB" sz="28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200" dirty="0"/>
                        <a:t>40</a:t>
                      </a:r>
                      <a:endParaRPr lang="en-GB" sz="32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06916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None/>
            </a:pPr>
            <a:r>
              <a:rPr lang="sl-SI" sz="2400" dirty="0"/>
              <a:t>You will teach in </a:t>
            </a:r>
            <a:r>
              <a:rPr lang="sl-SI" sz="2400" b="1" u="sng" dirty="0">
                <a:solidFill>
                  <a:srgbClr val="C00000"/>
                </a:solidFill>
              </a:rPr>
              <a:t>groups of 2 students</a:t>
            </a:r>
            <a:r>
              <a:rPr lang="sl-SI" sz="2400" dirty="0">
                <a:solidFill>
                  <a:srgbClr val="C00000"/>
                </a:solidFill>
              </a:rPr>
              <a:t>. </a:t>
            </a:r>
          </a:p>
          <a:p>
            <a:pPr>
              <a:lnSpc>
                <a:spcPct val="200000"/>
              </a:lnSpc>
              <a:buNone/>
            </a:pPr>
            <a:r>
              <a:rPr lang="sl-SI" sz="2400" dirty="0"/>
              <a:t>Project work consists of: </a:t>
            </a:r>
          </a:p>
          <a:p>
            <a:pPr>
              <a:lnSpc>
                <a:spcPct val="200000"/>
              </a:lnSpc>
            </a:pPr>
            <a:r>
              <a:rPr lang="sl-SI" sz="2400" dirty="0"/>
              <a:t>Part 1: a lesson plan, a unit checklist, a self-reflection sheet </a:t>
            </a:r>
          </a:p>
          <a:p>
            <a:pPr>
              <a:lnSpc>
                <a:spcPct val="200000"/>
              </a:lnSpc>
            </a:pPr>
            <a:r>
              <a:rPr lang="sl-SI" sz="2400" dirty="0"/>
              <a:t>Part 2: teaching of ONE lesson</a:t>
            </a:r>
          </a:p>
          <a:p>
            <a:pPr>
              <a:lnSpc>
                <a:spcPct val="200000"/>
              </a:lnSpc>
            </a:pPr>
            <a:r>
              <a:rPr lang="sl-SI" sz="2400" dirty="0"/>
              <a:t>Part 3: ONE lesson observation: while 2 students are teaching, 2 students are observing and then they swap.  </a:t>
            </a:r>
          </a:p>
          <a:p>
            <a:pPr>
              <a:lnSpc>
                <a:spcPct val="200000"/>
              </a:lnSpc>
              <a:buNone/>
            </a:pPr>
            <a:endParaRPr lang="sl-SI" sz="2400" dirty="0"/>
          </a:p>
        </p:txBody>
      </p:sp>
      <p:graphicFrame>
        <p:nvGraphicFramePr>
          <p:cNvPr id="5" name="Ograda vsebin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097116"/>
              </p:ext>
            </p:extLst>
          </p:nvPr>
        </p:nvGraphicFramePr>
        <p:xfrm>
          <a:off x="827584" y="188640"/>
          <a:ext cx="7020272" cy="1080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0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2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sl-SI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Exam parts</a:t>
                      </a:r>
                      <a:endParaRPr lang="en-GB" sz="2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GB" sz="2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Lesson p</a:t>
                      </a:r>
                      <a:r>
                        <a:rPr lang="sl-SI" sz="2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lanning</a:t>
                      </a:r>
                      <a:r>
                        <a:rPr lang="sl-SI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sl-SI" sz="2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teaching</a:t>
                      </a:r>
                      <a:r>
                        <a:rPr lang="sl-SI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feedback</a:t>
                      </a:r>
                      <a:endParaRPr lang="en-GB" sz="2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en-GB" sz="2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85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9611" y="7990"/>
            <a:ext cx="8229600" cy="1143000"/>
          </a:xfrm>
        </p:spPr>
        <p:txBody>
          <a:bodyPr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kern="1200" baseline="0" dirty="0">
                <a:solidFill>
                  <a:srgbClr val="C00000"/>
                </a:solidFill>
              </a:rPr>
              <a:t>Lesson p</a:t>
            </a:r>
            <a:r>
              <a:rPr lang="sl-SI" sz="2800" kern="1200" baseline="0" dirty="0" err="1">
                <a:solidFill>
                  <a:srgbClr val="C00000"/>
                </a:solidFill>
              </a:rPr>
              <a:t>lanning</a:t>
            </a:r>
            <a:r>
              <a:rPr lang="sl-SI" sz="2800" kern="1200" baseline="0" dirty="0">
                <a:solidFill>
                  <a:srgbClr val="C00000"/>
                </a:solidFill>
              </a:rPr>
              <a:t>,</a:t>
            </a:r>
            <a:r>
              <a:rPr lang="sl-SI" sz="2800" kern="1200" dirty="0">
                <a:solidFill>
                  <a:srgbClr val="C00000"/>
                </a:solidFill>
              </a:rPr>
              <a:t> </a:t>
            </a:r>
            <a:r>
              <a:rPr lang="sl-SI" sz="2800" kern="1200" baseline="0" dirty="0" err="1">
                <a:solidFill>
                  <a:srgbClr val="C00000"/>
                </a:solidFill>
              </a:rPr>
              <a:t>teaching</a:t>
            </a:r>
            <a:r>
              <a:rPr lang="sl-SI" sz="2800" dirty="0">
                <a:solidFill>
                  <a:srgbClr val="C00000"/>
                </a:solidFill>
              </a:rPr>
              <a:t>, and </a:t>
            </a:r>
            <a:r>
              <a:rPr lang="sl-SI" sz="2800" kern="1200" baseline="0" dirty="0">
                <a:solidFill>
                  <a:srgbClr val="C00000"/>
                </a:solidFill>
              </a:rPr>
              <a:t>feedback</a:t>
            </a:r>
            <a:r>
              <a:rPr lang="sl-SI" sz="2800" dirty="0">
                <a:solidFill>
                  <a:srgbClr val="C00000"/>
                </a:solidFill>
              </a:rPr>
              <a:t> (1)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72608"/>
          </a:xfrm>
        </p:spPr>
        <p:txBody>
          <a:bodyPr>
            <a:noAutofit/>
          </a:bodyPr>
          <a:lstStyle/>
          <a:p>
            <a:pPr lvl="0"/>
            <a:r>
              <a:rPr lang="en-US" sz="2400" b="1" dirty="0"/>
              <a:t>In</a:t>
            </a:r>
            <a:r>
              <a:rPr lang="en-US" sz="2400" b="1" u="sng" dirty="0"/>
              <a:t> </a:t>
            </a:r>
            <a:r>
              <a:rPr lang="sl-SI" sz="2400" b="1" u="sng" dirty="0"/>
              <a:t>groups of TWO,</a:t>
            </a:r>
            <a:r>
              <a:rPr lang="sl-SI" sz="2400" dirty="0"/>
              <a:t>  you will teach an English language lesson. You’ll be given </a:t>
            </a:r>
            <a:r>
              <a:rPr lang="en-US" sz="2400" dirty="0"/>
              <a:t>a topic</a:t>
            </a:r>
            <a:r>
              <a:rPr lang="sl-SI" sz="2400" dirty="0"/>
              <a:t> and a grade (class)</a:t>
            </a:r>
            <a:r>
              <a:rPr lang="en-US" sz="2400" dirty="0"/>
              <a:t>, for example, </a:t>
            </a:r>
            <a:r>
              <a:rPr lang="en-US" sz="2400" i="1" dirty="0"/>
              <a:t>living on a farm</a:t>
            </a:r>
            <a:r>
              <a:rPr lang="sl-SI" sz="2400" i="1" dirty="0"/>
              <a:t>/1st grade. </a:t>
            </a:r>
          </a:p>
          <a:p>
            <a:r>
              <a:rPr lang="sl-SI" sz="2400" dirty="0"/>
              <a:t>The topic will be taken from Slovene national curricula (SPO; MAT; GUM; LUM; ŠPO).  </a:t>
            </a:r>
          </a:p>
          <a:p>
            <a:pPr>
              <a:buNone/>
            </a:pPr>
            <a:endParaRPr lang="sl-SI" sz="2400" b="1" dirty="0"/>
          </a:p>
          <a:p>
            <a:r>
              <a:rPr lang="en-US" sz="2400" dirty="0"/>
              <a:t>Project work consists of preparing a lesson using the uploaded </a:t>
            </a:r>
            <a:r>
              <a:rPr lang="en-US" sz="2400" b="1" dirty="0"/>
              <a:t>CLIL LESSON PLAN</a:t>
            </a:r>
            <a:r>
              <a:rPr lang="en-US" sz="2400" dirty="0"/>
              <a:t> sample. Take a look at the template (CLIL LESSON PLAN TEMPLATE). </a:t>
            </a:r>
          </a:p>
          <a:p>
            <a:pPr marL="0" indent="0">
              <a:buNone/>
            </a:pP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1827790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3528" y="908720"/>
            <a:ext cx="8712968" cy="569902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1800" dirty="0"/>
              <a:t>Search for appropriate materials and adapt them for classroom use</a:t>
            </a:r>
            <a:r>
              <a:rPr lang="en-US" sz="1400" dirty="0"/>
              <a:t>. </a:t>
            </a:r>
            <a:endParaRPr lang="sl-SI" sz="1400" dirty="0"/>
          </a:p>
          <a:p>
            <a:pPr lvl="0">
              <a:lnSpc>
                <a:spcPct val="170000"/>
              </a:lnSpc>
            </a:pPr>
            <a:r>
              <a:rPr lang="sl-SI" sz="1800" dirty="0"/>
              <a:t>Write step by step lesson plan; next to each activity </a:t>
            </a:r>
            <a:r>
              <a:rPr lang="sl-SI" sz="1800" b="1" dirty="0"/>
              <a:t>write the classroom language </a:t>
            </a:r>
            <a:r>
              <a:rPr lang="sl-SI" sz="1800" dirty="0"/>
              <a:t>(simple and short instructions; think of gestures and movements you will use).</a:t>
            </a:r>
            <a:r>
              <a:rPr lang="sl-SI" sz="1400" dirty="0"/>
              <a:t> </a:t>
            </a:r>
            <a:endParaRPr lang="sl-SI" sz="700" dirty="0"/>
          </a:p>
          <a:p>
            <a:pPr lvl="0">
              <a:lnSpc>
                <a:spcPct val="170000"/>
              </a:lnSpc>
            </a:pPr>
            <a:r>
              <a:rPr lang="en-US" sz="1800" dirty="0"/>
              <a:t>Use a </a:t>
            </a:r>
            <a:r>
              <a:rPr lang="en-US" sz="1800" b="1" dirty="0"/>
              <a:t>UNIT CHECKLIST </a:t>
            </a:r>
            <a:r>
              <a:rPr lang="en-US" sz="1800" dirty="0"/>
              <a:t>to find out whether you have followed the required guidelines</a:t>
            </a:r>
            <a:r>
              <a:rPr lang="en-US" sz="1400" dirty="0"/>
              <a:t>. </a:t>
            </a:r>
            <a:endParaRPr lang="sl-SI" sz="1400" dirty="0"/>
          </a:p>
          <a:p>
            <a:pPr>
              <a:lnSpc>
                <a:spcPct val="170000"/>
              </a:lnSpc>
            </a:pPr>
            <a:r>
              <a:rPr lang="en-US" sz="1800" dirty="0"/>
              <a:t>Before </a:t>
            </a:r>
            <a:r>
              <a:rPr lang="sl-SI" sz="1800" dirty="0"/>
              <a:t>the live </a:t>
            </a:r>
            <a:r>
              <a:rPr lang="sl-SI" sz="1800" dirty="0" err="1"/>
              <a:t>lesson</a:t>
            </a:r>
            <a:r>
              <a:rPr lang="sl-SI" sz="1800" dirty="0"/>
              <a:t>, </a:t>
            </a:r>
            <a:r>
              <a:rPr lang="en-US" sz="1800" dirty="0"/>
              <a:t>send </a:t>
            </a:r>
            <a:r>
              <a:rPr lang="sl-SI" sz="1800" dirty="0" err="1"/>
              <a:t>your</a:t>
            </a:r>
            <a:r>
              <a:rPr lang="sl-SI" sz="1800" dirty="0"/>
              <a:t> </a:t>
            </a:r>
            <a:r>
              <a:rPr lang="sl-SI" sz="1800" dirty="0" err="1"/>
              <a:t>lesson</a:t>
            </a:r>
            <a:r>
              <a:rPr lang="sl-SI" sz="1800" dirty="0"/>
              <a:t> plan to </a:t>
            </a:r>
            <a:r>
              <a:rPr lang="sl-SI" sz="1800" u="sng" dirty="0"/>
              <a:t>Tina Rozmanič</a:t>
            </a:r>
            <a:r>
              <a:rPr lang="en-US" sz="1800" dirty="0"/>
              <a:t> </a:t>
            </a:r>
            <a:r>
              <a:rPr lang="sl-SI" sz="1800" dirty="0"/>
              <a:t> </a:t>
            </a:r>
            <a:r>
              <a:rPr lang="en-US" sz="1800" dirty="0"/>
              <a:t>- the deadline to send your lesson plan is </a:t>
            </a:r>
            <a:r>
              <a:rPr lang="en-US" sz="1800" b="1" dirty="0">
                <a:solidFill>
                  <a:srgbClr val="FF0000"/>
                </a:solidFill>
              </a:rPr>
              <a:t>7 days before </a:t>
            </a:r>
            <a:r>
              <a:rPr lang="sl-SI" sz="1800" dirty="0"/>
              <a:t>the</a:t>
            </a:r>
            <a:r>
              <a:rPr lang="sl-SI" sz="1800" b="1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delivery of the lesson in the classroom.</a:t>
            </a:r>
          </a:p>
          <a:p>
            <a:pPr lvl="0">
              <a:lnSpc>
                <a:spcPct val="170000"/>
              </a:lnSpc>
            </a:pPr>
            <a:r>
              <a:rPr lang="en-US" sz="1800" dirty="0"/>
              <a:t>Complete a </a:t>
            </a:r>
            <a:r>
              <a:rPr lang="en-US" sz="1800" b="1" dirty="0"/>
              <a:t>self-reflection sheet </a:t>
            </a:r>
            <a:r>
              <a:rPr lang="en-US" sz="1800" dirty="0"/>
              <a:t>after </a:t>
            </a:r>
            <a:r>
              <a:rPr lang="sl-SI" sz="1800" dirty="0"/>
              <a:t>teaching the lesson</a:t>
            </a:r>
            <a:r>
              <a:rPr lang="sl-SI" sz="1400" dirty="0"/>
              <a:t>. </a:t>
            </a:r>
          </a:p>
          <a:p>
            <a:pPr lvl="0">
              <a:lnSpc>
                <a:spcPct val="170000"/>
              </a:lnSpc>
            </a:pPr>
            <a:r>
              <a:rPr lang="en-US" sz="1800" dirty="0"/>
              <a:t>After your presentation</a:t>
            </a:r>
            <a:r>
              <a:rPr lang="sl-SI" sz="1800" dirty="0"/>
              <a:t>, </a:t>
            </a:r>
            <a:r>
              <a:rPr lang="en-US" sz="1800" b="1" dirty="0"/>
              <a:t>upload</a:t>
            </a:r>
            <a:r>
              <a:rPr lang="en-US" sz="1800" dirty="0"/>
              <a:t> everything in the e-classroom under YOUR ASSIGNMENTS – </a:t>
            </a:r>
            <a:r>
              <a:rPr lang="sl-SI" sz="1800" dirty="0"/>
              <a:t> TEACHING </a:t>
            </a:r>
            <a:r>
              <a:rPr lang="en-US" sz="1800" dirty="0"/>
              <a:t>(</a:t>
            </a:r>
            <a:r>
              <a:rPr lang="en-US" sz="1800" b="1" dirty="0"/>
              <a:t>your lesson plan</a:t>
            </a:r>
            <a:r>
              <a:rPr lang="sl-SI" sz="1800" b="1" dirty="0"/>
              <a:t> </a:t>
            </a:r>
            <a:r>
              <a:rPr lang="sl-SI" sz="1800" dirty="0"/>
              <a:t>with all the </a:t>
            </a:r>
            <a:r>
              <a:rPr lang="sl-SI" sz="1800" b="1" dirty="0"/>
              <a:t>materials</a:t>
            </a:r>
            <a:r>
              <a:rPr lang="sl-SI" sz="1800" dirty="0"/>
              <a:t> that you worked with</a:t>
            </a:r>
            <a:r>
              <a:rPr lang="en-US" sz="1800" dirty="0"/>
              <a:t>, a </a:t>
            </a:r>
            <a:r>
              <a:rPr lang="en-US" sz="1800" b="1" dirty="0"/>
              <a:t>unit checklist</a:t>
            </a:r>
            <a:r>
              <a:rPr lang="en-US" sz="1800" dirty="0"/>
              <a:t>, </a:t>
            </a:r>
            <a:r>
              <a:rPr lang="en-US" sz="1800" b="1" dirty="0"/>
              <a:t>a self-reflection sheet</a:t>
            </a:r>
            <a:r>
              <a:rPr lang="en-US" sz="1800" dirty="0"/>
              <a:t>).</a:t>
            </a:r>
          </a:p>
          <a:p>
            <a:pPr marL="0" indent="0">
              <a:lnSpc>
                <a:spcPct val="170000"/>
              </a:lnSpc>
              <a:buNone/>
            </a:pPr>
            <a:endParaRPr lang="sl-SI" sz="700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69900" y="7938"/>
            <a:ext cx="8229600" cy="1143000"/>
          </a:xfrm>
        </p:spPr>
        <p:txBody>
          <a:bodyPr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kern="1200" baseline="0" dirty="0">
                <a:solidFill>
                  <a:srgbClr val="C00000"/>
                </a:solidFill>
              </a:rPr>
              <a:t>Lesson p</a:t>
            </a:r>
            <a:r>
              <a:rPr lang="sl-SI" sz="2800" kern="1200" baseline="0" dirty="0" err="1">
                <a:solidFill>
                  <a:srgbClr val="C00000"/>
                </a:solidFill>
              </a:rPr>
              <a:t>lanning</a:t>
            </a:r>
            <a:r>
              <a:rPr lang="sl-SI" sz="2800" kern="1200" baseline="0" dirty="0">
                <a:solidFill>
                  <a:srgbClr val="C00000"/>
                </a:solidFill>
              </a:rPr>
              <a:t>,</a:t>
            </a:r>
            <a:r>
              <a:rPr lang="sl-SI" sz="2800" kern="1200" dirty="0">
                <a:solidFill>
                  <a:srgbClr val="C00000"/>
                </a:solidFill>
              </a:rPr>
              <a:t> </a:t>
            </a:r>
            <a:r>
              <a:rPr lang="sl-SI" sz="2800" kern="1200" baseline="0" dirty="0" err="1">
                <a:solidFill>
                  <a:srgbClr val="C00000"/>
                </a:solidFill>
              </a:rPr>
              <a:t>teaching</a:t>
            </a:r>
            <a:r>
              <a:rPr lang="sl-SI" sz="2800" dirty="0">
                <a:solidFill>
                  <a:srgbClr val="C00000"/>
                </a:solidFill>
              </a:rPr>
              <a:t>, and </a:t>
            </a:r>
            <a:r>
              <a:rPr lang="sl-SI" sz="2800" kern="1200" baseline="0" dirty="0">
                <a:solidFill>
                  <a:srgbClr val="C00000"/>
                </a:solidFill>
              </a:rPr>
              <a:t>feedback</a:t>
            </a:r>
            <a:r>
              <a:rPr lang="sl-SI" sz="2800" dirty="0">
                <a:solidFill>
                  <a:srgbClr val="C00000"/>
                </a:solidFill>
              </a:rPr>
              <a:t> (2)</a:t>
            </a:r>
          </a:p>
        </p:txBody>
      </p:sp>
    </p:spTree>
    <p:extLst>
      <p:ext uri="{BB962C8B-B14F-4D97-AF65-F5344CB8AC3E}">
        <p14:creationId xmlns:p14="http://schemas.microsoft.com/office/powerpoint/2010/main" val="2157848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err="1">
                <a:solidFill>
                  <a:srgbClr val="C00000"/>
                </a:solidFill>
              </a:rPr>
              <a:t>Portfolio</a:t>
            </a:r>
            <a:endParaRPr lang="sl-SI" sz="4000" b="1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418192"/>
            <a:ext cx="8229600" cy="487244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sl-SI" sz="4000" dirty="0"/>
              <a:t>Part I: </a:t>
            </a:r>
            <a:r>
              <a:rPr lang="sl-SI" sz="4000" dirty="0" err="1"/>
              <a:t>Mind</a:t>
            </a:r>
            <a:r>
              <a:rPr lang="sl-SI" sz="4000" dirty="0"/>
              <a:t> map </a:t>
            </a:r>
            <a:r>
              <a:rPr lang="sl-SI" dirty="0"/>
              <a:t>(10 </a:t>
            </a:r>
            <a:r>
              <a:rPr lang="sl-SI" dirty="0" err="1"/>
              <a:t>pts</a:t>
            </a:r>
            <a:r>
              <a:rPr lang="sl-SI" dirty="0"/>
              <a:t>)</a:t>
            </a:r>
          </a:p>
          <a:p>
            <a:pPr marL="0" indent="0">
              <a:lnSpc>
                <a:spcPct val="200000"/>
              </a:lnSpc>
              <a:buNone/>
            </a:pPr>
            <a:endParaRPr lang="sl-SI" dirty="0"/>
          </a:p>
          <a:p>
            <a:pPr marL="0" indent="0">
              <a:lnSpc>
                <a:spcPct val="200000"/>
              </a:lnSpc>
              <a:buNone/>
            </a:pPr>
            <a:endParaRPr lang="sl-SI" dirty="0"/>
          </a:p>
          <a:p>
            <a:r>
              <a:rPr lang="sl-SI" sz="4000" dirty="0"/>
              <a:t>Part II: MOOC on Plurilingual Education (10</a:t>
            </a:r>
            <a:r>
              <a:rPr lang="sl-SI" dirty="0"/>
              <a:t> pts)</a:t>
            </a:r>
          </a:p>
        </p:txBody>
      </p:sp>
      <p:graphicFrame>
        <p:nvGraphicFramePr>
          <p:cNvPr id="5" name="Ograda vsebin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198261"/>
              </p:ext>
            </p:extLst>
          </p:nvPr>
        </p:nvGraphicFramePr>
        <p:xfrm>
          <a:off x="5909828" y="1052736"/>
          <a:ext cx="3095328" cy="38837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69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555">
                <a:tc>
                  <a:txBody>
                    <a:bodyPr/>
                    <a:lstStyle/>
                    <a:p>
                      <a:pPr algn="ctr"/>
                      <a:r>
                        <a:rPr lang="sl-SI" sz="2400" dirty="0"/>
                        <a:t>Exam</a:t>
                      </a:r>
                      <a:r>
                        <a:rPr lang="sl-SI" sz="2400" baseline="0" dirty="0"/>
                        <a:t> </a:t>
                      </a:r>
                      <a:r>
                        <a:rPr lang="sl-SI" sz="2400" dirty="0"/>
                        <a:t>parts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dirty="0"/>
                        <a:t>%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12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baseline="0" dirty="0"/>
                        <a:t>Lesson p</a:t>
                      </a:r>
                      <a:r>
                        <a:rPr lang="sl-SI" sz="2400" kern="1200" baseline="0" dirty="0" err="1"/>
                        <a:t>lanning</a:t>
                      </a:r>
                      <a:r>
                        <a:rPr lang="sl-SI" sz="2400" kern="1200" baseline="0" dirty="0"/>
                        <a:t>, </a:t>
                      </a:r>
                      <a:r>
                        <a:rPr lang="sl-SI" sz="2400" kern="1200" baseline="0" dirty="0" err="1"/>
                        <a:t>teaching</a:t>
                      </a:r>
                      <a:r>
                        <a:rPr lang="sl-SI" sz="2400" kern="1200" baseline="0" dirty="0"/>
                        <a:t>,  feedback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dirty="0"/>
                        <a:t>40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9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baseline="0" dirty="0"/>
                        <a:t>Portfolio </a:t>
                      </a:r>
                      <a:endParaRPr lang="sl-SI" sz="2400" kern="1200" baseline="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dirty="0"/>
                        <a:t>20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baseline="0" dirty="0"/>
                        <a:t>Written exam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dirty="0"/>
                        <a:t>40</a:t>
                      </a:r>
                      <a:endParaRPr lang="en-GB" sz="24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275856" y="2420888"/>
            <a:ext cx="2772308" cy="144187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851920" y="3930855"/>
            <a:ext cx="2232810" cy="112695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08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4630</TotalTime>
  <Words>927</Words>
  <Application>Microsoft Office PowerPoint</Application>
  <PresentationFormat>Diaprojekcija na zaslonu (4:3)</PresentationFormat>
  <Paragraphs>100</Paragraphs>
  <Slides>22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Officeova tema</vt:lpstr>
      <vt:lpstr>Angleščina skozi osnovnošolski kurikul   English Through Primary School Curriculum  Course Requirements    202223</vt:lpstr>
      <vt:lpstr>PowerPointova predstavitev</vt:lpstr>
      <vt:lpstr>Resources – what do I need?</vt:lpstr>
      <vt:lpstr>Syllabus Outline</vt:lpstr>
      <vt:lpstr>Assessment</vt:lpstr>
      <vt:lpstr>PowerPointova predstavitev</vt:lpstr>
      <vt:lpstr>Lesson planning, teaching, and feedback (1)</vt:lpstr>
      <vt:lpstr>Lesson planning, teaching, and feedback (2)</vt:lpstr>
      <vt:lpstr>Portfolio</vt:lpstr>
      <vt:lpstr>Portfolio – Part 1: Mind map</vt:lpstr>
      <vt:lpstr>PowerPointova predstavitev</vt:lpstr>
      <vt:lpstr>PowerPointova predstavitev</vt:lpstr>
      <vt:lpstr>PowerPointova predstavitev</vt:lpstr>
      <vt:lpstr>MOOC on Plurilingual education</vt:lpstr>
      <vt:lpstr>WRITTEN Examination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Angleščina skozi osnovnošolski kurikul  English Through Primary School Curriculum</dc:title>
  <dc:creator>karmen</dc:creator>
  <cp:lastModifiedBy>Rozmanič, Tina</cp:lastModifiedBy>
  <cp:revision>308</cp:revision>
  <cp:lastPrinted>2020-02-04T12:51:43Z</cp:lastPrinted>
  <dcterms:created xsi:type="dcterms:W3CDTF">2013-02-17T08:21:02Z</dcterms:created>
  <dcterms:modified xsi:type="dcterms:W3CDTF">2023-02-09T11:03:33Z</dcterms:modified>
</cp:coreProperties>
</file>