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E7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65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94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51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09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06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63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854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07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5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8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51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6148-74EB-4B86-9132-321CF57EFDDA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6FAF-F04E-45C2-9E59-97D306E347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17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ideo.link/w/TIE7b" TargetMode="External"/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2.m4a"/><Relationship Id="rId18" Type="http://schemas.openxmlformats.org/officeDocument/2006/relationships/audio" Target="../media/media14.m4a"/><Relationship Id="rId26" Type="http://schemas.openxmlformats.org/officeDocument/2006/relationships/image" Target="../media/image6.jpeg"/><Relationship Id="rId3" Type="http://schemas.microsoft.com/office/2007/relationships/media" Target="../media/media7.m4a"/><Relationship Id="rId21" Type="http://schemas.microsoft.com/office/2007/relationships/media" Target="../media/media16.m4a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microsoft.com/office/2007/relationships/media" Target="../media/media14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6" Type="http://schemas.openxmlformats.org/officeDocument/2006/relationships/audio" Target="../media/media13.m4a"/><Relationship Id="rId20" Type="http://schemas.openxmlformats.org/officeDocument/2006/relationships/audio" Target="../media/media15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24" Type="http://schemas.openxmlformats.org/officeDocument/2006/relationships/audio" Target="../media/media17.m4a"/><Relationship Id="rId5" Type="http://schemas.microsoft.com/office/2007/relationships/media" Target="../media/media8.m4a"/><Relationship Id="rId15" Type="http://schemas.microsoft.com/office/2007/relationships/media" Target="../media/media13.m4a"/><Relationship Id="rId23" Type="http://schemas.microsoft.com/office/2007/relationships/media" Target="../media/media17.m4a"/><Relationship Id="rId10" Type="http://schemas.openxmlformats.org/officeDocument/2006/relationships/audio" Target="../media/media10.m4a"/><Relationship Id="rId19" Type="http://schemas.microsoft.com/office/2007/relationships/media" Target="../media/media15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audio" Target="../media/media12.m4a"/><Relationship Id="rId22" Type="http://schemas.openxmlformats.org/officeDocument/2006/relationships/audio" Target="../media/media16.m4a"/><Relationship Id="rId27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18" Type="http://schemas.openxmlformats.org/officeDocument/2006/relationships/audio" Target="../media/media15.m4a"/><Relationship Id="rId26" Type="http://schemas.openxmlformats.org/officeDocument/2006/relationships/audio" Target="../media/media18.m4a"/><Relationship Id="rId3" Type="http://schemas.microsoft.com/office/2007/relationships/media" Target="../media/media8.m4a"/><Relationship Id="rId21" Type="http://schemas.microsoft.com/office/2007/relationships/media" Target="../media/media17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microsoft.com/office/2007/relationships/media" Target="../media/media15.m4a"/><Relationship Id="rId25" Type="http://schemas.microsoft.com/office/2007/relationships/media" Target="../media/media18.m4a"/><Relationship Id="rId2" Type="http://schemas.openxmlformats.org/officeDocument/2006/relationships/audio" Target="../media/media7.m4a"/><Relationship Id="rId16" Type="http://schemas.openxmlformats.org/officeDocument/2006/relationships/audio" Target="../media/media14.m4a"/><Relationship Id="rId20" Type="http://schemas.openxmlformats.org/officeDocument/2006/relationships/audio" Target="../media/media16.m4a"/><Relationship Id="rId29" Type="http://schemas.openxmlformats.org/officeDocument/2006/relationships/slideLayout" Target="../slideLayouts/slideLayout2.xml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24" Type="http://schemas.openxmlformats.org/officeDocument/2006/relationships/audio" Target="../media/media6.m4a"/><Relationship Id="rId32" Type="http://schemas.openxmlformats.org/officeDocument/2006/relationships/hyperlink" Target="https://www.youtube.com/watch?v=-d3jkbP1xc8" TargetMode="External"/><Relationship Id="rId5" Type="http://schemas.microsoft.com/office/2007/relationships/media" Target="../media/media9.m4a"/><Relationship Id="rId15" Type="http://schemas.microsoft.com/office/2007/relationships/media" Target="../media/media14.m4a"/><Relationship Id="rId23" Type="http://schemas.microsoft.com/office/2007/relationships/media" Target="../media/media6.m4a"/><Relationship Id="rId28" Type="http://schemas.openxmlformats.org/officeDocument/2006/relationships/audio" Target="../media/media19.m4a"/><Relationship Id="rId10" Type="http://schemas.openxmlformats.org/officeDocument/2006/relationships/audio" Target="../media/media11.m4a"/><Relationship Id="rId19" Type="http://schemas.microsoft.com/office/2007/relationships/media" Target="../media/media16.m4a"/><Relationship Id="rId31" Type="http://schemas.openxmlformats.org/officeDocument/2006/relationships/image" Target="../media/image1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Relationship Id="rId22" Type="http://schemas.openxmlformats.org/officeDocument/2006/relationships/audio" Target="../media/media17.m4a"/><Relationship Id="rId27" Type="http://schemas.microsoft.com/office/2007/relationships/media" Target="../media/media19.m4a"/><Relationship Id="rId30" Type="http://schemas.openxmlformats.org/officeDocument/2006/relationships/hyperlink" Target="https://www.youtube.com/watch?v=Fe9bnYRzFv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Months of the year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927" y="2604510"/>
            <a:ext cx="9144000" cy="1655762"/>
          </a:xfrm>
        </p:spPr>
        <p:txBody>
          <a:bodyPr>
            <a:normAutofit/>
          </a:bodyPr>
          <a:lstStyle/>
          <a:p>
            <a:r>
              <a:rPr lang="en-AU" sz="2600" b="1" dirty="0" smtClean="0">
                <a:solidFill>
                  <a:srgbClr val="FF0000"/>
                </a:solidFill>
              </a:rPr>
              <a:t>And the letter j /</a:t>
            </a:r>
            <a:r>
              <a:rPr lang="en-AU" sz="2600" b="1" dirty="0" err="1" smtClean="0">
                <a:solidFill>
                  <a:srgbClr val="FF0000"/>
                </a:solidFill>
              </a:rPr>
              <a:t>džej</a:t>
            </a:r>
            <a:r>
              <a:rPr lang="en-AU" sz="2600" b="1" dirty="0" smtClean="0">
                <a:solidFill>
                  <a:srgbClr val="FF0000"/>
                </a:solidFill>
              </a:rPr>
              <a:t>/</a:t>
            </a:r>
            <a:endParaRPr lang="sl-SI" sz="2600" b="1" dirty="0">
              <a:solidFill>
                <a:srgbClr val="FF0000"/>
              </a:solidFill>
            </a:endParaRPr>
          </a:p>
        </p:txBody>
      </p: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8725" y="1623579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9580" y="916968"/>
            <a:ext cx="8869218" cy="1325563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learn about the letter 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AU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džej</a:t>
            </a:r>
            <a:r>
              <a:rPr lang="en-A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sl-SI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930562" y="2370570"/>
            <a:ext cx="10707255" cy="1573357"/>
          </a:xfrm>
        </p:spPr>
        <p:txBody>
          <a:bodyPr/>
          <a:lstStyle/>
          <a:p>
            <a:r>
              <a:rPr lang="sl-SI" dirty="0" smtClean="0"/>
              <a:t>Najprej se dajmo naučiti nekaj o črki </a:t>
            </a: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dirty="0" smtClean="0"/>
              <a:t>, ki se v angleški abecedi izgovori</a:t>
            </a:r>
            <a:r>
              <a:rPr lang="en-AU" dirty="0" smtClean="0"/>
              <a:t>: /</a:t>
            </a:r>
            <a:r>
              <a:rPr lang="sl-SI" dirty="0" err="1" smtClean="0"/>
              <a:t>džej</a:t>
            </a:r>
            <a:r>
              <a:rPr lang="en-AU" dirty="0" smtClean="0"/>
              <a:t>/</a:t>
            </a:r>
            <a:r>
              <a:rPr lang="sl-SI" dirty="0" smtClean="0"/>
              <a:t>. In spoznajmo nekaj angleških besed, ki se s to črko pričnejo.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04483" y="201580"/>
            <a:ext cx="3034164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AU" sz="1700" b="1" cap="none" spc="0" dirty="0" err="1" smtClean="0">
                <a:ln/>
                <a:solidFill>
                  <a:schemeClr val="accent3"/>
                </a:solidFill>
                <a:effectLst/>
              </a:rPr>
              <a:t>Tega</a:t>
            </a:r>
            <a:r>
              <a:rPr lang="en-AU" sz="17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AU" sz="1700" b="1" cap="none" spc="0" dirty="0" err="1" smtClean="0">
                <a:ln/>
                <a:solidFill>
                  <a:schemeClr val="accent3"/>
                </a:solidFill>
                <a:effectLst/>
              </a:rPr>
              <a:t>vam</a:t>
            </a:r>
            <a:r>
              <a:rPr lang="en-AU" sz="17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AU" sz="1700" b="1" cap="none" spc="0" dirty="0" err="1" smtClean="0">
                <a:ln/>
                <a:solidFill>
                  <a:schemeClr val="accent3"/>
                </a:solidFill>
                <a:effectLst/>
              </a:rPr>
              <a:t>ni</a:t>
            </a:r>
            <a:r>
              <a:rPr lang="en-AU" sz="17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AU" sz="1700" b="1" cap="none" spc="0" dirty="0" err="1" smtClean="0">
                <a:ln/>
                <a:solidFill>
                  <a:schemeClr val="accent3"/>
                </a:solidFill>
                <a:effectLst/>
              </a:rPr>
              <a:t>potrebno</a:t>
            </a:r>
            <a:r>
              <a:rPr lang="en-AU" sz="17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AU" sz="1700" b="1" cap="none" spc="0" dirty="0" err="1" smtClean="0">
                <a:ln/>
                <a:solidFill>
                  <a:schemeClr val="accent3"/>
                </a:solidFill>
                <a:effectLst/>
              </a:rPr>
              <a:t>prepisati</a:t>
            </a:r>
            <a:r>
              <a:rPr lang="en-AU" sz="17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sl-SI" sz="17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906582" y="555523"/>
            <a:ext cx="487363" cy="487363"/>
          </a:xfrm>
          <a:prstGeom prst="rect">
            <a:avLst/>
          </a:prstGeom>
        </p:spPr>
      </p:pic>
      <p:pic>
        <p:nvPicPr>
          <p:cNvPr id="1026" name="Picture 2" descr="SNOW LEVEL BY COUNTY as of January 13th at 10:05am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20" y="5017653"/>
            <a:ext cx="1599335" cy="16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ter Month Of January: Blue Cyan Lettering Text Design With Snowflakes  And Snow Ornament - Handwritten Vector Stock Vector - Illustration of  modern, handwriting: 1671163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248"/>
            <a:ext cx="4322618" cy="37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7082" y="6784"/>
            <a:ext cx="2329570" cy="21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236" y="-9236"/>
            <a:ext cx="12244906" cy="6858000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3600926" y="3666828"/>
            <a:ext cx="4000601" cy="27717"/>
          </a:xfrm>
          <a:prstGeom prst="straightConnector1">
            <a:avLst/>
          </a:prstGeom>
          <a:ln w="57150">
            <a:solidFill>
              <a:srgbClr val="E75D37"/>
            </a:solidFill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-705506" y="2760594"/>
            <a:ext cx="487363" cy="487363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4475755" y="3876111"/>
            <a:ext cx="25348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700" dirty="0" smtClean="0">
                <a:hlinkClick r:id="rId8"/>
              </a:rPr>
              <a:t>https://video.link/w/TIE7b</a:t>
            </a:r>
            <a:endParaRPr lang="en-AU" sz="1700" dirty="0" smtClean="0"/>
          </a:p>
          <a:p>
            <a:endParaRPr lang="sl-SI" sz="1700" dirty="0"/>
          </a:p>
        </p:txBody>
      </p:sp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473497" y="2945887"/>
            <a:ext cx="539375" cy="539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Raven puščični povezovalnik 22"/>
          <p:cNvCxnSpPr/>
          <p:nvPr/>
        </p:nvCxnSpPr>
        <p:spPr>
          <a:xfrm flipV="1">
            <a:off x="7712364" y="3749964"/>
            <a:ext cx="27709" cy="2161309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6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88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107044"/>
            <a:ext cx="265194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l-SI" sz="1700" b="1" cap="none" spc="0" dirty="0" smtClean="0">
                <a:ln/>
                <a:effectLst/>
              </a:rPr>
              <a:t>Tega še </a:t>
            </a:r>
            <a:r>
              <a:rPr lang="en-AU" sz="1700" b="1" cap="none" spc="0" dirty="0" smtClean="0">
                <a:ln/>
                <a:effectLst/>
              </a:rPr>
              <a:t>ne </a:t>
            </a:r>
            <a:r>
              <a:rPr lang="sl-SI" sz="1700" b="1" cap="none" spc="0" dirty="0" smtClean="0">
                <a:ln/>
                <a:effectLst/>
              </a:rPr>
              <a:t>prepisuj</a:t>
            </a:r>
            <a:r>
              <a:rPr lang="en-AU" sz="1700" b="1" dirty="0" smtClean="0">
                <a:ln/>
              </a:rPr>
              <a:t>.</a:t>
            </a:r>
            <a:endParaRPr lang="en-AU" sz="1700" b="1" cap="none" spc="0" dirty="0" smtClean="0">
              <a:ln/>
              <a:effectLst/>
            </a:endParaRPr>
          </a:p>
          <a:p>
            <a:pPr algn="ctr"/>
            <a:r>
              <a:rPr lang="en-AU" sz="1700" b="1" dirty="0" smtClean="0">
                <a:ln/>
              </a:rPr>
              <a:t>KLIKAJTE NA SLIČICE </a:t>
            </a:r>
          </a:p>
          <a:p>
            <a:pPr algn="ctr"/>
            <a:r>
              <a:rPr lang="en-AU" sz="1700" b="1" dirty="0" smtClean="0">
                <a:ln/>
              </a:rPr>
              <a:t>ZVOČNIKOV</a:t>
            </a:r>
          </a:p>
          <a:p>
            <a:pPr algn="ctr"/>
            <a:r>
              <a:rPr lang="en-AU" sz="1700" b="1" dirty="0" smtClean="0">
                <a:ln/>
              </a:rPr>
              <a:t> IN PONOVITE</a:t>
            </a:r>
          </a:p>
          <a:p>
            <a:pPr algn="ctr"/>
            <a:r>
              <a:rPr lang="en-AU" sz="1700" b="1" dirty="0" smtClean="0">
                <a:ln/>
              </a:rPr>
              <a:t> ZA UČITELJEVIM GLASOM!</a:t>
            </a:r>
            <a:r>
              <a:rPr lang="en-AU" sz="1700" b="1" cap="none" spc="0" dirty="0" smtClean="0">
                <a:ln/>
                <a:effectLst/>
              </a:rPr>
              <a:t>.</a:t>
            </a:r>
            <a:endParaRPr lang="sl-SI" sz="1700" b="1" cap="none" spc="0" dirty="0">
              <a:ln/>
              <a:effectLst/>
            </a:endParaRPr>
          </a:p>
        </p:txBody>
      </p:sp>
      <p:pic>
        <p:nvPicPr>
          <p:cNvPr id="4" name="Picture 2" descr="3D Pop Months of the Year – Creative Teaching Press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61" y="-188470"/>
            <a:ext cx="7083414" cy="7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93961" y="498689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93961" y="1568161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93960" y="2674717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93960" y="3788956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93960" y="4906439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93960" y="6023922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829964" y="498689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918789" y="1568161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141832" y="2856345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73645" y="3900847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31828" y="4945349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73644" y="60239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6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1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6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86709" y="107675"/>
            <a:ext cx="7945582" cy="1325563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the months of the year:</a:t>
            </a:r>
            <a:endParaRPr lang="sl-S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06854" y="6366222"/>
            <a:ext cx="5433292" cy="538884"/>
          </a:xfrm>
        </p:spPr>
        <p:txBody>
          <a:bodyPr>
            <a:normAutofit/>
          </a:bodyPr>
          <a:lstStyle/>
          <a:p>
            <a:r>
              <a:rPr lang="sl-SI" sz="1900" dirty="0" smtClean="0">
                <a:hlinkClick r:id="rId30"/>
              </a:rPr>
              <a:t>https://</a:t>
            </a:r>
            <a:r>
              <a:rPr lang="sl-SI" sz="1600" dirty="0" smtClean="0">
                <a:hlinkClick r:id="rId30"/>
              </a:rPr>
              <a:t>www.youtube.com/watch?v=Fe9bnYRzFvk</a:t>
            </a:r>
            <a:endParaRPr lang="en-AU" sz="1600" dirty="0" smtClean="0"/>
          </a:p>
          <a:p>
            <a:endParaRPr lang="sl-SI" sz="1900" dirty="0"/>
          </a:p>
        </p:txBody>
      </p:sp>
      <p:sp>
        <p:nvSpPr>
          <p:cNvPr id="4" name="Pravokotnik 3"/>
          <p:cNvSpPr/>
          <p:nvPr/>
        </p:nvSpPr>
        <p:spPr>
          <a:xfrm>
            <a:off x="203200" y="-19330"/>
            <a:ext cx="124413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AU" sz="2400" b="1" cap="none" spc="0" dirty="0" smtClean="0">
                <a:ln/>
                <a:solidFill>
                  <a:srgbClr val="92D050"/>
                </a:solidFill>
                <a:effectLst/>
              </a:rPr>
              <a:t>Na </a:t>
            </a:r>
            <a:r>
              <a:rPr lang="sl-SI" sz="2400" b="1" cap="none" spc="0" dirty="0" smtClean="0">
                <a:ln/>
                <a:solidFill>
                  <a:srgbClr val="92D050"/>
                </a:solidFill>
                <a:effectLst/>
              </a:rPr>
              <a:t>tej strani je potrebno prepisati</a:t>
            </a:r>
            <a:r>
              <a:rPr lang="en-AU" sz="2400" b="1" dirty="0">
                <a:ln/>
                <a:solidFill>
                  <a:srgbClr val="92D050"/>
                </a:solidFill>
              </a:rPr>
              <a:t> </a:t>
            </a:r>
            <a:r>
              <a:rPr lang="en-AU" sz="2400" b="1" dirty="0" smtClean="0">
                <a:ln/>
                <a:solidFill>
                  <a:srgbClr val="92D050"/>
                </a:solidFill>
              </a:rPr>
              <a:t>v</a:t>
            </a:r>
            <a:r>
              <a:rPr lang="sl-SI" sz="2400" b="1" cap="none" spc="0" dirty="0" smtClean="0">
                <a:ln/>
                <a:solidFill>
                  <a:srgbClr val="92D050"/>
                </a:solidFill>
                <a:effectLst/>
              </a:rPr>
              <a:t>se, razen </a:t>
            </a:r>
            <a:r>
              <a:rPr lang="sl-SI" sz="2400" b="1" dirty="0" smtClean="0">
                <a:ln/>
                <a:solidFill>
                  <a:srgbClr val="92D050"/>
                </a:solidFill>
              </a:rPr>
              <a:t>zvočnikov</a:t>
            </a:r>
            <a:r>
              <a:rPr lang="en-AU" sz="2400" b="1" dirty="0" smtClean="0">
                <a:ln/>
                <a:solidFill>
                  <a:srgbClr val="92D050"/>
                </a:solidFill>
              </a:rPr>
              <a:t>,</a:t>
            </a:r>
            <a:r>
              <a:rPr lang="sl-SI" sz="2400" b="1" dirty="0" smtClean="0">
                <a:ln/>
                <a:solidFill>
                  <a:srgbClr val="92D050"/>
                </a:solidFill>
              </a:rPr>
              <a:t> </a:t>
            </a:r>
            <a:r>
              <a:rPr lang="sl-SI" sz="2400" b="1" dirty="0">
                <a:ln/>
                <a:solidFill>
                  <a:srgbClr val="92D050"/>
                </a:solidFill>
              </a:rPr>
              <a:t>tega</a:t>
            </a:r>
            <a:r>
              <a:rPr lang="en-AU" sz="2400" b="1" cap="none" spc="0" dirty="0" smtClean="0">
                <a:ln/>
                <a:solidFill>
                  <a:srgbClr val="92D050"/>
                </a:solidFill>
                <a:effectLst/>
              </a:rPr>
              <a:t> </a:t>
            </a:r>
            <a:r>
              <a:rPr lang="sl-SI" sz="2400" b="1" cap="none" spc="0" dirty="0" smtClean="0">
                <a:ln/>
                <a:solidFill>
                  <a:srgbClr val="92D050"/>
                </a:solidFill>
                <a:effectLst/>
              </a:rPr>
              <a:t>navodila</a:t>
            </a:r>
            <a:r>
              <a:rPr lang="en-AU" sz="2400" b="1" cap="none" spc="0" dirty="0" smtClean="0">
                <a:ln/>
                <a:solidFill>
                  <a:srgbClr val="92D050"/>
                </a:solidFill>
                <a:effectLst/>
              </a:rPr>
              <a:t> </a:t>
            </a:r>
            <a:r>
              <a:rPr lang="sl-SI" sz="2400" b="1" dirty="0" smtClean="0">
                <a:ln/>
                <a:solidFill>
                  <a:srgbClr val="92D050"/>
                </a:solidFill>
              </a:rPr>
              <a:t>in povezave spodaj</a:t>
            </a:r>
            <a:r>
              <a:rPr lang="en-AU" sz="2400" b="1" dirty="0" smtClean="0">
                <a:ln/>
                <a:solidFill>
                  <a:srgbClr val="92D050"/>
                </a:solidFill>
              </a:rPr>
              <a:t>.</a:t>
            </a:r>
            <a:endParaRPr lang="sl-SI" sz="2400" b="1" cap="none" spc="0" dirty="0">
              <a:ln/>
              <a:solidFill>
                <a:srgbClr val="92D050"/>
              </a:solidFill>
              <a:effectLst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33655" y="1238659"/>
            <a:ext cx="1153507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j</a:t>
            </a:r>
            <a:r>
              <a:rPr lang="sl-SI" sz="2600" b="1" cap="none" spc="0" dirty="0" smtClean="0">
                <a:ln/>
                <a:solidFill>
                  <a:srgbClr val="3333CC"/>
                </a:solidFill>
                <a:effectLst/>
              </a:rPr>
              <a:t>anuar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= January /dženjueri/</a:t>
            </a:r>
          </a:p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februar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 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= February /febjueri/</a:t>
            </a:r>
          </a:p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m</a:t>
            </a:r>
            <a:r>
              <a:rPr lang="sl-SI" sz="2600" b="1" cap="none" spc="0" dirty="0" smtClean="0">
                <a:ln/>
                <a:solidFill>
                  <a:srgbClr val="3333CC"/>
                </a:solidFill>
                <a:effectLst/>
              </a:rPr>
              <a:t>arec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= March /marč/</a:t>
            </a:r>
          </a:p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april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 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= April /ejpril/</a:t>
            </a:r>
          </a:p>
          <a:p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  </a:t>
            </a:r>
            <a:r>
              <a:rPr lang="sl-SI" sz="2600" b="1" cap="none" spc="0" dirty="0" smtClean="0">
                <a:ln/>
                <a:solidFill>
                  <a:srgbClr val="3333CC"/>
                </a:solidFill>
                <a:effectLst/>
              </a:rPr>
              <a:t>maj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= May /mej/</a:t>
            </a:r>
          </a:p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junij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 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= June /džun/</a:t>
            </a:r>
          </a:p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julij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 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= July /džulaj/</a:t>
            </a:r>
          </a:p>
          <a:p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  </a:t>
            </a:r>
            <a:r>
              <a:rPr lang="sl-SI" sz="2600" b="1" cap="none" spc="0" dirty="0" smtClean="0">
                <a:ln/>
                <a:solidFill>
                  <a:srgbClr val="3333CC"/>
                </a:solidFill>
                <a:effectLst/>
              </a:rPr>
              <a:t>avgust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= August /ogst/</a:t>
            </a:r>
          </a:p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september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 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= September /septembr/</a:t>
            </a:r>
          </a:p>
          <a:p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  </a:t>
            </a:r>
            <a:r>
              <a:rPr lang="sl-SI" sz="2600" b="1" cap="none" spc="0" dirty="0" smtClean="0">
                <a:ln/>
                <a:solidFill>
                  <a:srgbClr val="3333CC"/>
                </a:solidFill>
                <a:effectLst/>
              </a:rPr>
              <a:t>oktober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= October /oktoubr/</a:t>
            </a:r>
          </a:p>
          <a:p>
            <a:r>
              <a:rPr lang="en-AU" sz="2600" b="1" dirty="0" smtClean="0">
                <a:ln/>
                <a:solidFill>
                  <a:srgbClr val="3333CC"/>
                </a:solidFill>
              </a:rPr>
              <a:t>   </a:t>
            </a:r>
            <a:r>
              <a:rPr lang="sl-SI" sz="2600" b="1" dirty="0" smtClean="0">
                <a:ln/>
                <a:solidFill>
                  <a:srgbClr val="3333CC"/>
                </a:solidFill>
              </a:rPr>
              <a:t>november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 </a:t>
            </a:r>
            <a:r>
              <a:rPr lang="en-AU" sz="2600" b="1" dirty="0" smtClean="0">
                <a:ln/>
                <a:solidFill>
                  <a:srgbClr val="3333CC"/>
                </a:solidFill>
              </a:rPr>
              <a:t>= November /nouvembr/</a:t>
            </a:r>
          </a:p>
          <a:p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  </a:t>
            </a:r>
            <a:r>
              <a:rPr lang="sl-SI" sz="2600" b="1" cap="none" spc="0" dirty="0" smtClean="0">
                <a:ln/>
                <a:solidFill>
                  <a:srgbClr val="3333CC"/>
                </a:solidFill>
                <a:effectLst/>
              </a:rPr>
              <a:t>december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 </a:t>
            </a:r>
            <a:r>
              <a:rPr lang="en-AU" sz="2600" b="1" cap="none" spc="0" dirty="0" smtClean="0">
                <a:ln/>
                <a:solidFill>
                  <a:srgbClr val="3333CC"/>
                </a:solidFill>
                <a:effectLst/>
              </a:rPr>
              <a:t>= December /disembr/</a:t>
            </a:r>
            <a:endParaRPr lang="sl-SI" sz="5400" b="1" cap="none" spc="0" dirty="0">
              <a:ln/>
              <a:solidFill>
                <a:srgbClr val="3333CC"/>
              </a:solidFill>
              <a:effectLst/>
            </a:endParaRPr>
          </a:p>
        </p:txBody>
      </p:sp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12774" y="1614343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36487" y="2034983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12774" y="2477390"/>
            <a:ext cx="487363" cy="487363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12775" y="2898030"/>
            <a:ext cx="487363" cy="487363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34097" y="3273714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55419" y="3663004"/>
            <a:ext cx="487363" cy="487363"/>
          </a:xfrm>
          <a:prstGeom prst="rect">
            <a:avLst/>
          </a:prstGeom>
        </p:spPr>
      </p:pic>
      <p:pic>
        <p:nvPicPr>
          <p:cNvPr id="26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3540" y="4047213"/>
            <a:ext cx="487363" cy="487363"/>
          </a:xfrm>
          <a:prstGeom prst="rect">
            <a:avLst/>
          </a:prstGeom>
        </p:spPr>
      </p:pic>
      <p:pic>
        <p:nvPicPr>
          <p:cNvPr id="38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26058" y="4461868"/>
            <a:ext cx="487363" cy="487363"/>
          </a:xfrm>
          <a:prstGeom prst="rect">
            <a:avLst/>
          </a:prstGeom>
        </p:spPr>
      </p:pic>
      <p:pic>
        <p:nvPicPr>
          <p:cNvPr id="40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3541" y="4876523"/>
            <a:ext cx="487363" cy="487363"/>
          </a:xfrm>
          <a:prstGeom prst="rect">
            <a:avLst/>
          </a:prstGeom>
        </p:spPr>
      </p:pic>
      <p:pic>
        <p:nvPicPr>
          <p:cNvPr id="41" name="Posnet zvok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13283" y="5244603"/>
            <a:ext cx="487363" cy="487363"/>
          </a:xfrm>
          <a:prstGeom prst="rect">
            <a:avLst/>
          </a:prstGeom>
        </p:spPr>
      </p:pic>
      <p:pic>
        <p:nvPicPr>
          <p:cNvPr id="42" name="Posnet zvok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12777" y="5676002"/>
            <a:ext cx="487363" cy="487363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7708" y="1238659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84836" y="5697619"/>
            <a:ext cx="487363" cy="487363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2710926" y="6319116"/>
            <a:ext cx="4795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2"/>
              </a:rPr>
              <a:t>https://www.youtube.com/watch?v=-</a:t>
            </a:r>
            <a:r>
              <a:rPr lang="sl-SI" dirty="0" smtClean="0">
                <a:hlinkClick r:id="rId32"/>
              </a:rPr>
              <a:t>d3jkbP1xc8</a:t>
            </a:r>
            <a:endParaRPr lang="en-AU" dirty="0" smtClean="0"/>
          </a:p>
          <a:p>
            <a:endParaRPr lang="sl-SI" dirty="0"/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0109127" y="5750295"/>
            <a:ext cx="487363" cy="487363"/>
          </a:xfrm>
          <a:prstGeom prst="rect">
            <a:avLst/>
          </a:prstGeom>
        </p:spPr>
      </p:pic>
      <p:cxnSp>
        <p:nvCxnSpPr>
          <p:cNvPr id="13" name="Raven puščični povezovalnik 12"/>
          <p:cNvCxnSpPr/>
          <p:nvPr/>
        </p:nvCxnSpPr>
        <p:spPr>
          <a:xfrm>
            <a:off x="5597236" y="5993976"/>
            <a:ext cx="0" cy="3251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>
            <a:off x="10104508" y="6078340"/>
            <a:ext cx="0" cy="3251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1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6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0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2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64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4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197</Words>
  <Application>Microsoft Office PowerPoint</Application>
  <PresentationFormat>Širokozaslonsko</PresentationFormat>
  <Paragraphs>27</Paragraphs>
  <Slides>5</Slides>
  <Notes>0</Notes>
  <HiddenSlides>0</HiddenSlides>
  <MMClips>31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Months of the year</vt:lpstr>
      <vt:lpstr>Let’s learn about the letter j  /džej/</vt:lpstr>
      <vt:lpstr>PowerPointova predstavitev</vt:lpstr>
      <vt:lpstr>PowerPointova predstavitev</vt:lpstr>
      <vt:lpstr>These are the months of the year: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Months of the year</dc:title>
  <dc:creator>Učenec</dc:creator>
  <cp:lastModifiedBy>Učenec</cp:lastModifiedBy>
  <cp:revision>63</cp:revision>
  <dcterms:created xsi:type="dcterms:W3CDTF">2020-12-10T07:50:40Z</dcterms:created>
  <dcterms:modified xsi:type="dcterms:W3CDTF">2020-12-10T12:35:57Z</dcterms:modified>
</cp:coreProperties>
</file>