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3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AB446C-A8DB-450F-A5D0-D3621A43C0B6}" type="datetimeFigureOut">
              <a:rPr lang="sl-SI" smtClean="0"/>
              <a:t>5. 03. 2022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F4D72E-CDDF-4080-9587-F0A4D73A00B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59055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5. 03. 2022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5709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5. 03. 2022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5920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5. 03. 2022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61634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163F00-F585-4950-95B8-4C85D90089DF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5. 03. 2022</a:t>
            </a:fld>
            <a:endParaRPr lang="sl-SI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C17CC7-EEBA-429A-9B19-D2AA19C60F78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63272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2C40A55-18A4-467F-B98B-40FFE5212A35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3F83933-3EEC-47C1-BB18-ACA5043A3B6E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5. 03. 2022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59310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AC30349-8BA2-4127-8DD4-0BC7F4CF3F75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AD38FCA-711F-47BB-8E25-CECC8D4E5867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5. 03. 2022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5040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18A6952-A130-49FC-8A65-4814A1DBAB7A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D199C81-F1CF-4F64-ADA1-816530CA1354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5. 03. 2022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9382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803300C-759D-4413-B937-B88516C27CB6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9F0EBBB-E291-4CB7-8CC2-2AC0F3FCB062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5. 03. 2022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37777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D7917FF-E092-4C67-9A76-B8CF8142234B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AC589F6-3850-4DC4-8988-8E1A2D809763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5. 03. 2022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42596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19CDF28-1116-4C32-804B-B7D613830153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29BAF27-97CA-4B24-8E23-F6CA52C09273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5. 03. 2022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450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0C0995-33CB-4440-AE47-39CEBBED6C57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A06D14E-13BD-4EEE-B6D0-C9283754A91F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5. 03. 2022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738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5. 03. 2022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887645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C087A3-35A8-472D-B8D4-2A49D98A7EC5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549DDB-22B2-4B3A-B59F-8C5022C7EA91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5. 03. 2022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3642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780BF6-C802-41BE-A04F-27C87C923605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E9609F-8128-4AEF-AF7B-5CCCC81BCCE4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5. 03. 2022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07969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573AE00-00FF-41D3-B5D9-00A141BBE46C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E86FA14-150D-4B07-A0D5-B8DC4AF4B161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5. 03. 2022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82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690B41F-8526-4843-98BA-6F412CE1A098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3E2FDB-635A-4C2B-9BFD-3C0AF46843E4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5. 03. 2022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728245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D3AB2F-033C-4BDA-87BA-BAFA6C780476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F59AACC-88C7-4460-A1FC-E0D495D5A9BB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5. 03. 2022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1337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143AC5B-B2E6-4921-BA61-9C3A4FE5C2D5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040645-9575-44FB-AB5C-5278CA22B3AE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5. 03. 2022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98723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C2FCFFB-ED6A-4DDC-9DCD-ECE190A2E565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129BB92-2D6C-4AA2-AE1D-BA065B499596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5. 03. 2022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800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5. 03. 2022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5336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5. 03. 2022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8177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5. 03. 2022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9764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5. 03. 2022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13399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5. 03. 2022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7255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5. 03. 2022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489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5. 03. 2022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2065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2A96A-6D25-45B7-97E9-835CB3F2BE2F}" type="datetimeFigureOut">
              <a:rPr lang="sl-SI" smtClean="0"/>
              <a:t>5. 03. 2022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11018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8FB66B3-DCD2-4577-8AAC-EA724B877296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 naslova matrice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sloge besedila matrice</a:t>
            </a:r>
          </a:p>
          <a:p>
            <a:pPr lvl="1"/>
            <a:r>
              <a:rPr lang="sl-SI" altLang="sl-SI" smtClean="0"/>
              <a:t>Druga raven</a:t>
            </a:r>
          </a:p>
          <a:p>
            <a:pPr lvl="2"/>
            <a:r>
              <a:rPr lang="sl-SI" altLang="sl-SI" smtClean="0"/>
              <a:t>Tretja raven</a:t>
            </a:r>
          </a:p>
          <a:p>
            <a:pPr lvl="3"/>
            <a:r>
              <a:rPr lang="sl-SI" altLang="sl-SI" smtClean="0"/>
              <a:t>Četrta raven</a:t>
            </a:r>
          </a:p>
          <a:p>
            <a:pPr lvl="4"/>
            <a:r>
              <a:rPr lang="sl-SI" altLang="sl-SI" smtClean="0"/>
              <a:t>Peta raven</a:t>
            </a:r>
          </a:p>
        </p:txBody>
      </p:sp>
      <p:sp>
        <p:nvSpPr>
          <p:cNvPr id="1537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0FDC8B6-FE9C-4B06-95DE-B72740EA1926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5. 03. 2022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9459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1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image" Target="../media/image9.jpeg"/><Relationship Id="rId2" Type="http://schemas.openxmlformats.org/officeDocument/2006/relationships/slideLayout" Target="../slideLayouts/slideLayout18.xml"/><Relationship Id="rId16" Type="http://schemas.openxmlformats.org/officeDocument/2006/relationships/image" Target="../media/image8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8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25.wmf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1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46E783CF-A139-4577-BFA1-3DDD6487228E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72387" name="Ograda številke diapozitiva 2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F7B7A103-3B25-4E94-BE8D-F8B7241A5B4E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72388" name="Rectangle 4"/>
          <p:cNvSpPr>
            <a:spLocks noChangeArrowheads="1"/>
          </p:cNvSpPr>
          <p:nvPr/>
        </p:nvSpPr>
        <p:spPr bwMode="auto">
          <a:xfrm>
            <a:off x="1847850" y="468938"/>
            <a:ext cx="864235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79388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7D"/>
                </a:solidFill>
              </a:rPr>
              <a:t>KOMBINIRANI DESNI KROŽNI PROCES</a:t>
            </a:r>
            <a:endParaRPr lang="sl-SI" altLang="sl-SI" sz="2200">
              <a:solidFill>
                <a:srgbClr val="00007D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Idealni kombinirani desni krožni proces je kombinacija Ottovega in Dieslovega krožnega procesa – del toplote dovajamo pri konstantnem volumnu in del toplote pri konstantnem tlaku.</a:t>
            </a:r>
          </a:p>
        </p:txBody>
      </p:sp>
      <p:grpSp>
        <p:nvGrpSpPr>
          <p:cNvPr id="272389" name="Group 6"/>
          <p:cNvGrpSpPr>
            <a:grpSpLocks noChangeAspect="1"/>
          </p:cNvGrpSpPr>
          <p:nvPr/>
        </p:nvGrpSpPr>
        <p:grpSpPr bwMode="auto">
          <a:xfrm>
            <a:off x="1847851" y="1916113"/>
            <a:ext cx="5832475" cy="3771900"/>
            <a:chOff x="2345" y="3063"/>
            <a:chExt cx="7200" cy="4752"/>
          </a:xfrm>
        </p:grpSpPr>
        <p:sp>
          <p:nvSpPr>
            <p:cNvPr id="272394" name="AutoShape 7"/>
            <p:cNvSpPr>
              <a:spLocks noChangeAspect="1" noChangeArrowheads="1"/>
            </p:cNvSpPr>
            <p:nvPr/>
          </p:nvSpPr>
          <p:spPr bwMode="auto">
            <a:xfrm>
              <a:off x="2345" y="3063"/>
              <a:ext cx="7200" cy="47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72395" name="Text Box 8"/>
            <p:cNvSpPr txBox="1">
              <a:spLocks noChangeArrowheads="1"/>
            </p:cNvSpPr>
            <p:nvPr/>
          </p:nvSpPr>
          <p:spPr bwMode="auto">
            <a:xfrm>
              <a:off x="3065" y="6807"/>
              <a:ext cx="384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=V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  V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4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                      V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=V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5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V </a:t>
              </a:r>
              <a:r>
                <a:rPr lang="sl-SI" altLang="sl-SI" sz="1200">
                  <a:solidFill>
                    <a:srgbClr val="000000"/>
                  </a:solidFill>
                  <a:latin typeface="Verdana" panose="020B0604030504040204" pitchFamily="34" charset="0"/>
                </a:rPr>
                <a:t>[m</a:t>
              </a:r>
              <a:r>
                <a:rPr lang="sl-SI" altLang="sl-SI" sz="1200" baseline="30000">
                  <a:solidFill>
                    <a:srgbClr val="000000"/>
                  </a:solidFill>
                  <a:latin typeface="Verdana" panose="020B0604030504040204" pitchFamily="34" charset="0"/>
                </a:rPr>
                <a:t>3</a:t>
              </a:r>
              <a:r>
                <a:rPr lang="sl-SI" altLang="sl-SI" sz="1200">
                  <a:solidFill>
                    <a:srgbClr val="000000"/>
                  </a:solidFill>
                  <a:latin typeface="Verdana" panose="020B0604030504040204" pitchFamily="34" charset="0"/>
                </a:rPr>
                <a:t>]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72396" name="Text Box 9"/>
            <p:cNvSpPr txBox="1">
              <a:spLocks noChangeArrowheads="1"/>
            </p:cNvSpPr>
            <p:nvPr/>
          </p:nvSpPr>
          <p:spPr bwMode="auto">
            <a:xfrm>
              <a:off x="2505" y="6375"/>
              <a:ext cx="48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72397" name="Text Box 10"/>
            <p:cNvSpPr txBox="1">
              <a:spLocks noChangeArrowheads="1"/>
            </p:cNvSpPr>
            <p:nvPr/>
          </p:nvSpPr>
          <p:spPr bwMode="auto">
            <a:xfrm>
              <a:off x="2505" y="5799"/>
              <a:ext cx="56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5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72398" name="Text Box 11"/>
            <p:cNvSpPr txBox="1">
              <a:spLocks noChangeArrowheads="1"/>
            </p:cNvSpPr>
            <p:nvPr/>
          </p:nvSpPr>
          <p:spPr bwMode="auto">
            <a:xfrm>
              <a:off x="2505" y="4935"/>
              <a:ext cx="56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72399" name="Text Box 12"/>
            <p:cNvSpPr txBox="1">
              <a:spLocks noChangeArrowheads="1"/>
            </p:cNvSpPr>
            <p:nvPr/>
          </p:nvSpPr>
          <p:spPr bwMode="auto">
            <a:xfrm>
              <a:off x="2505" y="4071"/>
              <a:ext cx="48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72400" name="Text Box 13"/>
            <p:cNvSpPr txBox="1">
              <a:spLocks noChangeArrowheads="1"/>
            </p:cNvSpPr>
            <p:nvPr/>
          </p:nvSpPr>
          <p:spPr bwMode="auto">
            <a:xfrm>
              <a:off x="2345" y="3207"/>
              <a:ext cx="720" cy="57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 </a:t>
              </a:r>
              <a:r>
                <a:rPr lang="sl-SI" altLang="sl-SI" sz="1200">
                  <a:solidFill>
                    <a:srgbClr val="000000"/>
                  </a:solidFill>
                  <a:latin typeface="Verdana" panose="020B0604030504040204" pitchFamily="34" charset="0"/>
                </a:rPr>
                <a:t>[Pa]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72401" name="Text Box 14"/>
            <p:cNvSpPr txBox="1">
              <a:spLocks noChangeArrowheads="1"/>
            </p:cNvSpPr>
            <p:nvPr/>
          </p:nvSpPr>
          <p:spPr bwMode="auto">
            <a:xfrm>
              <a:off x="2345" y="4359"/>
              <a:ext cx="56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Q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dov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72402" name="Text Box 15"/>
            <p:cNvSpPr txBox="1">
              <a:spLocks noChangeArrowheads="1"/>
            </p:cNvSpPr>
            <p:nvPr/>
          </p:nvSpPr>
          <p:spPr bwMode="auto">
            <a:xfrm>
              <a:off x="3945" y="3927"/>
              <a:ext cx="24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4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72403" name="Text Box 16"/>
            <p:cNvSpPr txBox="1">
              <a:spLocks noChangeArrowheads="1"/>
            </p:cNvSpPr>
            <p:nvPr/>
          </p:nvSpPr>
          <p:spPr bwMode="auto">
            <a:xfrm>
              <a:off x="3225" y="3927"/>
              <a:ext cx="32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72404" name="Text Box 17"/>
            <p:cNvSpPr txBox="1">
              <a:spLocks noChangeArrowheads="1"/>
            </p:cNvSpPr>
            <p:nvPr/>
          </p:nvSpPr>
          <p:spPr bwMode="auto">
            <a:xfrm>
              <a:off x="3145" y="4935"/>
              <a:ext cx="32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72405" name="Text Box 18"/>
            <p:cNvSpPr txBox="1">
              <a:spLocks noChangeArrowheads="1"/>
            </p:cNvSpPr>
            <p:nvPr/>
          </p:nvSpPr>
          <p:spPr bwMode="auto">
            <a:xfrm>
              <a:off x="6025" y="5943"/>
              <a:ext cx="880" cy="57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Q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odv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72406" name="Text Box 19"/>
            <p:cNvSpPr txBox="1">
              <a:spLocks noChangeArrowheads="1"/>
            </p:cNvSpPr>
            <p:nvPr/>
          </p:nvSpPr>
          <p:spPr bwMode="auto">
            <a:xfrm>
              <a:off x="5625" y="5943"/>
              <a:ext cx="24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5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72407" name="Line 20"/>
            <p:cNvSpPr>
              <a:spLocks noChangeShapeType="1"/>
            </p:cNvSpPr>
            <p:nvPr/>
          </p:nvSpPr>
          <p:spPr bwMode="auto">
            <a:xfrm>
              <a:off x="2985" y="3495"/>
              <a:ext cx="1" cy="33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2408" name="Line 21"/>
            <p:cNvSpPr>
              <a:spLocks noChangeShapeType="1"/>
            </p:cNvSpPr>
            <p:nvPr/>
          </p:nvSpPr>
          <p:spPr bwMode="auto">
            <a:xfrm>
              <a:off x="2985" y="6807"/>
              <a:ext cx="336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2409" name="Line 22"/>
            <p:cNvSpPr>
              <a:spLocks noChangeShapeType="1"/>
            </p:cNvSpPr>
            <p:nvPr/>
          </p:nvSpPr>
          <p:spPr bwMode="auto">
            <a:xfrm>
              <a:off x="2985" y="4215"/>
              <a:ext cx="4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2410" name="Line 23"/>
            <p:cNvSpPr>
              <a:spLocks noChangeShapeType="1"/>
            </p:cNvSpPr>
            <p:nvPr/>
          </p:nvSpPr>
          <p:spPr bwMode="auto">
            <a:xfrm>
              <a:off x="2985" y="4935"/>
              <a:ext cx="4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2411" name="Line 24"/>
            <p:cNvSpPr>
              <a:spLocks noChangeShapeType="1"/>
            </p:cNvSpPr>
            <p:nvPr/>
          </p:nvSpPr>
          <p:spPr bwMode="auto">
            <a:xfrm flipV="1">
              <a:off x="3385" y="4215"/>
              <a:ext cx="0" cy="7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2412" name="Line 25"/>
            <p:cNvSpPr>
              <a:spLocks noChangeShapeType="1"/>
            </p:cNvSpPr>
            <p:nvPr/>
          </p:nvSpPr>
          <p:spPr bwMode="auto">
            <a:xfrm>
              <a:off x="2985" y="6519"/>
              <a:ext cx="26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2413" name="Line 26"/>
            <p:cNvSpPr>
              <a:spLocks noChangeShapeType="1"/>
            </p:cNvSpPr>
            <p:nvPr/>
          </p:nvSpPr>
          <p:spPr bwMode="auto">
            <a:xfrm>
              <a:off x="2985" y="6087"/>
              <a:ext cx="26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2414" name="Line 27"/>
            <p:cNvSpPr>
              <a:spLocks noChangeShapeType="1"/>
            </p:cNvSpPr>
            <p:nvPr/>
          </p:nvSpPr>
          <p:spPr bwMode="auto">
            <a:xfrm>
              <a:off x="5625" y="6087"/>
              <a:ext cx="0" cy="43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2415" name="Line 28"/>
            <p:cNvSpPr>
              <a:spLocks noChangeShapeType="1"/>
            </p:cNvSpPr>
            <p:nvPr/>
          </p:nvSpPr>
          <p:spPr bwMode="auto">
            <a:xfrm>
              <a:off x="3385" y="4215"/>
              <a:ext cx="6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2416" name="Arc 29"/>
            <p:cNvSpPr>
              <a:spLocks/>
            </p:cNvSpPr>
            <p:nvPr/>
          </p:nvSpPr>
          <p:spPr bwMode="auto">
            <a:xfrm flipH="1" flipV="1">
              <a:off x="4025" y="4215"/>
              <a:ext cx="1600" cy="187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2417" name="Arc 30"/>
            <p:cNvSpPr>
              <a:spLocks/>
            </p:cNvSpPr>
            <p:nvPr/>
          </p:nvSpPr>
          <p:spPr bwMode="auto">
            <a:xfrm flipH="1" flipV="1">
              <a:off x="3385" y="4935"/>
              <a:ext cx="2240" cy="158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2418" name="Line 31"/>
            <p:cNvSpPr>
              <a:spLocks noChangeShapeType="1"/>
            </p:cNvSpPr>
            <p:nvPr/>
          </p:nvSpPr>
          <p:spPr bwMode="auto">
            <a:xfrm>
              <a:off x="3705" y="3783"/>
              <a:ext cx="0" cy="43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2419" name="Line 32"/>
            <p:cNvSpPr>
              <a:spLocks noChangeShapeType="1"/>
            </p:cNvSpPr>
            <p:nvPr/>
          </p:nvSpPr>
          <p:spPr bwMode="auto">
            <a:xfrm>
              <a:off x="2745" y="4503"/>
              <a:ext cx="640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2420" name="Line 33"/>
            <p:cNvSpPr>
              <a:spLocks noChangeShapeType="1"/>
            </p:cNvSpPr>
            <p:nvPr/>
          </p:nvSpPr>
          <p:spPr bwMode="auto">
            <a:xfrm>
              <a:off x="3385" y="4935"/>
              <a:ext cx="0" cy="1872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2421" name="Line 34"/>
            <p:cNvSpPr>
              <a:spLocks noChangeShapeType="1"/>
            </p:cNvSpPr>
            <p:nvPr/>
          </p:nvSpPr>
          <p:spPr bwMode="auto">
            <a:xfrm>
              <a:off x="4025" y="4215"/>
              <a:ext cx="0" cy="2592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2422" name="Line 35"/>
            <p:cNvSpPr>
              <a:spLocks noChangeShapeType="1"/>
            </p:cNvSpPr>
            <p:nvPr/>
          </p:nvSpPr>
          <p:spPr bwMode="auto">
            <a:xfrm>
              <a:off x="5625" y="6519"/>
              <a:ext cx="0" cy="288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2423" name="Text Box 36"/>
            <p:cNvSpPr txBox="1">
              <a:spLocks noChangeArrowheads="1"/>
            </p:cNvSpPr>
            <p:nvPr/>
          </p:nvSpPr>
          <p:spPr bwMode="auto">
            <a:xfrm>
              <a:off x="5625" y="6375"/>
              <a:ext cx="3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72424" name="Line 37"/>
            <p:cNvSpPr>
              <a:spLocks noChangeShapeType="1"/>
            </p:cNvSpPr>
            <p:nvPr/>
          </p:nvSpPr>
          <p:spPr bwMode="auto">
            <a:xfrm>
              <a:off x="5625" y="6231"/>
              <a:ext cx="480" cy="1"/>
            </a:xfrm>
            <a:prstGeom prst="line">
              <a:avLst/>
            </a:prstGeom>
            <a:noFill/>
            <a:ln w="31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2425" name="Text Box 38"/>
            <p:cNvSpPr txBox="1">
              <a:spLocks noChangeArrowheads="1"/>
            </p:cNvSpPr>
            <p:nvPr/>
          </p:nvSpPr>
          <p:spPr bwMode="auto">
            <a:xfrm>
              <a:off x="3785" y="3639"/>
              <a:ext cx="88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Q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dov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</p:grpSp>
      <p:sp>
        <p:nvSpPr>
          <p:cNvPr id="272390" name="Rectangle 39"/>
          <p:cNvSpPr>
            <a:spLocks noChangeArrowheads="1"/>
          </p:cNvSpPr>
          <p:nvPr/>
        </p:nvSpPr>
        <p:spPr bwMode="auto">
          <a:xfrm>
            <a:off x="1919288" y="5376864"/>
            <a:ext cx="3122612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 b="1" i="1">
                <a:solidFill>
                  <a:srgbClr val="000000"/>
                </a:solidFill>
              </a:rPr>
              <a:t>Delovni diagram kombiniranega procesa</a:t>
            </a:r>
          </a:p>
        </p:txBody>
      </p:sp>
      <p:sp>
        <p:nvSpPr>
          <p:cNvPr id="272391" name="Rectangle 40"/>
          <p:cNvSpPr>
            <a:spLocks noChangeArrowheads="1"/>
          </p:cNvSpPr>
          <p:nvPr/>
        </p:nvSpPr>
        <p:spPr bwMode="auto">
          <a:xfrm>
            <a:off x="5951538" y="2483267"/>
            <a:ext cx="4176712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1-2: izentropno stiskanje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2-3: izohorno dovajanje toplote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3-4: izobarno dovajanje toplote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4-5: izentropno raztezanje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5-1: izohorno odvajanje toplote</a:t>
            </a:r>
          </a:p>
        </p:txBody>
      </p:sp>
      <p:pic>
        <p:nvPicPr>
          <p:cNvPr id="272392" name="Picture 41" descr="Glow_plu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4564" y="4365626"/>
            <a:ext cx="3095625" cy="229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2393" name="Rectangle 42"/>
          <p:cNvSpPr>
            <a:spLocks noChangeArrowheads="1"/>
          </p:cNvSpPr>
          <p:nvPr/>
        </p:nvSpPr>
        <p:spPr bwMode="auto">
          <a:xfrm>
            <a:off x="6311900" y="4437064"/>
            <a:ext cx="2065338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Žarilna svečka </a:t>
            </a:r>
          </a:p>
        </p:txBody>
      </p:sp>
    </p:spTree>
    <p:extLst>
      <p:ext uri="{BB962C8B-B14F-4D97-AF65-F5344CB8AC3E}">
        <p14:creationId xmlns:p14="http://schemas.microsoft.com/office/powerpoint/2010/main" val="4208505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463D2968-949C-4AC6-85D0-962639E2922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10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81603" name="Ograda številke diapozitiva 2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04ED7890-FD26-4574-B1F6-8BEEA5E9908A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10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81604" name="Rectangle 5"/>
          <p:cNvSpPr>
            <a:spLocks noChangeArrowheads="1"/>
          </p:cNvSpPr>
          <p:nvPr/>
        </p:nvSpPr>
        <p:spPr bwMode="auto">
          <a:xfrm>
            <a:off x="1919289" y="382588"/>
            <a:ext cx="16224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400">
                <a:solidFill>
                  <a:srgbClr val="000000"/>
                </a:solidFill>
                <a:cs typeface="Times New Roman" panose="02020603050405020304" pitchFamily="18" charset="0"/>
              </a:rPr>
              <a:t>Dovedena toplota:</a:t>
            </a:r>
            <a:endParaRPr lang="sl-SI" altLang="sl-SI" sz="1400">
              <a:solidFill>
                <a:srgbClr val="000000"/>
              </a:solidFill>
            </a:endParaRPr>
          </a:p>
        </p:txBody>
      </p:sp>
      <p:graphicFrame>
        <p:nvGraphicFramePr>
          <p:cNvPr id="281605" name="Object 4"/>
          <p:cNvGraphicFramePr>
            <a:graphicFrameLocks noChangeAspect="1"/>
          </p:cNvGraphicFramePr>
          <p:nvPr/>
        </p:nvGraphicFramePr>
        <p:xfrm>
          <a:off x="1992313" y="692151"/>
          <a:ext cx="6551612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načba" r:id="rId3" imgW="3568700" imgH="228600" progId="Equation.3">
                  <p:embed/>
                </p:oleObj>
              </mc:Choice>
              <mc:Fallback>
                <p:oleObj name="Enačba" r:id="rId3" imgW="3568700" imgH="228600" progId="Equation.3">
                  <p:embed/>
                  <p:pic>
                    <p:nvPicPr>
                      <p:cNvPr id="28160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3" y="692151"/>
                        <a:ext cx="6551612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1606" name="Rectangle 7"/>
          <p:cNvSpPr>
            <a:spLocks noChangeArrowheads="1"/>
          </p:cNvSpPr>
          <p:nvPr/>
        </p:nvSpPr>
        <p:spPr bwMode="auto">
          <a:xfrm>
            <a:off x="1919288" y="1125539"/>
            <a:ext cx="20891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400">
                <a:solidFill>
                  <a:srgbClr val="000000"/>
                </a:solidFill>
                <a:cs typeface="Times New Roman" panose="02020603050405020304" pitchFamily="18" charset="0"/>
              </a:rPr>
              <a:t>Odvedena toplota:</a:t>
            </a:r>
            <a:endParaRPr lang="sl-SI" altLang="sl-SI" sz="14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1800">
              <a:solidFill>
                <a:srgbClr val="000000"/>
              </a:solidFill>
            </a:endParaRPr>
          </a:p>
        </p:txBody>
      </p:sp>
      <p:graphicFrame>
        <p:nvGraphicFramePr>
          <p:cNvPr id="281607" name="Object 6"/>
          <p:cNvGraphicFramePr>
            <a:graphicFrameLocks noChangeAspect="1"/>
          </p:cNvGraphicFramePr>
          <p:nvPr/>
        </p:nvGraphicFramePr>
        <p:xfrm>
          <a:off x="1992314" y="1484313"/>
          <a:ext cx="4751387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načba" r:id="rId5" imgW="2755900" imgH="228600" progId="Equation.3">
                  <p:embed/>
                </p:oleObj>
              </mc:Choice>
              <mc:Fallback>
                <p:oleObj name="Enačba" r:id="rId5" imgW="2755900" imgH="228600" progId="Equation.3">
                  <p:embed/>
                  <p:pic>
                    <p:nvPicPr>
                      <p:cNvPr id="28160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4" y="1484313"/>
                        <a:ext cx="4751387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1608" name="Rectangle 9"/>
          <p:cNvSpPr>
            <a:spLocks noChangeArrowheads="1"/>
          </p:cNvSpPr>
          <p:nvPr/>
        </p:nvSpPr>
        <p:spPr bwMode="auto">
          <a:xfrm>
            <a:off x="1919289" y="1892401"/>
            <a:ext cx="207460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400">
                <a:solidFill>
                  <a:srgbClr val="000000"/>
                </a:solidFill>
                <a:cs typeface="Times New Roman" panose="02020603050405020304" pitchFamily="18" charset="0"/>
              </a:rPr>
              <a:t>Delo krožnega procesa:</a:t>
            </a:r>
            <a:endParaRPr lang="sl-SI" altLang="sl-SI" sz="1400">
              <a:solidFill>
                <a:srgbClr val="000000"/>
              </a:solidFill>
            </a:endParaRPr>
          </a:p>
        </p:txBody>
      </p:sp>
      <p:graphicFrame>
        <p:nvGraphicFramePr>
          <p:cNvPr id="281609" name="Object 8"/>
          <p:cNvGraphicFramePr>
            <a:graphicFrameLocks noChangeAspect="1"/>
          </p:cNvGraphicFramePr>
          <p:nvPr/>
        </p:nvGraphicFramePr>
        <p:xfrm>
          <a:off x="1992314" y="2276476"/>
          <a:ext cx="4751387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načba" r:id="rId7" imgW="2844800" imgH="228600" progId="Equation.3">
                  <p:embed/>
                </p:oleObj>
              </mc:Choice>
              <mc:Fallback>
                <p:oleObj name="Enačba" r:id="rId7" imgW="2844800" imgH="228600" progId="Equation.3">
                  <p:embed/>
                  <p:pic>
                    <p:nvPicPr>
                      <p:cNvPr id="28160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4" y="2276476"/>
                        <a:ext cx="4751387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1610" name="Rectangle 11"/>
          <p:cNvSpPr>
            <a:spLocks noChangeArrowheads="1"/>
          </p:cNvSpPr>
          <p:nvPr/>
        </p:nvSpPr>
        <p:spPr bwMode="auto">
          <a:xfrm>
            <a:off x="1919289" y="2708275"/>
            <a:ext cx="16525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400">
                <a:solidFill>
                  <a:srgbClr val="000000"/>
                </a:solidFill>
                <a:cs typeface="Times New Roman" panose="02020603050405020304" pitchFamily="18" charset="0"/>
              </a:rPr>
              <a:t>Toplotni izkoristek:</a:t>
            </a:r>
            <a:endParaRPr lang="sl-SI" altLang="sl-SI" sz="1400">
              <a:solidFill>
                <a:srgbClr val="000000"/>
              </a:solidFill>
            </a:endParaRPr>
          </a:p>
        </p:txBody>
      </p:sp>
      <p:graphicFrame>
        <p:nvGraphicFramePr>
          <p:cNvPr id="281611" name="Object 10"/>
          <p:cNvGraphicFramePr>
            <a:graphicFrameLocks noChangeAspect="1"/>
          </p:cNvGraphicFramePr>
          <p:nvPr/>
        </p:nvGraphicFramePr>
        <p:xfrm>
          <a:off x="1992314" y="3068638"/>
          <a:ext cx="352742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načba" r:id="rId9" imgW="1993900" imgH="444500" progId="Equation.3">
                  <p:embed/>
                </p:oleObj>
              </mc:Choice>
              <mc:Fallback>
                <p:oleObj name="Enačba" r:id="rId9" imgW="1993900" imgH="444500" progId="Equation.3">
                  <p:embed/>
                  <p:pic>
                    <p:nvPicPr>
                      <p:cNvPr id="2816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4" y="3068638"/>
                        <a:ext cx="3527425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1612" name="Rectangle 13"/>
          <p:cNvSpPr>
            <a:spLocks noChangeArrowheads="1"/>
          </p:cNvSpPr>
          <p:nvPr/>
        </p:nvSpPr>
        <p:spPr bwMode="auto">
          <a:xfrm>
            <a:off x="1992314" y="3721428"/>
            <a:ext cx="121860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400">
                <a:solidFill>
                  <a:srgbClr val="000000"/>
                </a:solidFill>
                <a:cs typeface="Times New Roman" panose="02020603050405020304" pitchFamily="18" charset="0"/>
              </a:rPr>
              <a:t>Moč motorja:</a:t>
            </a:r>
            <a:endParaRPr lang="sl-SI" altLang="sl-SI" sz="14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1400">
              <a:solidFill>
                <a:srgbClr val="000000"/>
              </a:solidFill>
            </a:endParaRPr>
          </a:p>
        </p:txBody>
      </p:sp>
      <p:graphicFrame>
        <p:nvGraphicFramePr>
          <p:cNvPr id="281613" name="Object 12"/>
          <p:cNvGraphicFramePr>
            <a:graphicFrameLocks noChangeAspect="1"/>
          </p:cNvGraphicFramePr>
          <p:nvPr/>
        </p:nvGraphicFramePr>
        <p:xfrm>
          <a:off x="1919288" y="4005263"/>
          <a:ext cx="4824412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načba" r:id="rId11" imgW="2971800" imgH="393700" progId="Equation.3">
                  <p:embed/>
                </p:oleObj>
              </mc:Choice>
              <mc:Fallback>
                <p:oleObj name="Enačba" r:id="rId11" imgW="2971800" imgH="393700" progId="Equation.3">
                  <p:embed/>
                  <p:pic>
                    <p:nvPicPr>
                      <p:cNvPr id="2816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8" y="4005263"/>
                        <a:ext cx="4824412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5446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26C88164-15C9-4131-83F2-2A2201973E5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73411" name="Ograda številke diapozitiva 2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55B1D889-8DD7-458D-B46F-F0919ECBDDF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grpSp>
        <p:nvGrpSpPr>
          <p:cNvPr id="273412" name="Group 4"/>
          <p:cNvGrpSpPr>
            <a:grpSpLocks noChangeAspect="1"/>
          </p:cNvGrpSpPr>
          <p:nvPr/>
        </p:nvGrpSpPr>
        <p:grpSpPr bwMode="auto">
          <a:xfrm>
            <a:off x="1919288" y="404813"/>
            <a:ext cx="3960812" cy="3429000"/>
            <a:chOff x="2345" y="3495"/>
            <a:chExt cx="4480" cy="4320"/>
          </a:xfrm>
        </p:grpSpPr>
        <p:sp>
          <p:nvSpPr>
            <p:cNvPr id="273435" name="AutoShape 5"/>
            <p:cNvSpPr>
              <a:spLocks noChangeAspect="1" noChangeArrowheads="1"/>
            </p:cNvSpPr>
            <p:nvPr/>
          </p:nvSpPr>
          <p:spPr bwMode="auto">
            <a:xfrm>
              <a:off x="2345" y="3495"/>
              <a:ext cx="4480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73436" name="Text Box 6"/>
            <p:cNvSpPr txBox="1">
              <a:spLocks noChangeArrowheads="1"/>
            </p:cNvSpPr>
            <p:nvPr/>
          </p:nvSpPr>
          <p:spPr bwMode="auto">
            <a:xfrm>
              <a:off x="2585" y="6231"/>
              <a:ext cx="56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T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73437" name="Text Box 7"/>
            <p:cNvSpPr txBox="1">
              <a:spLocks noChangeArrowheads="1"/>
            </p:cNvSpPr>
            <p:nvPr/>
          </p:nvSpPr>
          <p:spPr bwMode="auto">
            <a:xfrm>
              <a:off x="2585" y="5655"/>
              <a:ext cx="72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T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73438" name="Text Box 8"/>
            <p:cNvSpPr txBox="1">
              <a:spLocks noChangeArrowheads="1"/>
            </p:cNvSpPr>
            <p:nvPr/>
          </p:nvSpPr>
          <p:spPr bwMode="auto">
            <a:xfrm>
              <a:off x="2585" y="5223"/>
              <a:ext cx="64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T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5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73439" name="Text Box 9"/>
            <p:cNvSpPr txBox="1">
              <a:spLocks noChangeArrowheads="1"/>
            </p:cNvSpPr>
            <p:nvPr/>
          </p:nvSpPr>
          <p:spPr bwMode="auto">
            <a:xfrm>
              <a:off x="2585" y="4935"/>
              <a:ext cx="56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T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73440" name="Text Box 10"/>
            <p:cNvSpPr txBox="1">
              <a:spLocks noChangeArrowheads="1"/>
            </p:cNvSpPr>
            <p:nvPr/>
          </p:nvSpPr>
          <p:spPr bwMode="auto">
            <a:xfrm>
              <a:off x="2585" y="4215"/>
              <a:ext cx="48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T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4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73441" name="Text Box 11"/>
            <p:cNvSpPr txBox="1">
              <a:spLocks noChangeArrowheads="1"/>
            </p:cNvSpPr>
            <p:nvPr/>
          </p:nvSpPr>
          <p:spPr bwMode="auto">
            <a:xfrm>
              <a:off x="5385" y="5367"/>
              <a:ext cx="32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5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73442" name="Text Box 12"/>
            <p:cNvSpPr txBox="1">
              <a:spLocks noChangeArrowheads="1"/>
            </p:cNvSpPr>
            <p:nvPr/>
          </p:nvSpPr>
          <p:spPr bwMode="auto">
            <a:xfrm>
              <a:off x="5225" y="4215"/>
              <a:ext cx="32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4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73443" name="Text Box 13"/>
            <p:cNvSpPr txBox="1">
              <a:spLocks noChangeArrowheads="1"/>
            </p:cNvSpPr>
            <p:nvPr/>
          </p:nvSpPr>
          <p:spPr bwMode="auto">
            <a:xfrm>
              <a:off x="4505" y="4935"/>
              <a:ext cx="40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73444" name="Text Box 14"/>
            <p:cNvSpPr txBox="1">
              <a:spLocks noChangeArrowheads="1"/>
            </p:cNvSpPr>
            <p:nvPr/>
          </p:nvSpPr>
          <p:spPr bwMode="auto">
            <a:xfrm>
              <a:off x="3385" y="5655"/>
              <a:ext cx="40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73445" name="Text Box 15"/>
            <p:cNvSpPr txBox="1">
              <a:spLocks noChangeArrowheads="1"/>
            </p:cNvSpPr>
            <p:nvPr/>
          </p:nvSpPr>
          <p:spPr bwMode="auto">
            <a:xfrm>
              <a:off x="3385" y="6231"/>
              <a:ext cx="32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73446" name="Text Box 16"/>
            <p:cNvSpPr txBox="1">
              <a:spLocks noChangeArrowheads="1"/>
            </p:cNvSpPr>
            <p:nvPr/>
          </p:nvSpPr>
          <p:spPr bwMode="auto">
            <a:xfrm>
              <a:off x="3145" y="7095"/>
              <a:ext cx="368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S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=S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2 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           S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        S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4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=S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5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   S</a:t>
              </a:r>
              <a:r>
                <a:rPr lang="sl-SI" altLang="sl-SI" sz="1200">
                  <a:solidFill>
                    <a:srgbClr val="000000"/>
                  </a:solidFill>
                  <a:latin typeface="Verdana" panose="020B0604030504040204" pitchFamily="34" charset="0"/>
                </a:rPr>
                <a:t>[J/K]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73447" name="Text Box 17"/>
            <p:cNvSpPr txBox="1">
              <a:spLocks noChangeArrowheads="1"/>
            </p:cNvSpPr>
            <p:nvPr/>
          </p:nvSpPr>
          <p:spPr bwMode="auto">
            <a:xfrm>
              <a:off x="2585" y="3639"/>
              <a:ext cx="72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T</a:t>
              </a:r>
              <a:r>
                <a:rPr lang="sl-SI" altLang="sl-SI" sz="1200">
                  <a:solidFill>
                    <a:srgbClr val="000000"/>
                  </a:solidFill>
                  <a:latin typeface="Verdana" panose="020B0604030504040204" pitchFamily="34" charset="0"/>
                </a:rPr>
                <a:t>[K]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73448" name="Text Box 18"/>
            <p:cNvSpPr txBox="1">
              <a:spLocks noChangeArrowheads="1"/>
            </p:cNvSpPr>
            <p:nvPr/>
          </p:nvSpPr>
          <p:spPr bwMode="auto">
            <a:xfrm>
              <a:off x="4105" y="5943"/>
              <a:ext cx="88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W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o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73449" name="Line 19"/>
            <p:cNvSpPr>
              <a:spLocks noChangeShapeType="1"/>
            </p:cNvSpPr>
            <p:nvPr/>
          </p:nvSpPr>
          <p:spPr bwMode="auto">
            <a:xfrm flipV="1">
              <a:off x="2985" y="3927"/>
              <a:ext cx="0" cy="316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3450" name="Line 20"/>
            <p:cNvSpPr>
              <a:spLocks noChangeShapeType="1"/>
            </p:cNvSpPr>
            <p:nvPr/>
          </p:nvSpPr>
          <p:spPr bwMode="auto">
            <a:xfrm>
              <a:off x="2985" y="7095"/>
              <a:ext cx="35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3451" name="Line 21"/>
            <p:cNvSpPr>
              <a:spLocks noChangeShapeType="1"/>
            </p:cNvSpPr>
            <p:nvPr/>
          </p:nvSpPr>
          <p:spPr bwMode="auto">
            <a:xfrm flipV="1">
              <a:off x="3625" y="5943"/>
              <a:ext cx="1" cy="57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3452" name="Arc 22"/>
            <p:cNvSpPr>
              <a:spLocks/>
            </p:cNvSpPr>
            <p:nvPr/>
          </p:nvSpPr>
          <p:spPr bwMode="auto">
            <a:xfrm flipV="1">
              <a:off x="3625" y="5223"/>
              <a:ext cx="1120" cy="72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3453" name="Arc 23"/>
            <p:cNvSpPr>
              <a:spLocks/>
            </p:cNvSpPr>
            <p:nvPr/>
          </p:nvSpPr>
          <p:spPr bwMode="auto">
            <a:xfrm flipV="1">
              <a:off x="4745" y="4503"/>
              <a:ext cx="639" cy="720"/>
            </a:xfrm>
            <a:custGeom>
              <a:avLst/>
              <a:gdLst>
                <a:gd name="T0" fmla="*/ 0 w 21581"/>
                <a:gd name="T1" fmla="*/ 0 h 21600"/>
                <a:gd name="T2" fmla="*/ 0 w 21581"/>
                <a:gd name="T3" fmla="*/ 0 h 21600"/>
                <a:gd name="T4" fmla="*/ 0 w 21581"/>
                <a:gd name="T5" fmla="*/ 0 h 21600"/>
                <a:gd name="T6" fmla="*/ 0 60000 65536"/>
                <a:gd name="T7" fmla="*/ 0 60000 65536"/>
                <a:gd name="T8" fmla="*/ 0 60000 65536"/>
                <a:gd name="T9" fmla="*/ 0 w 21581"/>
                <a:gd name="T10" fmla="*/ 0 h 21600"/>
                <a:gd name="T11" fmla="*/ 21581 w 21581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81" h="21600" fill="none" extrusionOk="0">
                  <a:moveTo>
                    <a:pt x="-1" y="0"/>
                  </a:moveTo>
                  <a:cubicBezTo>
                    <a:pt x="11579" y="0"/>
                    <a:pt x="21099" y="9131"/>
                    <a:pt x="21581" y="20700"/>
                  </a:cubicBezTo>
                </a:path>
                <a:path w="21581" h="21600" stroke="0" extrusionOk="0">
                  <a:moveTo>
                    <a:pt x="-1" y="0"/>
                  </a:moveTo>
                  <a:cubicBezTo>
                    <a:pt x="11579" y="0"/>
                    <a:pt x="21099" y="9131"/>
                    <a:pt x="21581" y="207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3454" name="Line 24"/>
            <p:cNvSpPr>
              <a:spLocks noChangeShapeType="1"/>
            </p:cNvSpPr>
            <p:nvPr/>
          </p:nvSpPr>
          <p:spPr bwMode="auto">
            <a:xfrm>
              <a:off x="5385" y="4503"/>
              <a:ext cx="1" cy="86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3455" name="Arc 25"/>
            <p:cNvSpPr>
              <a:spLocks/>
            </p:cNvSpPr>
            <p:nvPr/>
          </p:nvSpPr>
          <p:spPr bwMode="auto">
            <a:xfrm flipV="1">
              <a:off x="3625" y="5367"/>
              <a:ext cx="1760" cy="115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3456" name="Line 26"/>
            <p:cNvSpPr>
              <a:spLocks noChangeShapeType="1"/>
            </p:cNvSpPr>
            <p:nvPr/>
          </p:nvSpPr>
          <p:spPr bwMode="auto">
            <a:xfrm flipH="1">
              <a:off x="2985" y="4503"/>
              <a:ext cx="24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3457" name="Line 27"/>
            <p:cNvSpPr>
              <a:spLocks noChangeShapeType="1"/>
            </p:cNvSpPr>
            <p:nvPr/>
          </p:nvSpPr>
          <p:spPr bwMode="auto">
            <a:xfrm>
              <a:off x="5385" y="5367"/>
              <a:ext cx="0" cy="172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3458" name="Line 28"/>
            <p:cNvSpPr>
              <a:spLocks noChangeShapeType="1"/>
            </p:cNvSpPr>
            <p:nvPr/>
          </p:nvSpPr>
          <p:spPr bwMode="auto">
            <a:xfrm flipH="1">
              <a:off x="2985" y="5223"/>
              <a:ext cx="17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3459" name="Line 29"/>
            <p:cNvSpPr>
              <a:spLocks noChangeShapeType="1"/>
            </p:cNvSpPr>
            <p:nvPr/>
          </p:nvSpPr>
          <p:spPr bwMode="auto">
            <a:xfrm flipH="1">
              <a:off x="2985" y="5511"/>
              <a:ext cx="24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3460" name="Line 30"/>
            <p:cNvSpPr>
              <a:spLocks noChangeShapeType="1"/>
            </p:cNvSpPr>
            <p:nvPr/>
          </p:nvSpPr>
          <p:spPr bwMode="auto">
            <a:xfrm flipH="1">
              <a:off x="2985" y="5943"/>
              <a:ext cx="6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3461" name="Line 31"/>
            <p:cNvSpPr>
              <a:spLocks noChangeShapeType="1"/>
            </p:cNvSpPr>
            <p:nvPr/>
          </p:nvSpPr>
          <p:spPr bwMode="auto">
            <a:xfrm flipH="1">
              <a:off x="2985" y="6519"/>
              <a:ext cx="6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3462" name="Line 32"/>
            <p:cNvSpPr>
              <a:spLocks noChangeShapeType="1"/>
            </p:cNvSpPr>
            <p:nvPr/>
          </p:nvSpPr>
          <p:spPr bwMode="auto">
            <a:xfrm>
              <a:off x="3625" y="6519"/>
              <a:ext cx="0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3463" name="Line 33"/>
            <p:cNvSpPr>
              <a:spLocks noChangeShapeType="1"/>
            </p:cNvSpPr>
            <p:nvPr/>
          </p:nvSpPr>
          <p:spPr bwMode="auto">
            <a:xfrm>
              <a:off x="4745" y="5223"/>
              <a:ext cx="0" cy="18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73413" name="Rectangle 34"/>
          <p:cNvSpPr>
            <a:spLocks noChangeArrowheads="1"/>
          </p:cNvSpPr>
          <p:nvPr/>
        </p:nvSpPr>
        <p:spPr bwMode="auto">
          <a:xfrm>
            <a:off x="5951538" y="404814"/>
            <a:ext cx="313690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Stopnja povišanja tlaka:</a:t>
            </a:r>
          </a:p>
        </p:txBody>
      </p:sp>
      <p:sp>
        <p:nvSpPr>
          <p:cNvPr id="273414" name="Rectangle 35"/>
          <p:cNvSpPr>
            <a:spLocks noChangeArrowheads="1"/>
          </p:cNvSpPr>
          <p:nvPr/>
        </p:nvSpPr>
        <p:spPr bwMode="auto">
          <a:xfrm>
            <a:off x="6024564" y="1557339"/>
            <a:ext cx="3341687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Obremenitveno razmerje:</a:t>
            </a:r>
          </a:p>
        </p:txBody>
      </p:sp>
      <p:sp>
        <p:nvSpPr>
          <p:cNvPr id="273415" name="Rectangle 36"/>
          <p:cNvSpPr>
            <a:spLocks noChangeArrowheads="1"/>
          </p:cNvSpPr>
          <p:nvPr/>
        </p:nvSpPr>
        <p:spPr bwMode="auto">
          <a:xfrm>
            <a:off x="6096001" y="2636839"/>
            <a:ext cx="2454275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Dovedena toplota:</a:t>
            </a:r>
          </a:p>
        </p:txBody>
      </p:sp>
      <p:sp>
        <p:nvSpPr>
          <p:cNvPr id="273416" name="Rectangle 37"/>
          <p:cNvSpPr>
            <a:spLocks noChangeArrowheads="1"/>
          </p:cNvSpPr>
          <p:nvPr/>
        </p:nvSpPr>
        <p:spPr bwMode="auto">
          <a:xfrm>
            <a:off x="6096000" y="3500439"/>
            <a:ext cx="247015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Odvedene toplota:</a:t>
            </a:r>
          </a:p>
        </p:txBody>
      </p:sp>
      <p:sp>
        <p:nvSpPr>
          <p:cNvPr id="273417" name="Rectangle 38"/>
          <p:cNvSpPr>
            <a:spLocks noChangeArrowheads="1"/>
          </p:cNvSpPr>
          <p:nvPr/>
        </p:nvSpPr>
        <p:spPr bwMode="auto">
          <a:xfrm>
            <a:off x="6096000" y="4365625"/>
            <a:ext cx="3138488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Delo krožnega procesa:</a:t>
            </a:r>
          </a:p>
        </p:txBody>
      </p:sp>
      <p:sp>
        <p:nvSpPr>
          <p:cNvPr id="273418" name="Rectangle 39"/>
          <p:cNvSpPr>
            <a:spLocks noChangeArrowheads="1"/>
          </p:cNvSpPr>
          <p:nvPr/>
        </p:nvSpPr>
        <p:spPr bwMode="auto">
          <a:xfrm>
            <a:off x="6167438" y="5229225"/>
            <a:ext cx="2500312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Toplotni izkoristek:</a:t>
            </a:r>
          </a:p>
        </p:txBody>
      </p:sp>
      <p:sp>
        <p:nvSpPr>
          <p:cNvPr id="273419" name="Rectangle 41"/>
          <p:cNvSpPr>
            <a:spLocks noChangeArrowheads="1"/>
          </p:cNvSpPr>
          <p:nvPr/>
        </p:nvSpPr>
        <p:spPr bwMode="auto">
          <a:xfrm>
            <a:off x="1524001" y="29897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73420" name="Object 40"/>
          <p:cNvGraphicFramePr>
            <a:graphicFrameLocks noChangeAspect="1"/>
          </p:cNvGraphicFramePr>
          <p:nvPr/>
        </p:nvGraphicFramePr>
        <p:xfrm>
          <a:off x="6096001" y="836613"/>
          <a:ext cx="1223963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načba" r:id="rId3" imgW="507780" imgH="444307" progId="Equation.3">
                  <p:embed/>
                </p:oleObj>
              </mc:Choice>
              <mc:Fallback>
                <p:oleObj name="Enačba" r:id="rId3" imgW="507780" imgH="444307" progId="Equation.3">
                  <p:embed/>
                  <p:pic>
                    <p:nvPicPr>
                      <p:cNvPr id="27342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1" y="836613"/>
                        <a:ext cx="1223963" cy="692150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3421" name="Object 42"/>
          <p:cNvGraphicFramePr>
            <a:graphicFrameLocks noChangeAspect="1"/>
          </p:cNvGraphicFramePr>
          <p:nvPr/>
        </p:nvGraphicFramePr>
        <p:xfrm>
          <a:off x="6265864" y="2027239"/>
          <a:ext cx="954087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načba" r:id="rId5" imgW="355292" imgH="317225" progId="Equation.3">
                  <p:embed/>
                </p:oleObj>
              </mc:Choice>
              <mc:Fallback>
                <p:oleObj name="Enačba" r:id="rId5" imgW="355292" imgH="317225" progId="Equation.3">
                  <p:embed/>
                  <p:pic>
                    <p:nvPicPr>
                      <p:cNvPr id="273421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5864" y="2027239"/>
                        <a:ext cx="954087" cy="554037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3422" name="Rectangle 45"/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73423" name="Object 44"/>
          <p:cNvGraphicFramePr>
            <a:graphicFrameLocks noChangeAspect="1"/>
          </p:cNvGraphicFramePr>
          <p:nvPr/>
        </p:nvGraphicFramePr>
        <p:xfrm>
          <a:off x="1524001" y="0"/>
          <a:ext cx="13430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načba" r:id="rId7" imgW="1346200" imgH="228600" progId="Equation.3">
                  <p:embed/>
                </p:oleObj>
              </mc:Choice>
              <mc:Fallback>
                <p:oleObj name="Enačba" r:id="rId7" imgW="1346200" imgH="228600" progId="Equation.3">
                  <p:embed/>
                  <p:pic>
                    <p:nvPicPr>
                      <p:cNvPr id="273423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1" y="0"/>
                        <a:ext cx="1343025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3424" name="Rectangle 47"/>
          <p:cNvSpPr>
            <a:spLocks noChangeArrowheads="1"/>
          </p:cNvSpPr>
          <p:nvPr/>
        </p:nvSpPr>
        <p:spPr bwMode="auto">
          <a:xfrm>
            <a:off x="1524001" y="30992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273425" name="Rectangle 49"/>
          <p:cNvSpPr>
            <a:spLocks noChangeArrowheads="1"/>
          </p:cNvSpPr>
          <p:nvPr/>
        </p:nvSpPr>
        <p:spPr bwMode="auto">
          <a:xfrm>
            <a:off x="1524001" y="30992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273426" name="Rectangle 53"/>
          <p:cNvSpPr>
            <a:spLocks noChangeArrowheads="1"/>
          </p:cNvSpPr>
          <p:nvPr/>
        </p:nvSpPr>
        <p:spPr bwMode="auto">
          <a:xfrm>
            <a:off x="1524001" y="30992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73427" name="Object 52"/>
          <p:cNvGraphicFramePr>
            <a:graphicFrameLocks noChangeAspect="1"/>
          </p:cNvGraphicFramePr>
          <p:nvPr/>
        </p:nvGraphicFramePr>
        <p:xfrm>
          <a:off x="6096000" y="3068638"/>
          <a:ext cx="31686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načba" r:id="rId9" imgW="1536700" imgH="228600" progId="Equation.3">
                  <p:embed/>
                </p:oleObj>
              </mc:Choice>
              <mc:Fallback>
                <p:oleObj name="Enačba" r:id="rId9" imgW="1536700" imgH="228600" progId="Equation.3">
                  <p:embed/>
                  <p:pic>
                    <p:nvPicPr>
                      <p:cNvPr id="273427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068638"/>
                        <a:ext cx="3168650" cy="431800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3428" name="Rectangle 55"/>
          <p:cNvSpPr>
            <a:spLocks noChangeArrowheads="1"/>
          </p:cNvSpPr>
          <p:nvPr/>
        </p:nvSpPr>
        <p:spPr bwMode="auto">
          <a:xfrm>
            <a:off x="1524001" y="30992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73429" name="Object 54"/>
          <p:cNvGraphicFramePr>
            <a:graphicFrameLocks noChangeAspect="1"/>
          </p:cNvGraphicFramePr>
          <p:nvPr/>
        </p:nvGraphicFramePr>
        <p:xfrm>
          <a:off x="6096001" y="3933826"/>
          <a:ext cx="3095625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načba" r:id="rId11" imgW="1168400" imgH="228600" progId="Equation.3">
                  <p:embed/>
                </p:oleObj>
              </mc:Choice>
              <mc:Fallback>
                <p:oleObj name="Enačba" r:id="rId11" imgW="1168400" imgH="228600" progId="Equation.3">
                  <p:embed/>
                  <p:pic>
                    <p:nvPicPr>
                      <p:cNvPr id="273429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1" y="3933826"/>
                        <a:ext cx="3095625" cy="422275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3430" name="Rectangle 57"/>
          <p:cNvSpPr>
            <a:spLocks noChangeArrowheads="1"/>
          </p:cNvSpPr>
          <p:nvPr/>
        </p:nvSpPr>
        <p:spPr bwMode="auto">
          <a:xfrm>
            <a:off x="1524001" y="30992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73431" name="Object 56"/>
          <p:cNvGraphicFramePr>
            <a:graphicFrameLocks noChangeAspect="1"/>
          </p:cNvGraphicFramePr>
          <p:nvPr/>
        </p:nvGraphicFramePr>
        <p:xfrm>
          <a:off x="6096000" y="4797425"/>
          <a:ext cx="2520950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načba" r:id="rId13" imgW="1155700" imgH="228600" progId="Equation.3">
                  <p:embed/>
                </p:oleObj>
              </mc:Choice>
              <mc:Fallback>
                <p:oleObj name="Enačba" r:id="rId13" imgW="1155700" imgH="228600" progId="Equation.3">
                  <p:embed/>
                  <p:pic>
                    <p:nvPicPr>
                      <p:cNvPr id="273431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4797425"/>
                        <a:ext cx="2520950" cy="414338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3432" name="Rectangle 59"/>
          <p:cNvSpPr>
            <a:spLocks noChangeArrowheads="1"/>
          </p:cNvSpPr>
          <p:nvPr/>
        </p:nvSpPr>
        <p:spPr bwMode="auto">
          <a:xfrm>
            <a:off x="1524001" y="29897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73433" name="Object 58"/>
          <p:cNvGraphicFramePr>
            <a:graphicFrameLocks noChangeAspect="1"/>
          </p:cNvGraphicFramePr>
          <p:nvPr/>
        </p:nvGraphicFramePr>
        <p:xfrm>
          <a:off x="6096001" y="5661026"/>
          <a:ext cx="1871663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načba" r:id="rId15" imgW="761669" imgH="444307" progId="Equation.3">
                  <p:embed/>
                </p:oleObj>
              </mc:Choice>
              <mc:Fallback>
                <p:oleObj name="Enačba" r:id="rId15" imgW="761669" imgH="444307" progId="Equation.3">
                  <p:embed/>
                  <p:pic>
                    <p:nvPicPr>
                      <p:cNvPr id="273433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1" y="5661026"/>
                        <a:ext cx="1871663" cy="676275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73434" name="Picture 60" descr=" 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89" y="3933826"/>
            <a:ext cx="3743325" cy="212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5746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A24AAB49-8E08-47B2-AE7E-18C4EBAEEA5D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74435" name="Ograda številke diapozitiva 2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2C2767DF-75B5-414C-BB6C-DDFE91E2B6D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274436" name="Picture 5" descr="rta96c_bearing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88" y="404814"/>
            <a:ext cx="3168650" cy="281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4437" name="Picture 7" descr="rta96c_cran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7939" y="404814"/>
            <a:ext cx="4638675" cy="627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4438" name="Picture 9" descr="rta96c_pist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0" y="3257550"/>
            <a:ext cx="3240088" cy="3411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6846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7A358592-687D-4AC3-B03A-3F6678DC24E3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75459" name="Ograda številke diapozitiva 2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18297180-CB77-44B8-BBF2-F598221F853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275460" name="Picture 5" descr="rta96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2314" y="688975"/>
            <a:ext cx="8207375" cy="548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3984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1BBA2225-CDF3-4489-87D2-73220B70E542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76483" name="Ograda številke diapozitiva 2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C958DCFB-4862-4091-BE9E-45B82D49E019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276484" name="Picture 5" descr="14081_23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2888" y="0"/>
            <a:ext cx="6438900" cy="666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43325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02043DBE-7D14-40BB-BF30-2188F1569A49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77507" name="Ograda številke diapozitiva 2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2058CBED-7C78-4117-91C2-C29AC8378E23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277508" name="Picture 5" descr="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0" y="1185864"/>
            <a:ext cx="7239000" cy="448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415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D8575CA0-2377-4F4F-91E5-419E8F62C9C5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78531" name="Ograda številke diapozitiva 2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D71C22F8-F81C-410D-BB5B-F52EBF4A57D6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78532" name="Rectangle 4"/>
          <p:cNvSpPr>
            <a:spLocks noChangeArrowheads="1"/>
          </p:cNvSpPr>
          <p:nvPr/>
        </p:nvSpPr>
        <p:spPr bwMode="auto">
          <a:xfrm>
            <a:off x="1703388" y="528639"/>
            <a:ext cx="8856662" cy="3817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76213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b="1">
                <a:solidFill>
                  <a:srgbClr val="000000"/>
                </a:solidFill>
              </a:rPr>
              <a:t>Primer</a:t>
            </a:r>
            <a:endParaRPr lang="sl-SI" altLang="sl-SI" sz="22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Za štiritaktni štirivaljni motor, v katerem poteka kombiniran krožni proces, izračunaj veličine stanja v karakterističnih točkah procesa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(p, V, T), </a:t>
            </a:r>
            <a:r>
              <a:rPr lang="sl-SI" altLang="sl-SI" sz="2200">
                <a:solidFill>
                  <a:srgbClr val="000000"/>
                </a:solidFill>
              </a:rPr>
              <a:t>delo krožnega procesa in termodinamični izkoristek ter moč motorja, če so znani naslednji podatki: </a:t>
            </a:r>
            <a:r>
              <a:rPr lang="sl-SI" altLang="sl-SI" sz="2200" i="1">
                <a:solidFill>
                  <a:srgbClr val="000000"/>
                </a:solidFill>
              </a:rPr>
              <a:t>p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0,981 bar, </a:t>
            </a:r>
            <a:r>
              <a:rPr lang="sl-SI" altLang="sl-SI" sz="2200" i="1">
                <a:solidFill>
                  <a:srgbClr val="000000"/>
                </a:solidFill>
              </a:rPr>
              <a:t>T</a:t>
            </a:r>
            <a:r>
              <a:rPr lang="sl-SI" altLang="sl-SI" sz="2200" i="1" baseline="-25000">
                <a:solidFill>
                  <a:srgbClr val="000000"/>
                </a:solidFill>
              </a:rPr>
              <a:t>1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298 K, kompresijsko razmerje </a:t>
            </a:r>
            <a:r>
              <a:rPr lang="el-GR" altLang="sl-SI" sz="2200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sl-SI" altLang="sl-SI" sz="2200" b="1" i="1">
                <a:solidFill>
                  <a:srgbClr val="000000"/>
                </a:solidFill>
              </a:rPr>
              <a:t> </a:t>
            </a:r>
            <a:r>
              <a:rPr lang="sl-SI" altLang="sl-SI" sz="2200" i="1">
                <a:solidFill>
                  <a:srgbClr val="000000"/>
                </a:solidFill>
              </a:rPr>
              <a:t>= </a:t>
            </a:r>
            <a:r>
              <a:rPr lang="sl-SI" altLang="sl-SI" sz="2200">
                <a:solidFill>
                  <a:srgbClr val="000000"/>
                </a:solidFill>
              </a:rPr>
              <a:t>15, stopnja povišanja tlaka </a:t>
            </a:r>
            <a:r>
              <a:rPr lang="el-GR" altLang="sl-SI" sz="2200">
                <a:solidFill>
                  <a:srgbClr val="000000"/>
                </a:solidFill>
              </a:rPr>
              <a:t>ψ</a:t>
            </a:r>
            <a:r>
              <a:rPr lang="sl-SI" altLang="sl-SI" sz="2200" b="1" i="1">
                <a:solidFill>
                  <a:srgbClr val="000000"/>
                </a:solidFill>
              </a:rPr>
              <a:t> </a:t>
            </a:r>
            <a:r>
              <a:rPr lang="sl-SI" altLang="sl-SI" sz="2200" i="1">
                <a:solidFill>
                  <a:srgbClr val="000000"/>
                </a:solidFill>
              </a:rPr>
              <a:t>= </a:t>
            </a:r>
            <a:r>
              <a:rPr lang="sl-SI" altLang="sl-SI" sz="2200">
                <a:solidFill>
                  <a:srgbClr val="000000"/>
                </a:solidFill>
              </a:rPr>
              <a:t>2, obremenitveno razmerje </a:t>
            </a:r>
            <a:r>
              <a:rPr lang="el-GR" altLang="sl-SI" sz="2200">
                <a:solidFill>
                  <a:srgbClr val="000000"/>
                </a:solidFill>
              </a:rPr>
              <a:t>φ</a:t>
            </a:r>
            <a:r>
              <a:rPr lang="sl-SI" altLang="sl-SI" sz="2200" b="1" i="1">
                <a:solidFill>
                  <a:srgbClr val="000000"/>
                </a:solidFill>
              </a:rPr>
              <a:t> </a:t>
            </a:r>
            <a:r>
              <a:rPr lang="sl-SI" altLang="sl-SI" sz="2200" i="1">
                <a:solidFill>
                  <a:srgbClr val="000000"/>
                </a:solidFill>
              </a:rPr>
              <a:t>= </a:t>
            </a:r>
            <a:r>
              <a:rPr lang="sl-SI" altLang="sl-SI" sz="2200">
                <a:solidFill>
                  <a:srgbClr val="000000"/>
                </a:solidFill>
              </a:rPr>
              <a:t>1,39, eksponent politropne kompresije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n</a:t>
            </a:r>
            <a:r>
              <a:rPr lang="sl-SI" altLang="sl-SI" sz="2200" baseline="-25000">
                <a:solidFill>
                  <a:srgbClr val="000000"/>
                </a:solidFill>
              </a:rPr>
              <a:t>k</a:t>
            </a:r>
            <a:r>
              <a:rPr lang="sl-SI" altLang="sl-SI" sz="2200">
                <a:solidFill>
                  <a:srgbClr val="000000"/>
                </a:solidFill>
              </a:rPr>
              <a:t> = 1,36, eksponent politropne ekspanzije </a:t>
            </a:r>
            <a:r>
              <a:rPr lang="sl-SI" altLang="sl-SI" sz="2200" i="1">
                <a:solidFill>
                  <a:srgbClr val="000000"/>
                </a:solidFill>
              </a:rPr>
              <a:t>n</a:t>
            </a:r>
            <a:r>
              <a:rPr lang="sl-SI" altLang="sl-SI" sz="2200" i="1" baseline="-25000">
                <a:solidFill>
                  <a:srgbClr val="000000"/>
                </a:solidFill>
              </a:rPr>
              <a:t>e</a:t>
            </a:r>
            <a:r>
              <a:rPr lang="sl-SI" altLang="sl-SI" sz="2200" i="1">
                <a:solidFill>
                  <a:srgbClr val="000000"/>
                </a:solidFill>
              </a:rPr>
              <a:t> = </a:t>
            </a:r>
            <a:r>
              <a:rPr lang="sl-SI" altLang="sl-SI" sz="2200">
                <a:solidFill>
                  <a:srgbClr val="000000"/>
                </a:solidFill>
              </a:rPr>
              <a:t>1,26, gib bata </a:t>
            </a:r>
            <a:r>
              <a:rPr lang="sl-SI" altLang="sl-SI" sz="2200" i="1">
                <a:solidFill>
                  <a:srgbClr val="000000"/>
                </a:solidFill>
              </a:rPr>
              <a:t>h = </a:t>
            </a:r>
            <a:r>
              <a:rPr lang="sl-SI" altLang="sl-SI" sz="2200">
                <a:solidFill>
                  <a:srgbClr val="000000"/>
                </a:solidFill>
              </a:rPr>
              <a:t>265 mm in premer bata </a:t>
            </a:r>
            <a:r>
              <a:rPr lang="sl-SI" altLang="sl-SI" sz="2200" i="1">
                <a:solidFill>
                  <a:srgbClr val="000000"/>
                </a:solidFill>
              </a:rPr>
              <a:t>d = </a:t>
            </a:r>
            <a:r>
              <a:rPr lang="sl-SI" altLang="sl-SI" sz="2200">
                <a:solidFill>
                  <a:srgbClr val="000000"/>
                </a:solidFill>
              </a:rPr>
              <a:t>135 mm. Število vrtljajev je </a:t>
            </a:r>
            <a:r>
              <a:rPr lang="sl-SI" altLang="sl-SI" sz="2200" i="1">
                <a:solidFill>
                  <a:srgbClr val="000000"/>
                </a:solidFill>
              </a:rPr>
              <a:t>n = </a:t>
            </a:r>
            <a:r>
              <a:rPr lang="sl-SI" altLang="sl-SI" sz="2200">
                <a:solidFill>
                  <a:srgbClr val="000000"/>
                </a:solidFill>
              </a:rPr>
              <a:t>4 s</a:t>
            </a:r>
            <a:r>
              <a:rPr lang="sl-SI" altLang="sl-SI" sz="2200" baseline="30000">
                <a:solidFill>
                  <a:srgbClr val="000000"/>
                </a:solidFill>
              </a:rPr>
              <a:t>-1</a:t>
            </a:r>
            <a:r>
              <a:rPr lang="sl-SI" altLang="sl-SI" sz="2200">
                <a:solidFill>
                  <a:srgbClr val="000000"/>
                </a:solidFill>
              </a:rPr>
              <a:t>. Delovna snov naj ima lastnosti zraka! Volumen in maso zaokroži na 6 decimalnih mest. Proces nariši v delovnem in toplotnem diagramu!</a:t>
            </a:r>
          </a:p>
        </p:txBody>
      </p:sp>
      <p:sp>
        <p:nvSpPr>
          <p:cNvPr id="278533" name="Rectangle 6"/>
          <p:cNvSpPr>
            <a:spLocks noChangeArrowheads="1"/>
          </p:cNvSpPr>
          <p:nvPr/>
        </p:nvSpPr>
        <p:spPr bwMode="auto">
          <a:xfrm>
            <a:off x="1524001" y="24277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78534" name="Object 5"/>
          <p:cNvGraphicFramePr>
            <a:graphicFrameLocks noChangeAspect="1"/>
          </p:cNvGraphicFramePr>
          <p:nvPr/>
        </p:nvGraphicFramePr>
        <p:xfrm>
          <a:off x="1919289" y="4365625"/>
          <a:ext cx="2376487" cy="229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načba" r:id="rId3" imgW="1625600" imgH="1574800" progId="Equation.3">
                  <p:embed/>
                </p:oleObj>
              </mc:Choice>
              <mc:Fallback>
                <p:oleObj name="Enačba" r:id="rId3" imgW="1625600" imgH="1574800" progId="Equation.3">
                  <p:embed/>
                  <p:pic>
                    <p:nvPicPr>
                      <p:cNvPr id="278534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9" y="4365625"/>
                        <a:ext cx="2376487" cy="2292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8535" name="Rectangle 8"/>
          <p:cNvSpPr>
            <a:spLocks noChangeArrowheads="1"/>
          </p:cNvSpPr>
          <p:nvPr/>
        </p:nvSpPr>
        <p:spPr bwMode="auto">
          <a:xfrm>
            <a:off x="1524001" y="25420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78536" name="Object 7"/>
          <p:cNvGraphicFramePr>
            <a:graphicFrameLocks noChangeAspect="1"/>
          </p:cNvGraphicFramePr>
          <p:nvPr/>
        </p:nvGraphicFramePr>
        <p:xfrm>
          <a:off x="4846639" y="5006975"/>
          <a:ext cx="1177925" cy="168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načba" r:id="rId5" imgW="583947" imgH="939392" progId="Equation.3">
                  <p:embed/>
                </p:oleObj>
              </mc:Choice>
              <mc:Fallback>
                <p:oleObj name="Enačba" r:id="rId5" imgW="583947" imgH="939392" progId="Equation.3">
                  <p:embed/>
                  <p:pic>
                    <p:nvPicPr>
                      <p:cNvPr id="278536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6639" y="5006975"/>
                        <a:ext cx="1177925" cy="168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16802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BF9D6A30-569C-497A-A292-AFB7CCEA91DA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8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79555" name="Ograda številke diapozitiva 2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4019CA0E-68DF-4F75-93F3-1F49FE1B432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8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79556" name="Text Box 156"/>
          <p:cNvSpPr txBox="1">
            <a:spLocks noChangeArrowheads="1"/>
          </p:cNvSpPr>
          <p:nvPr/>
        </p:nvSpPr>
        <p:spPr bwMode="auto">
          <a:xfrm>
            <a:off x="6167438" y="3357564"/>
            <a:ext cx="122396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V</a:t>
            </a:r>
            <a:r>
              <a:rPr lang="sl-SI" altLang="sl-SI" sz="1000" baseline="-25000">
                <a:solidFill>
                  <a:srgbClr val="000000"/>
                </a:solidFill>
              </a:rPr>
              <a:t>1</a:t>
            </a:r>
            <a:r>
              <a:rPr lang="sl-SI" altLang="sl-SI" sz="1000">
                <a:solidFill>
                  <a:srgbClr val="000000"/>
                </a:solidFill>
              </a:rPr>
              <a:t> = V</a:t>
            </a:r>
            <a:r>
              <a:rPr lang="sl-SI" altLang="sl-SI" sz="1000" baseline="-25000">
                <a:solidFill>
                  <a:srgbClr val="000000"/>
                </a:solidFill>
              </a:rPr>
              <a:t>2</a:t>
            </a:r>
            <a:r>
              <a:rPr lang="sl-SI" altLang="sl-SI" sz="1000">
                <a:solidFill>
                  <a:srgbClr val="000000"/>
                </a:solidFill>
              </a:rPr>
              <a:t> + V</a:t>
            </a:r>
            <a:r>
              <a:rPr lang="sl-SI" altLang="sl-SI" sz="1000" baseline="-25000">
                <a:solidFill>
                  <a:srgbClr val="000000"/>
                </a:solidFill>
              </a:rPr>
              <a:t>G</a:t>
            </a:r>
          </a:p>
        </p:txBody>
      </p:sp>
      <p:grpSp>
        <p:nvGrpSpPr>
          <p:cNvPr id="279557" name="Group 4"/>
          <p:cNvGrpSpPr>
            <a:grpSpLocks noChangeAspect="1"/>
          </p:cNvGrpSpPr>
          <p:nvPr/>
        </p:nvGrpSpPr>
        <p:grpSpPr bwMode="auto">
          <a:xfrm>
            <a:off x="1919289" y="188913"/>
            <a:ext cx="5832475" cy="3771900"/>
            <a:chOff x="2345" y="3063"/>
            <a:chExt cx="7200" cy="4752"/>
          </a:xfrm>
        </p:grpSpPr>
        <p:sp>
          <p:nvSpPr>
            <p:cNvPr id="279585" name="AutoShape 5"/>
            <p:cNvSpPr>
              <a:spLocks noChangeAspect="1" noChangeArrowheads="1"/>
            </p:cNvSpPr>
            <p:nvPr/>
          </p:nvSpPr>
          <p:spPr bwMode="auto">
            <a:xfrm>
              <a:off x="2345" y="3063"/>
              <a:ext cx="7200" cy="47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79586" name="Text Box 6"/>
            <p:cNvSpPr txBox="1">
              <a:spLocks noChangeArrowheads="1"/>
            </p:cNvSpPr>
            <p:nvPr/>
          </p:nvSpPr>
          <p:spPr bwMode="auto">
            <a:xfrm>
              <a:off x="3065" y="6807"/>
              <a:ext cx="384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=V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  V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4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                      V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=V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5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V </a:t>
              </a:r>
              <a:r>
                <a:rPr lang="sl-SI" altLang="sl-SI" sz="1200">
                  <a:solidFill>
                    <a:srgbClr val="000000"/>
                  </a:solidFill>
                  <a:latin typeface="Verdana" panose="020B0604030504040204" pitchFamily="34" charset="0"/>
                </a:rPr>
                <a:t>[m</a:t>
              </a:r>
              <a:r>
                <a:rPr lang="sl-SI" altLang="sl-SI" sz="1200" baseline="30000">
                  <a:solidFill>
                    <a:srgbClr val="000000"/>
                  </a:solidFill>
                  <a:latin typeface="Verdana" panose="020B0604030504040204" pitchFamily="34" charset="0"/>
                </a:rPr>
                <a:t>3</a:t>
              </a:r>
              <a:r>
                <a:rPr lang="sl-SI" altLang="sl-SI" sz="1200">
                  <a:solidFill>
                    <a:srgbClr val="000000"/>
                  </a:solidFill>
                  <a:latin typeface="Verdana" panose="020B0604030504040204" pitchFamily="34" charset="0"/>
                </a:rPr>
                <a:t>]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79587" name="Text Box 7"/>
            <p:cNvSpPr txBox="1">
              <a:spLocks noChangeArrowheads="1"/>
            </p:cNvSpPr>
            <p:nvPr/>
          </p:nvSpPr>
          <p:spPr bwMode="auto">
            <a:xfrm>
              <a:off x="2505" y="6375"/>
              <a:ext cx="48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79588" name="Text Box 8"/>
            <p:cNvSpPr txBox="1">
              <a:spLocks noChangeArrowheads="1"/>
            </p:cNvSpPr>
            <p:nvPr/>
          </p:nvSpPr>
          <p:spPr bwMode="auto">
            <a:xfrm>
              <a:off x="2505" y="5799"/>
              <a:ext cx="56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5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79589" name="Text Box 9"/>
            <p:cNvSpPr txBox="1">
              <a:spLocks noChangeArrowheads="1"/>
            </p:cNvSpPr>
            <p:nvPr/>
          </p:nvSpPr>
          <p:spPr bwMode="auto">
            <a:xfrm>
              <a:off x="2505" y="4935"/>
              <a:ext cx="56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79590" name="Text Box 10"/>
            <p:cNvSpPr txBox="1">
              <a:spLocks noChangeArrowheads="1"/>
            </p:cNvSpPr>
            <p:nvPr/>
          </p:nvSpPr>
          <p:spPr bwMode="auto">
            <a:xfrm>
              <a:off x="2505" y="4071"/>
              <a:ext cx="48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79591" name="Text Box 11"/>
            <p:cNvSpPr txBox="1">
              <a:spLocks noChangeArrowheads="1"/>
            </p:cNvSpPr>
            <p:nvPr/>
          </p:nvSpPr>
          <p:spPr bwMode="auto">
            <a:xfrm>
              <a:off x="2345" y="3207"/>
              <a:ext cx="720" cy="57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p </a:t>
              </a:r>
              <a:r>
                <a:rPr lang="sl-SI" altLang="sl-SI" sz="1200">
                  <a:solidFill>
                    <a:srgbClr val="000000"/>
                  </a:solidFill>
                  <a:latin typeface="Verdana" panose="020B0604030504040204" pitchFamily="34" charset="0"/>
                </a:rPr>
                <a:t>[Pa]</a:t>
              </a: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79592" name="Text Box 12"/>
            <p:cNvSpPr txBox="1">
              <a:spLocks noChangeArrowheads="1"/>
            </p:cNvSpPr>
            <p:nvPr/>
          </p:nvSpPr>
          <p:spPr bwMode="auto">
            <a:xfrm>
              <a:off x="2345" y="4359"/>
              <a:ext cx="560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Q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dov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79593" name="Text Box 13"/>
            <p:cNvSpPr txBox="1">
              <a:spLocks noChangeArrowheads="1"/>
            </p:cNvSpPr>
            <p:nvPr/>
          </p:nvSpPr>
          <p:spPr bwMode="auto">
            <a:xfrm>
              <a:off x="3945" y="3927"/>
              <a:ext cx="24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4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79594" name="Text Box 14"/>
            <p:cNvSpPr txBox="1">
              <a:spLocks noChangeArrowheads="1"/>
            </p:cNvSpPr>
            <p:nvPr/>
          </p:nvSpPr>
          <p:spPr bwMode="auto">
            <a:xfrm>
              <a:off x="3225" y="3927"/>
              <a:ext cx="32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79595" name="Text Box 15"/>
            <p:cNvSpPr txBox="1">
              <a:spLocks noChangeArrowheads="1"/>
            </p:cNvSpPr>
            <p:nvPr/>
          </p:nvSpPr>
          <p:spPr bwMode="auto">
            <a:xfrm>
              <a:off x="3145" y="4935"/>
              <a:ext cx="32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79596" name="Text Box 16"/>
            <p:cNvSpPr txBox="1">
              <a:spLocks noChangeArrowheads="1"/>
            </p:cNvSpPr>
            <p:nvPr/>
          </p:nvSpPr>
          <p:spPr bwMode="auto">
            <a:xfrm>
              <a:off x="6025" y="5943"/>
              <a:ext cx="880" cy="57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Q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odv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79597" name="Text Box 17"/>
            <p:cNvSpPr txBox="1">
              <a:spLocks noChangeArrowheads="1"/>
            </p:cNvSpPr>
            <p:nvPr/>
          </p:nvSpPr>
          <p:spPr bwMode="auto">
            <a:xfrm>
              <a:off x="5625" y="5943"/>
              <a:ext cx="24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5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79598" name="Line 18"/>
            <p:cNvSpPr>
              <a:spLocks noChangeShapeType="1"/>
            </p:cNvSpPr>
            <p:nvPr/>
          </p:nvSpPr>
          <p:spPr bwMode="auto">
            <a:xfrm>
              <a:off x="2985" y="3495"/>
              <a:ext cx="1" cy="33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9599" name="Line 19"/>
            <p:cNvSpPr>
              <a:spLocks noChangeShapeType="1"/>
            </p:cNvSpPr>
            <p:nvPr/>
          </p:nvSpPr>
          <p:spPr bwMode="auto">
            <a:xfrm>
              <a:off x="2985" y="6807"/>
              <a:ext cx="336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9600" name="Line 20"/>
            <p:cNvSpPr>
              <a:spLocks noChangeShapeType="1"/>
            </p:cNvSpPr>
            <p:nvPr/>
          </p:nvSpPr>
          <p:spPr bwMode="auto">
            <a:xfrm>
              <a:off x="2985" y="4215"/>
              <a:ext cx="4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9601" name="Line 21"/>
            <p:cNvSpPr>
              <a:spLocks noChangeShapeType="1"/>
            </p:cNvSpPr>
            <p:nvPr/>
          </p:nvSpPr>
          <p:spPr bwMode="auto">
            <a:xfrm>
              <a:off x="2985" y="4935"/>
              <a:ext cx="4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9602" name="Line 22"/>
            <p:cNvSpPr>
              <a:spLocks noChangeShapeType="1"/>
            </p:cNvSpPr>
            <p:nvPr/>
          </p:nvSpPr>
          <p:spPr bwMode="auto">
            <a:xfrm flipV="1">
              <a:off x="3385" y="4215"/>
              <a:ext cx="0" cy="7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9603" name="Line 23"/>
            <p:cNvSpPr>
              <a:spLocks noChangeShapeType="1"/>
            </p:cNvSpPr>
            <p:nvPr/>
          </p:nvSpPr>
          <p:spPr bwMode="auto">
            <a:xfrm>
              <a:off x="2985" y="6519"/>
              <a:ext cx="26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9604" name="Line 24"/>
            <p:cNvSpPr>
              <a:spLocks noChangeShapeType="1"/>
            </p:cNvSpPr>
            <p:nvPr/>
          </p:nvSpPr>
          <p:spPr bwMode="auto">
            <a:xfrm>
              <a:off x="2985" y="6087"/>
              <a:ext cx="26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9605" name="Line 25"/>
            <p:cNvSpPr>
              <a:spLocks noChangeShapeType="1"/>
            </p:cNvSpPr>
            <p:nvPr/>
          </p:nvSpPr>
          <p:spPr bwMode="auto">
            <a:xfrm>
              <a:off x="5625" y="6087"/>
              <a:ext cx="0" cy="43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9606" name="Line 26"/>
            <p:cNvSpPr>
              <a:spLocks noChangeShapeType="1"/>
            </p:cNvSpPr>
            <p:nvPr/>
          </p:nvSpPr>
          <p:spPr bwMode="auto">
            <a:xfrm>
              <a:off x="3385" y="4215"/>
              <a:ext cx="6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9607" name="Arc 27"/>
            <p:cNvSpPr>
              <a:spLocks/>
            </p:cNvSpPr>
            <p:nvPr/>
          </p:nvSpPr>
          <p:spPr bwMode="auto">
            <a:xfrm flipH="1" flipV="1">
              <a:off x="4025" y="4215"/>
              <a:ext cx="1600" cy="187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9608" name="Arc 28"/>
            <p:cNvSpPr>
              <a:spLocks/>
            </p:cNvSpPr>
            <p:nvPr/>
          </p:nvSpPr>
          <p:spPr bwMode="auto">
            <a:xfrm flipH="1" flipV="1">
              <a:off x="3385" y="4935"/>
              <a:ext cx="2240" cy="158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9609" name="Line 29"/>
            <p:cNvSpPr>
              <a:spLocks noChangeShapeType="1"/>
            </p:cNvSpPr>
            <p:nvPr/>
          </p:nvSpPr>
          <p:spPr bwMode="auto">
            <a:xfrm>
              <a:off x="3705" y="3783"/>
              <a:ext cx="0" cy="43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9610" name="Line 30"/>
            <p:cNvSpPr>
              <a:spLocks noChangeShapeType="1"/>
            </p:cNvSpPr>
            <p:nvPr/>
          </p:nvSpPr>
          <p:spPr bwMode="auto">
            <a:xfrm>
              <a:off x="2745" y="4503"/>
              <a:ext cx="640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9611" name="Line 31"/>
            <p:cNvSpPr>
              <a:spLocks noChangeShapeType="1"/>
            </p:cNvSpPr>
            <p:nvPr/>
          </p:nvSpPr>
          <p:spPr bwMode="auto">
            <a:xfrm>
              <a:off x="3385" y="4935"/>
              <a:ext cx="0" cy="1872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9612" name="Line 32"/>
            <p:cNvSpPr>
              <a:spLocks noChangeShapeType="1"/>
            </p:cNvSpPr>
            <p:nvPr/>
          </p:nvSpPr>
          <p:spPr bwMode="auto">
            <a:xfrm>
              <a:off x="4025" y="4215"/>
              <a:ext cx="0" cy="2592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9613" name="Line 33"/>
            <p:cNvSpPr>
              <a:spLocks noChangeShapeType="1"/>
            </p:cNvSpPr>
            <p:nvPr/>
          </p:nvSpPr>
          <p:spPr bwMode="auto">
            <a:xfrm>
              <a:off x="5625" y="6519"/>
              <a:ext cx="0" cy="288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9614" name="Text Box 34"/>
            <p:cNvSpPr txBox="1">
              <a:spLocks noChangeArrowheads="1"/>
            </p:cNvSpPr>
            <p:nvPr/>
          </p:nvSpPr>
          <p:spPr bwMode="auto">
            <a:xfrm>
              <a:off x="5625" y="6375"/>
              <a:ext cx="3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279615" name="Line 35"/>
            <p:cNvSpPr>
              <a:spLocks noChangeShapeType="1"/>
            </p:cNvSpPr>
            <p:nvPr/>
          </p:nvSpPr>
          <p:spPr bwMode="auto">
            <a:xfrm>
              <a:off x="5625" y="6231"/>
              <a:ext cx="480" cy="1"/>
            </a:xfrm>
            <a:prstGeom prst="line">
              <a:avLst/>
            </a:prstGeom>
            <a:noFill/>
            <a:ln w="31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9616" name="Text Box 36"/>
            <p:cNvSpPr txBox="1">
              <a:spLocks noChangeArrowheads="1"/>
            </p:cNvSpPr>
            <p:nvPr/>
          </p:nvSpPr>
          <p:spPr bwMode="auto">
            <a:xfrm>
              <a:off x="3785" y="3639"/>
              <a:ext cx="880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Q</a:t>
              </a:r>
              <a:r>
                <a:rPr lang="sl-SI" altLang="sl-SI" sz="1200" baseline="-25000">
                  <a:solidFill>
                    <a:srgbClr val="000000"/>
                  </a:solidFill>
                  <a:latin typeface="Times New Roman" panose="02020603050405020304" pitchFamily="18" charset="0"/>
                </a:rPr>
                <a:t>dov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</p:grpSp>
      <p:sp>
        <p:nvSpPr>
          <p:cNvPr id="279558" name="Rectangle 38"/>
          <p:cNvSpPr>
            <a:spLocks noChangeArrowheads="1"/>
          </p:cNvSpPr>
          <p:nvPr/>
        </p:nvSpPr>
        <p:spPr bwMode="auto">
          <a:xfrm>
            <a:off x="1524001" y="270873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79559" name="Object 37"/>
          <p:cNvGraphicFramePr>
            <a:graphicFrameLocks noChangeAspect="1"/>
          </p:cNvGraphicFramePr>
          <p:nvPr/>
        </p:nvGraphicFramePr>
        <p:xfrm>
          <a:off x="5448301" y="476250"/>
          <a:ext cx="4816475" cy="1276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Delovni list" r:id="rId3" imgW="3571825" imgH="999992" progId="Excel.Sheet.8">
                  <p:embed/>
                </p:oleObj>
              </mc:Choice>
              <mc:Fallback>
                <p:oleObj name="Delovni list" r:id="rId3" imgW="3571825" imgH="999992" progId="Excel.Sheet.8">
                  <p:embed/>
                  <p:pic>
                    <p:nvPicPr>
                      <p:cNvPr id="279559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8301" y="476250"/>
                        <a:ext cx="4816475" cy="1276350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9560" name="Rectangle 70"/>
          <p:cNvSpPr>
            <a:spLocks noChangeArrowheads="1"/>
          </p:cNvSpPr>
          <p:nvPr/>
        </p:nvSpPr>
        <p:spPr bwMode="auto">
          <a:xfrm>
            <a:off x="5880100" y="2349500"/>
            <a:ext cx="2159000" cy="800100"/>
          </a:xfrm>
          <a:prstGeom prst="rect">
            <a:avLst/>
          </a:prstGeom>
          <a:solidFill>
            <a:srgbClr val="FFFFFF"/>
          </a:solidFill>
          <a:ln w="28575" algn="ctr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279561" name="Rectangle 71"/>
          <p:cNvSpPr>
            <a:spLocks noChangeArrowheads="1"/>
          </p:cNvSpPr>
          <p:nvPr/>
        </p:nvSpPr>
        <p:spPr bwMode="auto">
          <a:xfrm>
            <a:off x="5880100" y="2349500"/>
            <a:ext cx="317500" cy="800100"/>
          </a:xfrm>
          <a:prstGeom prst="rect">
            <a:avLst/>
          </a:prstGeom>
          <a:solidFill>
            <a:srgbClr val="FF99CC"/>
          </a:solidFill>
          <a:ln w="28575" algn="ctr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279562" name="Rectangle 72"/>
          <p:cNvSpPr>
            <a:spLocks noChangeArrowheads="1"/>
          </p:cNvSpPr>
          <p:nvPr/>
        </p:nvSpPr>
        <p:spPr bwMode="auto">
          <a:xfrm>
            <a:off x="6167438" y="2349500"/>
            <a:ext cx="127000" cy="800100"/>
          </a:xfrm>
          <a:prstGeom prst="rect">
            <a:avLst/>
          </a:prstGeom>
          <a:solidFill>
            <a:srgbClr val="FF6600"/>
          </a:solidFill>
          <a:ln w="28575" algn="ctr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279563" name="Rectangle 73"/>
          <p:cNvSpPr>
            <a:spLocks noChangeArrowheads="1"/>
          </p:cNvSpPr>
          <p:nvPr/>
        </p:nvSpPr>
        <p:spPr bwMode="auto">
          <a:xfrm>
            <a:off x="6311900" y="2708275"/>
            <a:ext cx="2222500" cy="114300"/>
          </a:xfrm>
          <a:prstGeom prst="rect">
            <a:avLst/>
          </a:prstGeom>
          <a:solidFill>
            <a:srgbClr val="FF6600"/>
          </a:solidFill>
          <a:ln w="28575" algn="ctr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279564" name="Line 144"/>
          <p:cNvSpPr>
            <a:spLocks noChangeShapeType="1"/>
          </p:cNvSpPr>
          <p:nvPr/>
        </p:nvSpPr>
        <p:spPr bwMode="auto">
          <a:xfrm>
            <a:off x="5664200" y="2492375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9565" name="Line 145"/>
          <p:cNvSpPr>
            <a:spLocks noChangeShapeType="1"/>
          </p:cNvSpPr>
          <p:nvPr/>
        </p:nvSpPr>
        <p:spPr bwMode="auto">
          <a:xfrm>
            <a:off x="5664200" y="263683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9566" name="Line 146"/>
          <p:cNvSpPr>
            <a:spLocks noChangeShapeType="1"/>
          </p:cNvSpPr>
          <p:nvPr/>
        </p:nvSpPr>
        <p:spPr bwMode="auto">
          <a:xfrm>
            <a:off x="5664200" y="285273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9567" name="Line 147"/>
          <p:cNvSpPr>
            <a:spLocks noChangeShapeType="1"/>
          </p:cNvSpPr>
          <p:nvPr/>
        </p:nvSpPr>
        <p:spPr bwMode="auto">
          <a:xfrm>
            <a:off x="5664200" y="2997200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9568" name="Line 148"/>
          <p:cNvSpPr>
            <a:spLocks noChangeShapeType="1"/>
          </p:cNvSpPr>
          <p:nvPr/>
        </p:nvSpPr>
        <p:spPr bwMode="auto">
          <a:xfrm>
            <a:off x="5880100" y="220503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9569" name="Line 149"/>
          <p:cNvSpPr>
            <a:spLocks noChangeShapeType="1"/>
          </p:cNvSpPr>
          <p:nvPr/>
        </p:nvSpPr>
        <p:spPr bwMode="auto">
          <a:xfrm flipV="1">
            <a:off x="6167438" y="220503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9570" name="Line 150"/>
          <p:cNvSpPr>
            <a:spLocks noChangeShapeType="1"/>
          </p:cNvSpPr>
          <p:nvPr/>
        </p:nvSpPr>
        <p:spPr bwMode="auto">
          <a:xfrm flipV="1">
            <a:off x="7608888" y="220503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9571" name="Line 151"/>
          <p:cNvSpPr>
            <a:spLocks noChangeShapeType="1"/>
          </p:cNvSpPr>
          <p:nvPr/>
        </p:nvSpPr>
        <p:spPr bwMode="auto">
          <a:xfrm>
            <a:off x="5880100" y="2205038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9572" name="Line 152"/>
          <p:cNvSpPr>
            <a:spLocks noChangeShapeType="1"/>
          </p:cNvSpPr>
          <p:nvPr/>
        </p:nvSpPr>
        <p:spPr bwMode="auto">
          <a:xfrm>
            <a:off x="6167438" y="2205038"/>
            <a:ext cx="1441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9573" name="Line 153"/>
          <p:cNvSpPr>
            <a:spLocks noChangeShapeType="1"/>
          </p:cNvSpPr>
          <p:nvPr/>
        </p:nvSpPr>
        <p:spPr bwMode="auto">
          <a:xfrm>
            <a:off x="5880100" y="3141664"/>
            <a:ext cx="0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9574" name="Line 154"/>
          <p:cNvSpPr>
            <a:spLocks noChangeShapeType="1"/>
          </p:cNvSpPr>
          <p:nvPr/>
        </p:nvSpPr>
        <p:spPr bwMode="auto">
          <a:xfrm>
            <a:off x="7608888" y="3141664"/>
            <a:ext cx="0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9575" name="Line 155"/>
          <p:cNvSpPr>
            <a:spLocks noChangeShapeType="1"/>
          </p:cNvSpPr>
          <p:nvPr/>
        </p:nvSpPr>
        <p:spPr bwMode="auto">
          <a:xfrm flipH="1">
            <a:off x="5880100" y="3644900"/>
            <a:ext cx="17287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9576" name="Text Box 157"/>
          <p:cNvSpPr txBox="1">
            <a:spLocks noChangeArrowheads="1"/>
          </p:cNvSpPr>
          <p:nvPr/>
        </p:nvSpPr>
        <p:spPr bwMode="auto">
          <a:xfrm>
            <a:off x="5808664" y="1916114"/>
            <a:ext cx="3587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V</a:t>
            </a:r>
            <a:r>
              <a:rPr lang="sl-SI" altLang="sl-SI" sz="1000" baseline="-250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279577" name="Text Box 158"/>
          <p:cNvSpPr txBox="1">
            <a:spLocks noChangeArrowheads="1"/>
          </p:cNvSpPr>
          <p:nvPr/>
        </p:nvSpPr>
        <p:spPr bwMode="auto">
          <a:xfrm>
            <a:off x="6527801" y="1916114"/>
            <a:ext cx="57626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>
                <a:solidFill>
                  <a:srgbClr val="000000"/>
                </a:solidFill>
              </a:rPr>
              <a:t>V</a:t>
            </a:r>
            <a:r>
              <a:rPr lang="sl-SI" altLang="sl-SI" sz="1000" baseline="-25000">
                <a:solidFill>
                  <a:srgbClr val="000000"/>
                </a:solidFill>
              </a:rPr>
              <a:t>G</a:t>
            </a:r>
          </a:p>
        </p:txBody>
      </p:sp>
      <p:sp>
        <p:nvSpPr>
          <p:cNvPr id="279578" name="Rectangle 159"/>
          <p:cNvSpPr>
            <a:spLocks noChangeArrowheads="1"/>
          </p:cNvSpPr>
          <p:nvPr/>
        </p:nvSpPr>
        <p:spPr bwMode="auto">
          <a:xfrm>
            <a:off x="2063750" y="3429000"/>
            <a:ext cx="12573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Točka 1:</a:t>
            </a:r>
          </a:p>
        </p:txBody>
      </p:sp>
      <p:sp>
        <p:nvSpPr>
          <p:cNvPr id="279579" name="Rectangle 161"/>
          <p:cNvSpPr>
            <a:spLocks noChangeArrowheads="1"/>
          </p:cNvSpPr>
          <p:nvPr/>
        </p:nvSpPr>
        <p:spPr bwMode="auto">
          <a:xfrm>
            <a:off x="1524001" y="19943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279580" name="Rectangle 163"/>
          <p:cNvSpPr>
            <a:spLocks noChangeArrowheads="1"/>
          </p:cNvSpPr>
          <p:nvPr/>
        </p:nvSpPr>
        <p:spPr bwMode="auto">
          <a:xfrm>
            <a:off x="1524001" y="17657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79581" name="Object 162"/>
          <p:cNvGraphicFramePr>
            <a:graphicFrameLocks noChangeAspect="1"/>
          </p:cNvGraphicFramePr>
          <p:nvPr/>
        </p:nvGraphicFramePr>
        <p:xfrm>
          <a:off x="1774826" y="3860800"/>
          <a:ext cx="4295775" cy="289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načba" r:id="rId5" imgW="4292600" imgH="2895600" progId="Equation.3">
                  <p:embed/>
                </p:oleObj>
              </mc:Choice>
              <mc:Fallback>
                <p:oleObj name="Enačba" r:id="rId5" imgW="4292600" imgH="2895600" progId="Equation.3">
                  <p:embed/>
                  <p:pic>
                    <p:nvPicPr>
                      <p:cNvPr id="279581" name="Object 1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4826" y="3860800"/>
                        <a:ext cx="4295775" cy="289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9582" name="Rectangle 168"/>
          <p:cNvSpPr>
            <a:spLocks noChangeArrowheads="1"/>
          </p:cNvSpPr>
          <p:nvPr/>
        </p:nvSpPr>
        <p:spPr bwMode="auto">
          <a:xfrm>
            <a:off x="6167438" y="3716339"/>
            <a:ext cx="125730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Točka 2:</a:t>
            </a:r>
          </a:p>
        </p:txBody>
      </p:sp>
      <p:sp>
        <p:nvSpPr>
          <p:cNvPr id="279583" name="Rectangle 170"/>
          <p:cNvSpPr>
            <a:spLocks noChangeArrowheads="1"/>
          </p:cNvSpPr>
          <p:nvPr/>
        </p:nvSpPr>
        <p:spPr bwMode="auto">
          <a:xfrm>
            <a:off x="1524001" y="24515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79584" name="Object 169"/>
          <p:cNvGraphicFramePr>
            <a:graphicFrameLocks noChangeAspect="1"/>
          </p:cNvGraphicFramePr>
          <p:nvPr/>
        </p:nvGraphicFramePr>
        <p:xfrm>
          <a:off x="6230939" y="4143376"/>
          <a:ext cx="3328987" cy="158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načba" r:id="rId7" imgW="2400300" imgH="1143000" progId="Equation.3">
                  <p:embed/>
                </p:oleObj>
              </mc:Choice>
              <mc:Fallback>
                <p:oleObj name="Enačba" r:id="rId7" imgW="2400300" imgH="1143000" progId="Equation.3">
                  <p:embed/>
                  <p:pic>
                    <p:nvPicPr>
                      <p:cNvPr id="279584" name="Object 1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0939" y="4143376"/>
                        <a:ext cx="3328987" cy="158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20858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8E8E91D2-D258-4BB8-926C-B536F2B4127F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9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80579" name="Ograda številke diapozitiva 2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14291F76-EA61-4BA8-A532-415025A57E3B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9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80580" name="Rectangle 5"/>
          <p:cNvSpPr>
            <a:spLocks noChangeArrowheads="1"/>
          </p:cNvSpPr>
          <p:nvPr/>
        </p:nvSpPr>
        <p:spPr bwMode="auto">
          <a:xfrm>
            <a:off x="1524001" y="29849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80581" name="Object 4"/>
          <p:cNvGraphicFramePr>
            <a:graphicFrameLocks noChangeAspect="1"/>
          </p:cNvGraphicFramePr>
          <p:nvPr/>
        </p:nvGraphicFramePr>
        <p:xfrm>
          <a:off x="1992314" y="476250"/>
          <a:ext cx="41243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načba" r:id="rId3" imgW="4127500" imgH="457200" progId="Equation.3">
                  <p:embed/>
                </p:oleObj>
              </mc:Choice>
              <mc:Fallback>
                <p:oleObj name="Enačba" r:id="rId3" imgW="4127500" imgH="457200" progId="Equation.3">
                  <p:embed/>
                  <p:pic>
                    <p:nvPicPr>
                      <p:cNvPr id="28058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4" y="476250"/>
                        <a:ext cx="412432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0582" name="Rectangle 6"/>
          <p:cNvSpPr>
            <a:spLocks noChangeArrowheads="1"/>
          </p:cNvSpPr>
          <p:nvPr/>
        </p:nvSpPr>
        <p:spPr bwMode="auto">
          <a:xfrm>
            <a:off x="1919288" y="908050"/>
            <a:ext cx="12573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Točka 3:</a:t>
            </a:r>
          </a:p>
        </p:txBody>
      </p:sp>
      <p:sp>
        <p:nvSpPr>
          <p:cNvPr id="280583" name="Rectangle 8"/>
          <p:cNvSpPr>
            <a:spLocks noChangeArrowheads="1"/>
          </p:cNvSpPr>
          <p:nvPr/>
        </p:nvSpPr>
        <p:spPr bwMode="auto">
          <a:xfrm>
            <a:off x="1524001" y="26468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80584" name="Object 7"/>
          <p:cNvGraphicFramePr>
            <a:graphicFrameLocks noChangeAspect="1"/>
          </p:cNvGraphicFramePr>
          <p:nvPr/>
        </p:nvGraphicFramePr>
        <p:xfrm>
          <a:off x="1992314" y="1341439"/>
          <a:ext cx="4143375" cy="113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načba" r:id="rId5" imgW="4140200" imgH="1130300" progId="Equation.3">
                  <p:embed/>
                </p:oleObj>
              </mc:Choice>
              <mc:Fallback>
                <p:oleObj name="Enačba" r:id="rId5" imgW="4140200" imgH="1130300" progId="Equation.3">
                  <p:embed/>
                  <p:pic>
                    <p:nvPicPr>
                      <p:cNvPr id="280584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4" y="1341439"/>
                        <a:ext cx="4143375" cy="1133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0585" name="Rectangle 9"/>
          <p:cNvSpPr>
            <a:spLocks noChangeArrowheads="1"/>
          </p:cNvSpPr>
          <p:nvPr/>
        </p:nvSpPr>
        <p:spPr bwMode="auto">
          <a:xfrm>
            <a:off x="1919288" y="2565400"/>
            <a:ext cx="12573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Točka 4:</a:t>
            </a:r>
          </a:p>
        </p:txBody>
      </p:sp>
      <p:sp>
        <p:nvSpPr>
          <p:cNvPr id="280586" name="Rectangle 11"/>
          <p:cNvSpPr>
            <a:spLocks noChangeArrowheads="1"/>
          </p:cNvSpPr>
          <p:nvPr/>
        </p:nvSpPr>
        <p:spPr bwMode="auto">
          <a:xfrm>
            <a:off x="1524001" y="26420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80587" name="Object 10"/>
          <p:cNvGraphicFramePr>
            <a:graphicFrameLocks noChangeAspect="1"/>
          </p:cNvGraphicFramePr>
          <p:nvPr/>
        </p:nvGraphicFramePr>
        <p:xfrm>
          <a:off x="1992314" y="2997200"/>
          <a:ext cx="4314825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načba" r:id="rId7" imgW="4318000" imgH="1143000" progId="Equation.3">
                  <p:embed/>
                </p:oleObj>
              </mc:Choice>
              <mc:Fallback>
                <p:oleObj name="Enačba" r:id="rId7" imgW="4318000" imgH="1143000" progId="Equation.3">
                  <p:embed/>
                  <p:pic>
                    <p:nvPicPr>
                      <p:cNvPr id="280587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4" y="2997200"/>
                        <a:ext cx="4314825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0588" name="Rectangle 12"/>
          <p:cNvSpPr>
            <a:spLocks noChangeArrowheads="1"/>
          </p:cNvSpPr>
          <p:nvPr/>
        </p:nvSpPr>
        <p:spPr bwMode="auto">
          <a:xfrm>
            <a:off x="1919288" y="4221164"/>
            <a:ext cx="125730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Točka 5:</a:t>
            </a:r>
          </a:p>
        </p:txBody>
      </p:sp>
      <p:graphicFrame>
        <p:nvGraphicFramePr>
          <p:cNvPr id="280589" name="Object 13"/>
          <p:cNvGraphicFramePr>
            <a:graphicFrameLocks noChangeAspect="1"/>
          </p:cNvGraphicFramePr>
          <p:nvPr/>
        </p:nvGraphicFramePr>
        <p:xfrm>
          <a:off x="1893888" y="4648200"/>
          <a:ext cx="4595812" cy="193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načba" r:id="rId9" imgW="3200400" imgH="1371600" progId="Equation.3">
                  <p:embed/>
                </p:oleObj>
              </mc:Choice>
              <mc:Fallback>
                <p:oleObj name="Enačba" r:id="rId9" imgW="3200400" imgH="1371600" progId="Equation.3">
                  <p:embed/>
                  <p:pic>
                    <p:nvPicPr>
                      <p:cNvPr id="280589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3888" y="4648200"/>
                        <a:ext cx="4595812" cy="193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0590" name="Rectangle 14"/>
          <p:cNvSpPr>
            <a:spLocks noChangeArrowheads="1"/>
          </p:cNvSpPr>
          <p:nvPr/>
        </p:nvSpPr>
        <p:spPr bwMode="auto">
          <a:xfrm>
            <a:off x="6456364" y="549275"/>
            <a:ext cx="119538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Toplota:</a:t>
            </a:r>
          </a:p>
        </p:txBody>
      </p:sp>
      <p:sp>
        <p:nvSpPr>
          <p:cNvPr id="280591" name="Rectangle 16"/>
          <p:cNvSpPr>
            <a:spLocks noChangeArrowheads="1"/>
          </p:cNvSpPr>
          <p:nvPr/>
        </p:nvSpPr>
        <p:spPr bwMode="auto">
          <a:xfrm>
            <a:off x="1524001" y="27706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280592" name="Object 17"/>
          <p:cNvGraphicFramePr>
            <a:graphicFrameLocks noChangeAspect="1"/>
          </p:cNvGraphicFramePr>
          <p:nvPr/>
        </p:nvGraphicFramePr>
        <p:xfrm>
          <a:off x="6380164" y="1125538"/>
          <a:ext cx="4287837" cy="440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načba" r:id="rId11" imgW="3670300" imgH="3975100" progId="Equation.3">
                  <p:embed/>
                </p:oleObj>
              </mc:Choice>
              <mc:Fallback>
                <p:oleObj name="Enačba" r:id="rId11" imgW="3670300" imgH="3975100" progId="Equation.3">
                  <p:embed/>
                  <p:pic>
                    <p:nvPicPr>
                      <p:cNvPr id="280592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0164" y="1125538"/>
                        <a:ext cx="4287837" cy="440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50301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336</Words>
  <Application>Microsoft Office PowerPoint</Application>
  <PresentationFormat>Širokozaslonsko</PresentationFormat>
  <Paragraphs>94</Paragraphs>
  <Slides>10</Slides>
  <Notes>0</Notes>
  <HiddenSlides>0</HiddenSlides>
  <MMClips>0</MMClips>
  <ScaleCrop>false</ScaleCrop>
  <HeadingPairs>
    <vt:vector size="8" baseType="variant">
      <vt:variant>
        <vt:lpstr>Uporabljene pisave</vt:lpstr>
      </vt:variant>
      <vt:variant>
        <vt:i4>7</vt:i4>
      </vt:variant>
      <vt:variant>
        <vt:lpstr>Tema</vt:lpstr>
      </vt:variant>
      <vt:variant>
        <vt:i4>2</vt:i4>
      </vt:variant>
      <vt:variant>
        <vt:lpstr>Vdelani OLE strežniki</vt:lpstr>
      </vt:variant>
      <vt:variant>
        <vt:i4>2</vt:i4>
      </vt:variant>
      <vt:variant>
        <vt:lpstr>Naslovi diapozitivov</vt:lpstr>
      </vt:variant>
      <vt:variant>
        <vt:i4>10</vt:i4>
      </vt:variant>
    </vt:vector>
  </HeadingPairs>
  <TitlesOfParts>
    <vt:vector size="21" baseType="lpstr">
      <vt:lpstr>Arial</vt:lpstr>
      <vt:lpstr>Arial Black</vt:lpstr>
      <vt:lpstr>Calibri</vt:lpstr>
      <vt:lpstr>Calibri Light</vt:lpstr>
      <vt:lpstr>Times New Roman</vt:lpstr>
      <vt:lpstr>Verdana</vt:lpstr>
      <vt:lpstr>Wingdings</vt:lpstr>
      <vt:lpstr>Officeova tema</vt:lpstr>
      <vt:lpstr>Pika</vt:lpstr>
      <vt:lpstr>Microsoft Equation 3.0</vt:lpstr>
      <vt:lpstr>Delovni list programov Microsoft Excel 97-2003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OSNOVNE TERMODINAMIČNE VELIČINE</dc:title>
  <dc:creator>Tanja</dc:creator>
  <cp:lastModifiedBy>Tanja</cp:lastModifiedBy>
  <cp:revision>51</cp:revision>
  <dcterms:created xsi:type="dcterms:W3CDTF">2021-09-26T19:56:46Z</dcterms:created>
  <dcterms:modified xsi:type="dcterms:W3CDTF">2022-03-05T17:52:20Z</dcterms:modified>
</cp:coreProperties>
</file>