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903" r:id="rId3"/>
    <p:sldId id="904" r:id="rId4"/>
    <p:sldId id="905" r:id="rId5"/>
    <p:sldId id="906" r:id="rId6"/>
    <p:sldId id="907" r:id="rId7"/>
    <p:sldId id="908" r:id="rId8"/>
    <p:sldId id="909" r:id="rId9"/>
    <p:sldId id="910" r:id="rId10"/>
    <p:sldId id="911" r:id="rId11"/>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09C935B-2541-26DB-8EA3-18AB5896A095}"/>
              </a:ext>
            </a:extLst>
          </p:cNvPr>
          <p:cNvSpPr>
            <a:spLocks noGrp="1"/>
          </p:cNvSpPr>
          <p:nvPr>
            <p:ph type="ctrTitle"/>
          </p:nvPr>
        </p:nvSpPr>
        <p:spPr>
          <a:xfrm>
            <a:off x="1524000" y="1122363"/>
            <a:ext cx="9144000" cy="2387600"/>
          </a:xfrm>
        </p:spPr>
        <p:txBody>
          <a:bodyPr anchor="b"/>
          <a:lstStyle>
            <a:lvl1pPr algn="ctr">
              <a:defRPr sz="6000"/>
            </a:lvl1pPr>
          </a:lstStyle>
          <a:p>
            <a:r>
              <a:rPr lang="sl-SI"/>
              <a:t>Kliknite, če želite urediti slog naslova matrice</a:t>
            </a:r>
          </a:p>
        </p:txBody>
      </p:sp>
      <p:sp>
        <p:nvSpPr>
          <p:cNvPr id="3" name="Podnaslov 2">
            <a:extLst>
              <a:ext uri="{FF2B5EF4-FFF2-40B4-BE49-F238E27FC236}">
                <a16:creationId xmlns:a16="http://schemas.microsoft.com/office/drawing/2014/main" id="{EC499EB5-6B9A-1372-3344-D62BC32775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če želite urediti slog podnaslova matrice</a:t>
            </a:r>
          </a:p>
        </p:txBody>
      </p:sp>
      <p:sp>
        <p:nvSpPr>
          <p:cNvPr id="4" name="Označba mesta datuma 3">
            <a:extLst>
              <a:ext uri="{FF2B5EF4-FFF2-40B4-BE49-F238E27FC236}">
                <a16:creationId xmlns:a16="http://schemas.microsoft.com/office/drawing/2014/main" id="{6C39FDE4-94CD-87EC-B117-2CBC1770EC55}"/>
              </a:ext>
            </a:extLst>
          </p:cNvPr>
          <p:cNvSpPr>
            <a:spLocks noGrp="1"/>
          </p:cNvSpPr>
          <p:nvPr>
            <p:ph type="dt" sz="half" idx="10"/>
          </p:nvPr>
        </p:nvSpPr>
        <p:spPr/>
        <p:txBody>
          <a:bodyPr/>
          <a:lstStyle/>
          <a:p>
            <a:fld id="{4D9CFD67-F73C-416E-B458-93E08CAB98DF}" type="datetimeFigureOut">
              <a:rPr lang="sl-SI" smtClean="0"/>
              <a:t>7. 12. 2023</a:t>
            </a:fld>
            <a:endParaRPr lang="sl-SI"/>
          </a:p>
        </p:txBody>
      </p:sp>
      <p:sp>
        <p:nvSpPr>
          <p:cNvPr id="5" name="Označba mesta noge 4">
            <a:extLst>
              <a:ext uri="{FF2B5EF4-FFF2-40B4-BE49-F238E27FC236}">
                <a16:creationId xmlns:a16="http://schemas.microsoft.com/office/drawing/2014/main" id="{F8A6E067-11E8-DDDF-FC49-14D2C406F3E9}"/>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2F9C55C8-765C-76FC-AFBD-A12FD977EB56}"/>
              </a:ext>
            </a:extLst>
          </p:cNvPr>
          <p:cNvSpPr>
            <a:spLocks noGrp="1"/>
          </p:cNvSpPr>
          <p:nvPr>
            <p:ph type="sldNum" sz="quarter" idx="12"/>
          </p:nvPr>
        </p:nvSpPr>
        <p:spPr/>
        <p:txBody>
          <a:bodyPr/>
          <a:lstStyle/>
          <a:p>
            <a:fld id="{0524E712-6EBF-4C1A-A9C4-E7528F057B1A}" type="slidenum">
              <a:rPr lang="sl-SI" smtClean="0"/>
              <a:t>‹#›</a:t>
            </a:fld>
            <a:endParaRPr lang="sl-SI"/>
          </a:p>
        </p:txBody>
      </p:sp>
    </p:spTree>
    <p:extLst>
      <p:ext uri="{BB962C8B-B14F-4D97-AF65-F5344CB8AC3E}">
        <p14:creationId xmlns:p14="http://schemas.microsoft.com/office/powerpoint/2010/main" val="1895092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B6BA2EF-23E1-39BA-BC94-9A0B557C0CEA}"/>
              </a:ext>
            </a:extLst>
          </p:cNvPr>
          <p:cNvSpPr>
            <a:spLocks noGrp="1"/>
          </p:cNvSpPr>
          <p:nvPr>
            <p:ph type="title"/>
          </p:nvPr>
        </p:nvSpPr>
        <p:spPr/>
        <p:txBody>
          <a:bodyPr/>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71963E2D-AFB9-5197-DB55-30AEE2BEF774}"/>
              </a:ext>
            </a:extLst>
          </p:cNvPr>
          <p:cNvSpPr>
            <a:spLocks noGrp="1"/>
          </p:cNvSpPr>
          <p:nvPr>
            <p:ph type="body" orient="vert" idx="1"/>
          </p:nvPr>
        </p:nvSpPr>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A60A3F3A-31A0-BA49-6ADE-138D3FDCF912}"/>
              </a:ext>
            </a:extLst>
          </p:cNvPr>
          <p:cNvSpPr>
            <a:spLocks noGrp="1"/>
          </p:cNvSpPr>
          <p:nvPr>
            <p:ph type="dt" sz="half" idx="10"/>
          </p:nvPr>
        </p:nvSpPr>
        <p:spPr/>
        <p:txBody>
          <a:bodyPr/>
          <a:lstStyle/>
          <a:p>
            <a:fld id="{4D9CFD67-F73C-416E-B458-93E08CAB98DF}" type="datetimeFigureOut">
              <a:rPr lang="sl-SI" smtClean="0"/>
              <a:t>7. 12. 2023</a:t>
            </a:fld>
            <a:endParaRPr lang="sl-SI"/>
          </a:p>
        </p:txBody>
      </p:sp>
      <p:sp>
        <p:nvSpPr>
          <p:cNvPr id="5" name="Označba mesta noge 4">
            <a:extLst>
              <a:ext uri="{FF2B5EF4-FFF2-40B4-BE49-F238E27FC236}">
                <a16:creationId xmlns:a16="http://schemas.microsoft.com/office/drawing/2014/main" id="{272F8092-F182-FA82-C0C7-A754C1AC7A1E}"/>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8CB3F0C6-0BBC-0675-B322-6E4E341F1226}"/>
              </a:ext>
            </a:extLst>
          </p:cNvPr>
          <p:cNvSpPr>
            <a:spLocks noGrp="1"/>
          </p:cNvSpPr>
          <p:nvPr>
            <p:ph type="sldNum" sz="quarter" idx="12"/>
          </p:nvPr>
        </p:nvSpPr>
        <p:spPr/>
        <p:txBody>
          <a:bodyPr/>
          <a:lstStyle/>
          <a:p>
            <a:fld id="{0524E712-6EBF-4C1A-A9C4-E7528F057B1A}" type="slidenum">
              <a:rPr lang="sl-SI" smtClean="0"/>
              <a:t>‹#›</a:t>
            </a:fld>
            <a:endParaRPr lang="sl-SI"/>
          </a:p>
        </p:txBody>
      </p:sp>
    </p:spTree>
    <p:extLst>
      <p:ext uri="{BB962C8B-B14F-4D97-AF65-F5344CB8AC3E}">
        <p14:creationId xmlns:p14="http://schemas.microsoft.com/office/powerpoint/2010/main" val="3760853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CC5C7397-A045-E54F-463A-A3054A8FE79A}"/>
              </a:ext>
            </a:extLst>
          </p:cNvPr>
          <p:cNvSpPr>
            <a:spLocks noGrp="1"/>
          </p:cNvSpPr>
          <p:nvPr>
            <p:ph type="title" orient="vert"/>
          </p:nvPr>
        </p:nvSpPr>
        <p:spPr>
          <a:xfrm>
            <a:off x="8724900" y="365125"/>
            <a:ext cx="2628900" cy="5811838"/>
          </a:xfrm>
        </p:spPr>
        <p:txBody>
          <a:bodyPr vert="eaVert"/>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513A08DC-E6C6-D22C-C436-61DC2FA82707}"/>
              </a:ext>
            </a:extLst>
          </p:cNvPr>
          <p:cNvSpPr>
            <a:spLocks noGrp="1"/>
          </p:cNvSpPr>
          <p:nvPr>
            <p:ph type="body" orient="vert" idx="1"/>
          </p:nvPr>
        </p:nvSpPr>
        <p:spPr>
          <a:xfrm>
            <a:off x="838200" y="365125"/>
            <a:ext cx="7734300" cy="5811838"/>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DE3A9CF0-465C-6EF1-6626-8B48CCC89572}"/>
              </a:ext>
            </a:extLst>
          </p:cNvPr>
          <p:cNvSpPr>
            <a:spLocks noGrp="1"/>
          </p:cNvSpPr>
          <p:nvPr>
            <p:ph type="dt" sz="half" idx="10"/>
          </p:nvPr>
        </p:nvSpPr>
        <p:spPr/>
        <p:txBody>
          <a:bodyPr/>
          <a:lstStyle/>
          <a:p>
            <a:fld id="{4D9CFD67-F73C-416E-B458-93E08CAB98DF}" type="datetimeFigureOut">
              <a:rPr lang="sl-SI" smtClean="0"/>
              <a:t>7. 12. 2023</a:t>
            </a:fld>
            <a:endParaRPr lang="sl-SI"/>
          </a:p>
        </p:txBody>
      </p:sp>
      <p:sp>
        <p:nvSpPr>
          <p:cNvPr id="5" name="Označba mesta noge 4">
            <a:extLst>
              <a:ext uri="{FF2B5EF4-FFF2-40B4-BE49-F238E27FC236}">
                <a16:creationId xmlns:a16="http://schemas.microsoft.com/office/drawing/2014/main" id="{CC711A0D-D479-34D0-F342-E92FE3AD473F}"/>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F7BF2AAA-A41A-22FC-A000-191FD79FA51C}"/>
              </a:ext>
            </a:extLst>
          </p:cNvPr>
          <p:cNvSpPr>
            <a:spLocks noGrp="1"/>
          </p:cNvSpPr>
          <p:nvPr>
            <p:ph type="sldNum" sz="quarter" idx="12"/>
          </p:nvPr>
        </p:nvSpPr>
        <p:spPr/>
        <p:txBody>
          <a:bodyPr/>
          <a:lstStyle/>
          <a:p>
            <a:fld id="{0524E712-6EBF-4C1A-A9C4-E7528F057B1A}" type="slidenum">
              <a:rPr lang="sl-SI" smtClean="0"/>
              <a:t>‹#›</a:t>
            </a:fld>
            <a:endParaRPr lang="sl-SI"/>
          </a:p>
        </p:txBody>
      </p:sp>
    </p:spTree>
    <p:extLst>
      <p:ext uri="{BB962C8B-B14F-4D97-AF65-F5344CB8AC3E}">
        <p14:creationId xmlns:p14="http://schemas.microsoft.com/office/powerpoint/2010/main" val="4094215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Naslovni diapozitiv">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sl-SI"/>
              <a:t>Uredite slog naslova matrice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spc="3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l-SI"/>
              <a:t>Uredite slog podnaslova matrice</a:t>
            </a:r>
            <a:endParaRPr lang="en-US" dirty="0"/>
          </a:p>
        </p:txBody>
      </p:sp>
      <p:sp>
        <p:nvSpPr>
          <p:cNvPr id="7" name="Rectangle 6"/>
          <p:cNvSpPr/>
          <p:nvPr/>
        </p:nvSpPr>
        <p:spPr>
          <a:xfrm>
            <a:off x="0" y="0"/>
            <a:ext cx="457200" cy="68580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08ED83-C335-4FA4-BDA6-179399F756AF}" type="datetime1">
              <a:rPr kumimoji="0" lang="sl-SI"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7. 12. 2023</a:t>
            </a:fld>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9" name="Footer Placeholder 8"/>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10" name="Slide Number Placeholder 9"/>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3038324432"/>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Content Placeholder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2D372B-98C9-45C1-B3E4-0BB45466FF19}" type="datetime1">
              <a:rPr kumimoji="0" lang="sl-SI"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7. 12. 2023</a:t>
            </a:fld>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068017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1"/>
            </a:lvl1pPr>
          </a:lstStyle>
          <a:p>
            <a:r>
              <a:rPr lang="sl-SI"/>
              <a:t>Uredite slog naslova matrice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spc="30" baseline="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3FC54D-B943-45B3-B5E2-99D8C109FCA4}" type="datetime1">
              <a:rPr kumimoji="0" lang="sl-SI"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7. 12. 2023</a:t>
            </a:fld>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93415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895B58-2672-420F-A83F-490BC50CA272}" type="datetime1">
              <a:rPr kumimoji="0" lang="sl-SI"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7. 12. 2023</a:t>
            </a:fld>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96919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sl-SI"/>
              <a:t>Uredite slog naslova matrice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sl-SI"/>
              <a:t>Uredite sloge besedila matrice</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F11E4B-E72E-4AA2-ADB0-98F0264233BE}" type="datetime1">
              <a:rPr kumimoji="0" lang="sl-SI"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7. 12. 2023</a:t>
            </a:fld>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9" name="Slide Number Placeholder 8"/>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
        <p:nvSpPr>
          <p:cNvPr id="11" name="Rectangle 10"/>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989122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sl-SI"/>
              <a:t>Uredite slog naslova matrice</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6E36E0-6D9A-4190-9200-1A7B025678ED}" type="datetime1">
              <a:rPr kumimoji="0" lang="sl-SI"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7. 12. 2023</a:t>
            </a:fld>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395419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71BB38-EF53-41DB-B574-B2714CC58532}" type="datetime1">
              <a:rPr kumimoji="0" lang="sl-SI"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7. 12. 2023</a:t>
            </a:fld>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
        <p:nvSpPr>
          <p:cNvPr id="5" name="Rectangle 4"/>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375129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2800" b="1" baseline="0"/>
            </a:lvl1pPr>
          </a:lstStyle>
          <a:p>
            <a:r>
              <a:rPr lang="sl-SI"/>
              <a:t>Uredite slog naslova matrice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CA22FC-E472-4603-8085-7E8C7182AB6E}" type="datetime1">
              <a:rPr kumimoji="0" lang="sl-SI"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7. 12. 2023</a:t>
            </a:fld>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1563461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DBD7D2D-8DFD-AB39-89D0-6AF51412CC91}"/>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E89F3143-851B-9D5B-C743-5EC2873F0724}"/>
              </a:ext>
            </a:extLst>
          </p:cNvPr>
          <p:cNvSpPr>
            <a:spLocks noGrp="1"/>
          </p:cNvSpPr>
          <p:nvPr>
            <p:ph idx="1"/>
          </p:nvPr>
        </p:nvSpPr>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900F31CC-ED4D-B5C5-C0C7-93161E4E0033}"/>
              </a:ext>
            </a:extLst>
          </p:cNvPr>
          <p:cNvSpPr>
            <a:spLocks noGrp="1"/>
          </p:cNvSpPr>
          <p:nvPr>
            <p:ph type="dt" sz="half" idx="10"/>
          </p:nvPr>
        </p:nvSpPr>
        <p:spPr/>
        <p:txBody>
          <a:bodyPr/>
          <a:lstStyle/>
          <a:p>
            <a:fld id="{4D9CFD67-F73C-416E-B458-93E08CAB98DF}" type="datetimeFigureOut">
              <a:rPr lang="sl-SI" smtClean="0"/>
              <a:t>7. 12. 2023</a:t>
            </a:fld>
            <a:endParaRPr lang="sl-SI"/>
          </a:p>
        </p:txBody>
      </p:sp>
      <p:sp>
        <p:nvSpPr>
          <p:cNvPr id="5" name="Označba mesta noge 4">
            <a:extLst>
              <a:ext uri="{FF2B5EF4-FFF2-40B4-BE49-F238E27FC236}">
                <a16:creationId xmlns:a16="http://schemas.microsoft.com/office/drawing/2014/main" id="{92B16F2D-E8E2-4EC1-FFF5-4ED9A89EEEEC}"/>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1B4CBC2F-F141-0E58-B2B6-DF2DFA5E0004}"/>
              </a:ext>
            </a:extLst>
          </p:cNvPr>
          <p:cNvSpPr>
            <a:spLocks noGrp="1"/>
          </p:cNvSpPr>
          <p:nvPr>
            <p:ph type="sldNum" sz="quarter" idx="12"/>
          </p:nvPr>
        </p:nvSpPr>
        <p:spPr/>
        <p:txBody>
          <a:bodyPr/>
          <a:lstStyle/>
          <a:p>
            <a:fld id="{0524E712-6EBF-4C1A-A9C4-E7528F057B1A}" type="slidenum">
              <a:rPr lang="sl-SI" smtClean="0"/>
              <a:t>‹#›</a:t>
            </a:fld>
            <a:endParaRPr lang="sl-SI"/>
          </a:p>
        </p:txBody>
      </p:sp>
    </p:spTree>
    <p:extLst>
      <p:ext uri="{BB962C8B-B14F-4D97-AF65-F5344CB8AC3E}">
        <p14:creationId xmlns:p14="http://schemas.microsoft.com/office/powerpoint/2010/main" val="12246735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1">
                <a:solidFill>
                  <a:schemeClr val="bg1"/>
                </a:solidFill>
              </a:defRPr>
            </a:lvl1pPr>
          </a:lstStyle>
          <a:p>
            <a:r>
              <a:rPr lang="sl-SI"/>
              <a:t>Uredite slog naslova matrice</a:t>
            </a:r>
            <a:endParaRPr lang="en-US" dirty="0"/>
          </a:p>
        </p:txBody>
      </p:sp>
      <p:sp>
        <p:nvSpPr>
          <p:cNvPr id="3" name="Picture Placeholder 2"/>
          <p:cNvSpPr>
            <a:spLocks noGrp="1" noChangeAspect="1"/>
          </p:cNvSpPr>
          <p:nvPr>
            <p:ph type="pic" idx="1"/>
          </p:nvPr>
        </p:nvSpPr>
        <p:spPr>
          <a:xfrm>
            <a:off x="0" y="0"/>
            <a:ext cx="1129284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a:t>Kliknite ikono, če želite dodati sliko</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400"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B8CC9E-CCC7-4B27-9C8A-D0E9DAFC469C}" type="datetime1">
              <a:rPr kumimoji="0" lang="sl-SI"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7. 12. 2023</a:t>
            </a:fld>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D34817">
                  <a:lumMod val="40000"/>
                  <a:lumOff val="60000"/>
                </a:srgbClr>
              </a:solidFill>
              <a:effectLst/>
              <a:uLnTx/>
              <a:uFillTx/>
              <a:latin typeface="Century Schoolbook" panose="02040604050505020304"/>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13891653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AE803D-59A1-47A9-A29E-85B68C4F61F4}" type="datetime1">
              <a:rPr kumimoji="0" lang="sl-SI"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7. 12. 2023</a:t>
            </a:fld>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503242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sl-SI"/>
              <a:t>Uredite slog naslova matrice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7667A5-1DA1-48F3-B53A-014B6633B534}" type="datetime1">
              <a:rPr kumimoji="0" lang="sl-SI"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7. 12. 2023</a:t>
            </a:fld>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1291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6ABEB01-F560-860B-E32F-B017457E539B}"/>
              </a:ext>
            </a:extLst>
          </p:cNvPr>
          <p:cNvSpPr>
            <a:spLocks noGrp="1"/>
          </p:cNvSpPr>
          <p:nvPr>
            <p:ph type="title"/>
          </p:nvPr>
        </p:nvSpPr>
        <p:spPr>
          <a:xfrm>
            <a:off x="831850" y="1709738"/>
            <a:ext cx="10515600" cy="2852737"/>
          </a:xfrm>
        </p:spPr>
        <p:txBody>
          <a:bodyPr anchor="b"/>
          <a:lstStyle>
            <a:lvl1pPr>
              <a:defRPr sz="6000"/>
            </a:lvl1pPr>
          </a:lstStyle>
          <a:p>
            <a:r>
              <a:rPr lang="sl-SI"/>
              <a:t>Kliknite, če želite urediti slog naslova matrice</a:t>
            </a:r>
          </a:p>
        </p:txBody>
      </p:sp>
      <p:sp>
        <p:nvSpPr>
          <p:cNvPr id="3" name="Označba mesta besedila 2">
            <a:extLst>
              <a:ext uri="{FF2B5EF4-FFF2-40B4-BE49-F238E27FC236}">
                <a16:creationId xmlns:a16="http://schemas.microsoft.com/office/drawing/2014/main" id="{7DCBFE07-517D-DCF9-FD1A-95E57B6221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Kliknite za urejanje slogov besedila matrice</a:t>
            </a:r>
          </a:p>
        </p:txBody>
      </p:sp>
      <p:sp>
        <p:nvSpPr>
          <p:cNvPr id="4" name="Označba mesta datuma 3">
            <a:extLst>
              <a:ext uri="{FF2B5EF4-FFF2-40B4-BE49-F238E27FC236}">
                <a16:creationId xmlns:a16="http://schemas.microsoft.com/office/drawing/2014/main" id="{9642263E-C1E8-FD2F-A686-9D67949F53AC}"/>
              </a:ext>
            </a:extLst>
          </p:cNvPr>
          <p:cNvSpPr>
            <a:spLocks noGrp="1"/>
          </p:cNvSpPr>
          <p:nvPr>
            <p:ph type="dt" sz="half" idx="10"/>
          </p:nvPr>
        </p:nvSpPr>
        <p:spPr/>
        <p:txBody>
          <a:bodyPr/>
          <a:lstStyle/>
          <a:p>
            <a:fld id="{4D9CFD67-F73C-416E-B458-93E08CAB98DF}" type="datetimeFigureOut">
              <a:rPr lang="sl-SI" smtClean="0"/>
              <a:t>7. 12. 2023</a:t>
            </a:fld>
            <a:endParaRPr lang="sl-SI"/>
          </a:p>
        </p:txBody>
      </p:sp>
      <p:sp>
        <p:nvSpPr>
          <p:cNvPr id="5" name="Označba mesta noge 4">
            <a:extLst>
              <a:ext uri="{FF2B5EF4-FFF2-40B4-BE49-F238E27FC236}">
                <a16:creationId xmlns:a16="http://schemas.microsoft.com/office/drawing/2014/main" id="{489DD303-3A9A-453E-F28D-2A79A909194D}"/>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DAAC3CEA-8650-7440-C12F-6C9E2F8C6548}"/>
              </a:ext>
            </a:extLst>
          </p:cNvPr>
          <p:cNvSpPr>
            <a:spLocks noGrp="1"/>
          </p:cNvSpPr>
          <p:nvPr>
            <p:ph type="sldNum" sz="quarter" idx="12"/>
          </p:nvPr>
        </p:nvSpPr>
        <p:spPr/>
        <p:txBody>
          <a:bodyPr/>
          <a:lstStyle/>
          <a:p>
            <a:fld id="{0524E712-6EBF-4C1A-A9C4-E7528F057B1A}" type="slidenum">
              <a:rPr lang="sl-SI" smtClean="0"/>
              <a:t>‹#›</a:t>
            </a:fld>
            <a:endParaRPr lang="sl-SI"/>
          </a:p>
        </p:txBody>
      </p:sp>
    </p:spTree>
    <p:extLst>
      <p:ext uri="{BB962C8B-B14F-4D97-AF65-F5344CB8AC3E}">
        <p14:creationId xmlns:p14="http://schemas.microsoft.com/office/powerpoint/2010/main" val="2446742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A6B6BEF-ABB2-FC08-1BC8-9DA44D46C953}"/>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B453BBD6-D2F2-DE63-6C4D-0AF4C625719F}"/>
              </a:ext>
            </a:extLst>
          </p:cNvPr>
          <p:cNvSpPr>
            <a:spLocks noGrp="1"/>
          </p:cNvSpPr>
          <p:nvPr>
            <p:ph sz="half" idx="1"/>
          </p:nvPr>
        </p:nvSpPr>
        <p:spPr>
          <a:xfrm>
            <a:off x="838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id="{BE578B48-B919-680F-1D2C-D6043FE62B83}"/>
              </a:ext>
            </a:extLst>
          </p:cNvPr>
          <p:cNvSpPr>
            <a:spLocks noGrp="1"/>
          </p:cNvSpPr>
          <p:nvPr>
            <p:ph sz="half" idx="2"/>
          </p:nvPr>
        </p:nvSpPr>
        <p:spPr>
          <a:xfrm>
            <a:off x="6172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a:extLst>
              <a:ext uri="{FF2B5EF4-FFF2-40B4-BE49-F238E27FC236}">
                <a16:creationId xmlns:a16="http://schemas.microsoft.com/office/drawing/2014/main" id="{EAA9588A-36FE-F6D6-2220-8B7CC9059F00}"/>
              </a:ext>
            </a:extLst>
          </p:cNvPr>
          <p:cNvSpPr>
            <a:spLocks noGrp="1"/>
          </p:cNvSpPr>
          <p:nvPr>
            <p:ph type="dt" sz="half" idx="10"/>
          </p:nvPr>
        </p:nvSpPr>
        <p:spPr/>
        <p:txBody>
          <a:bodyPr/>
          <a:lstStyle/>
          <a:p>
            <a:fld id="{4D9CFD67-F73C-416E-B458-93E08CAB98DF}" type="datetimeFigureOut">
              <a:rPr lang="sl-SI" smtClean="0"/>
              <a:t>7. 12. 2023</a:t>
            </a:fld>
            <a:endParaRPr lang="sl-SI"/>
          </a:p>
        </p:txBody>
      </p:sp>
      <p:sp>
        <p:nvSpPr>
          <p:cNvPr id="6" name="Označba mesta noge 5">
            <a:extLst>
              <a:ext uri="{FF2B5EF4-FFF2-40B4-BE49-F238E27FC236}">
                <a16:creationId xmlns:a16="http://schemas.microsoft.com/office/drawing/2014/main" id="{9EAA3BE5-9B82-B818-2926-C8911F1F221E}"/>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8C9213ED-C1E8-5247-AD25-8466B67B75B3}"/>
              </a:ext>
            </a:extLst>
          </p:cNvPr>
          <p:cNvSpPr>
            <a:spLocks noGrp="1"/>
          </p:cNvSpPr>
          <p:nvPr>
            <p:ph type="sldNum" sz="quarter" idx="12"/>
          </p:nvPr>
        </p:nvSpPr>
        <p:spPr/>
        <p:txBody>
          <a:bodyPr/>
          <a:lstStyle/>
          <a:p>
            <a:fld id="{0524E712-6EBF-4C1A-A9C4-E7528F057B1A}" type="slidenum">
              <a:rPr lang="sl-SI" smtClean="0"/>
              <a:t>‹#›</a:t>
            </a:fld>
            <a:endParaRPr lang="sl-SI"/>
          </a:p>
        </p:txBody>
      </p:sp>
    </p:spTree>
    <p:extLst>
      <p:ext uri="{BB962C8B-B14F-4D97-AF65-F5344CB8AC3E}">
        <p14:creationId xmlns:p14="http://schemas.microsoft.com/office/powerpoint/2010/main" val="3591471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E8A25A0-C313-3201-EBD7-32150F08B5A0}"/>
              </a:ext>
            </a:extLst>
          </p:cNvPr>
          <p:cNvSpPr>
            <a:spLocks noGrp="1"/>
          </p:cNvSpPr>
          <p:nvPr>
            <p:ph type="title"/>
          </p:nvPr>
        </p:nvSpPr>
        <p:spPr>
          <a:xfrm>
            <a:off x="839788" y="365125"/>
            <a:ext cx="10515600" cy="1325563"/>
          </a:xfrm>
        </p:spPr>
        <p:txBody>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83F146DC-0293-A334-B325-5E194252DC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Označba mesta vsebine 3">
            <a:extLst>
              <a:ext uri="{FF2B5EF4-FFF2-40B4-BE49-F238E27FC236}">
                <a16:creationId xmlns:a16="http://schemas.microsoft.com/office/drawing/2014/main" id="{6CE91FD7-D185-91EE-5D10-FF191114B1DE}"/>
              </a:ext>
            </a:extLst>
          </p:cNvPr>
          <p:cNvSpPr>
            <a:spLocks noGrp="1"/>
          </p:cNvSpPr>
          <p:nvPr>
            <p:ph sz="half" idx="2"/>
          </p:nvPr>
        </p:nvSpPr>
        <p:spPr>
          <a:xfrm>
            <a:off x="839788" y="2505075"/>
            <a:ext cx="5157787"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BDDF009B-7C20-22DC-F49A-12B2AB075D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Označba mesta vsebine 5">
            <a:extLst>
              <a:ext uri="{FF2B5EF4-FFF2-40B4-BE49-F238E27FC236}">
                <a16:creationId xmlns:a16="http://schemas.microsoft.com/office/drawing/2014/main" id="{72CE6BD4-C483-D569-20F8-827A40888E97}"/>
              </a:ext>
            </a:extLst>
          </p:cNvPr>
          <p:cNvSpPr>
            <a:spLocks noGrp="1"/>
          </p:cNvSpPr>
          <p:nvPr>
            <p:ph sz="quarter" idx="4"/>
          </p:nvPr>
        </p:nvSpPr>
        <p:spPr>
          <a:xfrm>
            <a:off x="6172200" y="2505075"/>
            <a:ext cx="5183188"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a:extLst>
              <a:ext uri="{FF2B5EF4-FFF2-40B4-BE49-F238E27FC236}">
                <a16:creationId xmlns:a16="http://schemas.microsoft.com/office/drawing/2014/main" id="{FC5B373B-45FA-78A6-C095-2221C46AE20C}"/>
              </a:ext>
            </a:extLst>
          </p:cNvPr>
          <p:cNvSpPr>
            <a:spLocks noGrp="1"/>
          </p:cNvSpPr>
          <p:nvPr>
            <p:ph type="dt" sz="half" idx="10"/>
          </p:nvPr>
        </p:nvSpPr>
        <p:spPr/>
        <p:txBody>
          <a:bodyPr/>
          <a:lstStyle/>
          <a:p>
            <a:fld id="{4D9CFD67-F73C-416E-B458-93E08CAB98DF}" type="datetimeFigureOut">
              <a:rPr lang="sl-SI" smtClean="0"/>
              <a:t>7. 12. 2023</a:t>
            </a:fld>
            <a:endParaRPr lang="sl-SI"/>
          </a:p>
        </p:txBody>
      </p:sp>
      <p:sp>
        <p:nvSpPr>
          <p:cNvPr id="8" name="Označba mesta noge 7">
            <a:extLst>
              <a:ext uri="{FF2B5EF4-FFF2-40B4-BE49-F238E27FC236}">
                <a16:creationId xmlns:a16="http://schemas.microsoft.com/office/drawing/2014/main" id="{5677DCCA-8D71-2565-AE68-113285980F6D}"/>
              </a:ext>
            </a:extLst>
          </p:cNvPr>
          <p:cNvSpPr>
            <a:spLocks noGrp="1"/>
          </p:cNvSpPr>
          <p:nvPr>
            <p:ph type="ftr" sz="quarter" idx="11"/>
          </p:nvPr>
        </p:nvSpPr>
        <p:spPr/>
        <p:txBody>
          <a:bodyPr/>
          <a:lstStyle/>
          <a:p>
            <a:endParaRPr lang="sl-SI"/>
          </a:p>
        </p:txBody>
      </p:sp>
      <p:sp>
        <p:nvSpPr>
          <p:cNvPr id="9" name="Označba mesta številke diapozitiva 8">
            <a:extLst>
              <a:ext uri="{FF2B5EF4-FFF2-40B4-BE49-F238E27FC236}">
                <a16:creationId xmlns:a16="http://schemas.microsoft.com/office/drawing/2014/main" id="{3CF982AC-BFB0-ABD0-63AD-9F306C0D5596}"/>
              </a:ext>
            </a:extLst>
          </p:cNvPr>
          <p:cNvSpPr>
            <a:spLocks noGrp="1"/>
          </p:cNvSpPr>
          <p:nvPr>
            <p:ph type="sldNum" sz="quarter" idx="12"/>
          </p:nvPr>
        </p:nvSpPr>
        <p:spPr/>
        <p:txBody>
          <a:bodyPr/>
          <a:lstStyle/>
          <a:p>
            <a:fld id="{0524E712-6EBF-4C1A-A9C4-E7528F057B1A}" type="slidenum">
              <a:rPr lang="sl-SI" smtClean="0"/>
              <a:t>‹#›</a:t>
            </a:fld>
            <a:endParaRPr lang="sl-SI"/>
          </a:p>
        </p:txBody>
      </p:sp>
    </p:spTree>
    <p:extLst>
      <p:ext uri="{BB962C8B-B14F-4D97-AF65-F5344CB8AC3E}">
        <p14:creationId xmlns:p14="http://schemas.microsoft.com/office/powerpoint/2010/main" val="2795839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67D82C8-B20B-AC7B-5AE7-C51381E56FC5}"/>
              </a:ext>
            </a:extLst>
          </p:cNvPr>
          <p:cNvSpPr>
            <a:spLocks noGrp="1"/>
          </p:cNvSpPr>
          <p:nvPr>
            <p:ph type="title"/>
          </p:nvPr>
        </p:nvSpPr>
        <p:spPr/>
        <p:txBody>
          <a:bodyPr/>
          <a:lstStyle/>
          <a:p>
            <a:r>
              <a:rPr lang="sl-SI"/>
              <a:t>Kliknite, če želite urediti slog naslova matrice</a:t>
            </a:r>
          </a:p>
        </p:txBody>
      </p:sp>
      <p:sp>
        <p:nvSpPr>
          <p:cNvPr id="3" name="Označba mesta datuma 2">
            <a:extLst>
              <a:ext uri="{FF2B5EF4-FFF2-40B4-BE49-F238E27FC236}">
                <a16:creationId xmlns:a16="http://schemas.microsoft.com/office/drawing/2014/main" id="{6A205976-6B9E-7F17-32D3-C99AE291B6E8}"/>
              </a:ext>
            </a:extLst>
          </p:cNvPr>
          <p:cNvSpPr>
            <a:spLocks noGrp="1"/>
          </p:cNvSpPr>
          <p:nvPr>
            <p:ph type="dt" sz="half" idx="10"/>
          </p:nvPr>
        </p:nvSpPr>
        <p:spPr/>
        <p:txBody>
          <a:bodyPr/>
          <a:lstStyle/>
          <a:p>
            <a:fld id="{4D9CFD67-F73C-416E-B458-93E08CAB98DF}" type="datetimeFigureOut">
              <a:rPr lang="sl-SI" smtClean="0"/>
              <a:t>7. 12. 2023</a:t>
            </a:fld>
            <a:endParaRPr lang="sl-SI"/>
          </a:p>
        </p:txBody>
      </p:sp>
      <p:sp>
        <p:nvSpPr>
          <p:cNvPr id="4" name="Označba mesta noge 3">
            <a:extLst>
              <a:ext uri="{FF2B5EF4-FFF2-40B4-BE49-F238E27FC236}">
                <a16:creationId xmlns:a16="http://schemas.microsoft.com/office/drawing/2014/main" id="{36540B29-D01B-89DE-5FC7-BE37222270CF}"/>
              </a:ext>
            </a:extLst>
          </p:cNvPr>
          <p:cNvSpPr>
            <a:spLocks noGrp="1"/>
          </p:cNvSpPr>
          <p:nvPr>
            <p:ph type="ftr" sz="quarter" idx="11"/>
          </p:nvPr>
        </p:nvSpPr>
        <p:spPr/>
        <p:txBody>
          <a:bodyPr/>
          <a:lstStyle/>
          <a:p>
            <a:endParaRPr lang="sl-SI"/>
          </a:p>
        </p:txBody>
      </p:sp>
      <p:sp>
        <p:nvSpPr>
          <p:cNvPr id="5" name="Označba mesta številke diapozitiva 4">
            <a:extLst>
              <a:ext uri="{FF2B5EF4-FFF2-40B4-BE49-F238E27FC236}">
                <a16:creationId xmlns:a16="http://schemas.microsoft.com/office/drawing/2014/main" id="{4B510436-28CD-3E21-8DE9-FD04E05A9F19}"/>
              </a:ext>
            </a:extLst>
          </p:cNvPr>
          <p:cNvSpPr>
            <a:spLocks noGrp="1"/>
          </p:cNvSpPr>
          <p:nvPr>
            <p:ph type="sldNum" sz="quarter" idx="12"/>
          </p:nvPr>
        </p:nvSpPr>
        <p:spPr/>
        <p:txBody>
          <a:bodyPr/>
          <a:lstStyle/>
          <a:p>
            <a:fld id="{0524E712-6EBF-4C1A-A9C4-E7528F057B1A}" type="slidenum">
              <a:rPr lang="sl-SI" smtClean="0"/>
              <a:t>‹#›</a:t>
            </a:fld>
            <a:endParaRPr lang="sl-SI"/>
          </a:p>
        </p:txBody>
      </p:sp>
    </p:spTree>
    <p:extLst>
      <p:ext uri="{BB962C8B-B14F-4D97-AF65-F5344CB8AC3E}">
        <p14:creationId xmlns:p14="http://schemas.microsoft.com/office/powerpoint/2010/main" val="825560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a:extLst>
              <a:ext uri="{FF2B5EF4-FFF2-40B4-BE49-F238E27FC236}">
                <a16:creationId xmlns:a16="http://schemas.microsoft.com/office/drawing/2014/main" id="{31CA028B-3AC2-6F8E-4E54-92D33D85CA46}"/>
              </a:ext>
            </a:extLst>
          </p:cNvPr>
          <p:cNvSpPr>
            <a:spLocks noGrp="1"/>
          </p:cNvSpPr>
          <p:nvPr>
            <p:ph type="dt" sz="half" idx="10"/>
          </p:nvPr>
        </p:nvSpPr>
        <p:spPr/>
        <p:txBody>
          <a:bodyPr/>
          <a:lstStyle/>
          <a:p>
            <a:fld id="{4D9CFD67-F73C-416E-B458-93E08CAB98DF}" type="datetimeFigureOut">
              <a:rPr lang="sl-SI" smtClean="0"/>
              <a:t>7. 12. 2023</a:t>
            </a:fld>
            <a:endParaRPr lang="sl-SI"/>
          </a:p>
        </p:txBody>
      </p:sp>
      <p:sp>
        <p:nvSpPr>
          <p:cNvPr id="3" name="Označba mesta noge 2">
            <a:extLst>
              <a:ext uri="{FF2B5EF4-FFF2-40B4-BE49-F238E27FC236}">
                <a16:creationId xmlns:a16="http://schemas.microsoft.com/office/drawing/2014/main" id="{D4D0D9DC-DC88-3167-4B32-5582926E53DC}"/>
              </a:ext>
            </a:extLst>
          </p:cNvPr>
          <p:cNvSpPr>
            <a:spLocks noGrp="1"/>
          </p:cNvSpPr>
          <p:nvPr>
            <p:ph type="ftr" sz="quarter" idx="11"/>
          </p:nvPr>
        </p:nvSpPr>
        <p:spPr/>
        <p:txBody>
          <a:bodyPr/>
          <a:lstStyle/>
          <a:p>
            <a:endParaRPr lang="sl-SI"/>
          </a:p>
        </p:txBody>
      </p:sp>
      <p:sp>
        <p:nvSpPr>
          <p:cNvPr id="4" name="Označba mesta številke diapozitiva 3">
            <a:extLst>
              <a:ext uri="{FF2B5EF4-FFF2-40B4-BE49-F238E27FC236}">
                <a16:creationId xmlns:a16="http://schemas.microsoft.com/office/drawing/2014/main" id="{09BDBD6B-050D-1A25-0CF8-30F344099E7E}"/>
              </a:ext>
            </a:extLst>
          </p:cNvPr>
          <p:cNvSpPr>
            <a:spLocks noGrp="1"/>
          </p:cNvSpPr>
          <p:nvPr>
            <p:ph type="sldNum" sz="quarter" idx="12"/>
          </p:nvPr>
        </p:nvSpPr>
        <p:spPr/>
        <p:txBody>
          <a:bodyPr/>
          <a:lstStyle/>
          <a:p>
            <a:fld id="{0524E712-6EBF-4C1A-A9C4-E7528F057B1A}" type="slidenum">
              <a:rPr lang="sl-SI" smtClean="0"/>
              <a:t>‹#›</a:t>
            </a:fld>
            <a:endParaRPr lang="sl-SI"/>
          </a:p>
        </p:txBody>
      </p:sp>
    </p:spTree>
    <p:extLst>
      <p:ext uri="{BB962C8B-B14F-4D97-AF65-F5344CB8AC3E}">
        <p14:creationId xmlns:p14="http://schemas.microsoft.com/office/powerpoint/2010/main" val="959953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C493C41-AE2C-4AA5-8847-F28FCA123FBD}"/>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vsebine 2">
            <a:extLst>
              <a:ext uri="{FF2B5EF4-FFF2-40B4-BE49-F238E27FC236}">
                <a16:creationId xmlns:a16="http://schemas.microsoft.com/office/drawing/2014/main" id="{796B293B-D9CC-F14D-DB31-122FD8FC8E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06978F6E-7128-8B67-05B7-38D535CBFF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5B978D68-ED8A-BF72-0400-91AE2E8AB251}"/>
              </a:ext>
            </a:extLst>
          </p:cNvPr>
          <p:cNvSpPr>
            <a:spLocks noGrp="1"/>
          </p:cNvSpPr>
          <p:nvPr>
            <p:ph type="dt" sz="half" idx="10"/>
          </p:nvPr>
        </p:nvSpPr>
        <p:spPr/>
        <p:txBody>
          <a:bodyPr/>
          <a:lstStyle/>
          <a:p>
            <a:fld id="{4D9CFD67-F73C-416E-B458-93E08CAB98DF}" type="datetimeFigureOut">
              <a:rPr lang="sl-SI" smtClean="0"/>
              <a:t>7. 12. 2023</a:t>
            </a:fld>
            <a:endParaRPr lang="sl-SI"/>
          </a:p>
        </p:txBody>
      </p:sp>
      <p:sp>
        <p:nvSpPr>
          <p:cNvPr id="6" name="Označba mesta noge 5">
            <a:extLst>
              <a:ext uri="{FF2B5EF4-FFF2-40B4-BE49-F238E27FC236}">
                <a16:creationId xmlns:a16="http://schemas.microsoft.com/office/drawing/2014/main" id="{0005864E-045B-1B82-1968-163C7CCA596B}"/>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F0CF88DC-D2CD-A9CE-DCFC-190B081DD843}"/>
              </a:ext>
            </a:extLst>
          </p:cNvPr>
          <p:cNvSpPr>
            <a:spLocks noGrp="1"/>
          </p:cNvSpPr>
          <p:nvPr>
            <p:ph type="sldNum" sz="quarter" idx="12"/>
          </p:nvPr>
        </p:nvSpPr>
        <p:spPr/>
        <p:txBody>
          <a:bodyPr/>
          <a:lstStyle/>
          <a:p>
            <a:fld id="{0524E712-6EBF-4C1A-A9C4-E7528F057B1A}" type="slidenum">
              <a:rPr lang="sl-SI" smtClean="0"/>
              <a:t>‹#›</a:t>
            </a:fld>
            <a:endParaRPr lang="sl-SI"/>
          </a:p>
        </p:txBody>
      </p:sp>
    </p:spTree>
    <p:extLst>
      <p:ext uri="{BB962C8B-B14F-4D97-AF65-F5344CB8AC3E}">
        <p14:creationId xmlns:p14="http://schemas.microsoft.com/office/powerpoint/2010/main" val="1735219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2419BFF-4918-ED1C-4C22-2C6B5AC371F2}"/>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slike 2">
            <a:extLst>
              <a:ext uri="{FF2B5EF4-FFF2-40B4-BE49-F238E27FC236}">
                <a16:creationId xmlns:a16="http://schemas.microsoft.com/office/drawing/2014/main" id="{BFC2CED4-DF23-A509-07BB-91121C0C73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a:extLst>
              <a:ext uri="{FF2B5EF4-FFF2-40B4-BE49-F238E27FC236}">
                <a16:creationId xmlns:a16="http://schemas.microsoft.com/office/drawing/2014/main" id="{87435860-887C-3625-5D12-CF894C9EB3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997BB015-BA87-F50E-4B4D-90217169654A}"/>
              </a:ext>
            </a:extLst>
          </p:cNvPr>
          <p:cNvSpPr>
            <a:spLocks noGrp="1"/>
          </p:cNvSpPr>
          <p:nvPr>
            <p:ph type="dt" sz="half" idx="10"/>
          </p:nvPr>
        </p:nvSpPr>
        <p:spPr/>
        <p:txBody>
          <a:bodyPr/>
          <a:lstStyle/>
          <a:p>
            <a:fld id="{4D9CFD67-F73C-416E-B458-93E08CAB98DF}" type="datetimeFigureOut">
              <a:rPr lang="sl-SI" smtClean="0"/>
              <a:t>7. 12. 2023</a:t>
            </a:fld>
            <a:endParaRPr lang="sl-SI"/>
          </a:p>
        </p:txBody>
      </p:sp>
      <p:sp>
        <p:nvSpPr>
          <p:cNvPr id="6" name="Označba mesta noge 5">
            <a:extLst>
              <a:ext uri="{FF2B5EF4-FFF2-40B4-BE49-F238E27FC236}">
                <a16:creationId xmlns:a16="http://schemas.microsoft.com/office/drawing/2014/main" id="{7F6477D6-4EDA-C014-95CD-B0AA91DFA9C9}"/>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6B773BFD-7C63-00D3-4C91-08CCE72C5C44}"/>
              </a:ext>
            </a:extLst>
          </p:cNvPr>
          <p:cNvSpPr>
            <a:spLocks noGrp="1"/>
          </p:cNvSpPr>
          <p:nvPr>
            <p:ph type="sldNum" sz="quarter" idx="12"/>
          </p:nvPr>
        </p:nvSpPr>
        <p:spPr/>
        <p:txBody>
          <a:bodyPr/>
          <a:lstStyle/>
          <a:p>
            <a:fld id="{0524E712-6EBF-4C1A-A9C4-E7528F057B1A}" type="slidenum">
              <a:rPr lang="sl-SI" smtClean="0"/>
              <a:t>‹#›</a:t>
            </a:fld>
            <a:endParaRPr lang="sl-SI"/>
          </a:p>
        </p:txBody>
      </p:sp>
    </p:spTree>
    <p:extLst>
      <p:ext uri="{BB962C8B-B14F-4D97-AF65-F5344CB8AC3E}">
        <p14:creationId xmlns:p14="http://schemas.microsoft.com/office/powerpoint/2010/main" val="2362785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9452D133-2909-1FA0-2718-CE419D841F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D54E6A77-BCA9-247C-C039-105E24EDEB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3D9C0E43-DF1E-B050-32D2-C7E27EC43A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9CFD67-F73C-416E-B458-93E08CAB98DF}" type="datetimeFigureOut">
              <a:rPr lang="sl-SI" smtClean="0"/>
              <a:t>7. 12. 2023</a:t>
            </a:fld>
            <a:endParaRPr lang="sl-SI"/>
          </a:p>
        </p:txBody>
      </p:sp>
      <p:sp>
        <p:nvSpPr>
          <p:cNvPr id="5" name="Označba mesta noge 4">
            <a:extLst>
              <a:ext uri="{FF2B5EF4-FFF2-40B4-BE49-F238E27FC236}">
                <a16:creationId xmlns:a16="http://schemas.microsoft.com/office/drawing/2014/main" id="{18F30DFA-4ED3-F562-CDA3-B6C14C3A57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a:extLst>
              <a:ext uri="{FF2B5EF4-FFF2-40B4-BE49-F238E27FC236}">
                <a16:creationId xmlns:a16="http://schemas.microsoft.com/office/drawing/2014/main" id="{0B3FF1F1-9F44-C1D4-5302-784A90E018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24E712-6EBF-4C1A-A9C4-E7528F057B1A}" type="slidenum">
              <a:rPr lang="sl-SI" smtClean="0"/>
              <a:t>‹#›</a:t>
            </a:fld>
            <a:endParaRPr lang="sl-SI"/>
          </a:p>
        </p:txBody>
      </p:sp>
    </p:spTree>
    <p:extLst>
      <p:ext uri="{BB962C8B-B14F-4D97-AF65-F5344CB8AC3E}">
        <p14:creationId xmlns:p14="http://schemas.microsoft.com/office/powerpoint/2010/main" val="16513034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294198"/>
            <a:ext cx="9692640" cy="1397124"/>
          </a:xfrm>
          <a:prstGeom prst="rect">
            <a:avLst/>
          </a:prstGeom>
        </p:spPr>
        <p:txBody>
          <a:bodyPr vert="horz" lIns="91440" tIns="27432" rIns="91440" bIns="45720" rtlCol="0" anchor="b">
            <a:normAutofit/>
          </a:bodyPr>
          <a:lstStyle/>
          <a:p>
            <a:r>
              <a:rPr lang="sl-SI"/>
              <a:t>Uredite slog naslova matrice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accent1">
                    <a:lumMod val="40000"/>
                    <a:lumOff val="6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E51A5B0-DD74-4BC7-96D3-901634CACEF2}" type="datetime1">
              <a:rPr kumimoji="0" lang="sl-SI"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7. 12. 2023</a:t>
            </a:fld>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accent1">
                    <a:lumMod val="40000"/>
                    <a:lumOff val="6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accent1">
                    <a:lumMod val="60000"/>
                    <a:lumOff val="4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24854484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03778F2-81F3-C8DE-8938-B62069922A75}"/>
              </a:ext>
            </a:extLst>
          </p:cNvPr>
          <p:cNvSpPr>
            <a:spLocks noGrp="1"/>
          </p:cNvSpPr>
          <p:nvPr>
            <p:ph type="title"/>
          </p:nvPr>
        </p:nvSpPr>
        <p:spPr/>
        <p:txBody>
          <a:bodyPr>
            <a:normAutofit fontScale="90000"/>
          </a:bodyPr>
          <a:lstStyle/>
          <a:p>
            <a:pPr algn="ctr"/>
            <a:br>
              <a:rPr lang="sl-SI" dirty="0"/>
            </a:br>
            <a:r>
              <a:rPr lang="sl-SI" dirty="0"/>
              <a:t>1.2 ELEMENTI ZA NERAZSTAVLJIVE ZVEZE</a:t>
            </a:r>
          </a:p>
        </p:txBody>
      </p:sp>
      <p:sp>
        <p:nvSpPr>
          <p:cNvPr id="3" name="Označba mesta vsebine 2">
            <a:extLst>
              <a:ext uri="{FF2B5EF4-FFF2-40B4-BE49-F238E27FC236}">
                <a16:creationId xmlns:a16="http://schemas.microsoft.com/office/drawing/2014/main" id="{D475A6CD-1C41-FA96-2354-8CA48827E188}"/>
              </a:ext>
            </a:extLst>
          </p:cNvPr>
          <p:cNvSpPr>
            <a:spLocks noGrp="1"/>
          </p:cNvSpPr>
          <p:nvPr>
            <p:ph idx="1"/>
          </p:nvPr>
        </p:nvSpPr>
        <p:spPr>
          <a:xfrm>
            <a:off x="1261872" y="1820863"/>
            <a:ext cx="9376631" cy="4609434"/>
          </a:xfrm>
        </p:spPr>
        <p:txBody>
          <a:bodyPr>
            <a:normAutofit fontScale="92500" lnSpcReduction="10000"/>
          </a:bodyPr>
          <a:lstStyle/>
          <a:p>
            <a:pPr marL="0" indent="0">
              <a:buNone/>
            </a:pPr>
            <a:r>
              <a:rPr lang="sl-SI" b="1" dirty="0">
                <a:solidFill>
                  <a:schemeClr val="accent2"/>
                </a:solidFill>
              </a:rPr>
              <a:t>ZVARI</a:t>
            </a:r>
          </a:p>
          <a:p>
            <a:pPr marL="0" indent="0">
              <a:buNone/>
            </a:pPr>
            <a:r>
              <a:rPr lang="sl-SI" b="1" dirty="0">
                <a:solidFill>
                  <a:schemeClr val="tx2"/>
                </a:solidFill>
              </a:rPr>
              <a:t>Varjenje je spajanje gradiv s taljenjem ali mehčanjem na mestu spoja. Spojitev nastane z zlitjem ali stiskanjem gradiva. Ta spoj imenujemo zvar ali zvarjeni spoj. Več delov, zvarjenih med seboj imenujemo </a:t>
            </a:r>
            <a:r>
              <a:rPr lang="sl-SI" b="1" dirty="0">
                <a:solidFill>
                  <a:schemeClr val="accent1"/>
                </a:solidFill>
              </a:rPr>
              <a:t>ZVARJENEC.</a:t>
            </a:r>
          </a:p>
          <a:p>
            <a:pPr marL="0" indent="0">
              <a:buNone/>
            </a:pPr>
            <a:r>
              <a:rPr lang="sl-SI" b="1" dirty="0">
                <a:solidFill>
                  <a:schemeClr val="accent1"/>
                </a:solidFill>
              </a:rPr>
              <a:t>Po namenu delimo varjenje v:</a:t>
            </a:r>
          </a:p>
          <a:p>
            <a:r>
              <a:rPr lang="sl-SI" b="1" dirty="0">
                <a:solidFill>
                  <a:schemeClr val="tx2"/>
                </a:solidFill>
              </a:rPr>
              <a:t>Zvarjenje dveh ali več delov in</a:t>
            </a:r>
          </a:p>
          <a:p>
            <a:r>
              <a:rPr lang="sl-SI" b="1" dirty="0" err="1">
                <a:solidFill>
                  <a:schemeClr val="tx2"/>
                </a:solidFill>
              </a:rPr>
              <a:t>Navarjanje</a:t>
            </a:r>
            <a:r>
              <a:rPr lang="sl-SI" b="1" dirty="0">
                <a:solidFill>
                  <a:schemeClr val="tx2"/>
                </a:solidFill>
              </a:rPr>
              <a:t> dodatnega gradiva na osnovno gradivo. Navarjeni del nato ponovno obdelamo na prvotno dimenzijo.</a:t>
            </a:r>
          </a:p>
          <a:p>
            <a:pPr marL="0" indent="0">
              <a:buNone/>
            </a:pPr>
            <a:r>
              <a:rPr lang="sl-SI" b="1" dirty="0">
                <a:solidFill>
                  <a:schemeClr val="accent1"/>
                </a:solidFill>
              </a:rPr>
              <a:t>Postopke zvarjenja delimo v dve večji skupini:</a:t>
            </a:r>
          </a:p>
          <a:p>
            <a:r>
              <a:rPr lang="sl-SI" b="1" dirty="0">
                <a:solidFill>
                  <a:schemeClr val="tx2"/>
                </a:solidFill>
              </a:rPr>
              <a:t>Talilna varjenja</a:t>
            </a:r>
          </a:p>
          <a:p>
            <a:r>
              <a:rPr lang="sl-SI" b="1" dirty="0">
                <a:solidFill>
                  <a:schemeClr val="tx2"/>
                </a:solidFill>
              </a:rPr>
              <a:t>Varjenja s pritiskom, topla in hladna</a:t>
            </a:r>
          </a:p>
          <a:p>
            <a:pPr marL="0" indent="0">
              <a:buNone/>
            </a:pPr>
            <a:endParaRPr lang="sl-SI" b="1" dirty="0">
              <a:solidFill>
                <a:schemeClr val="tx2"/>
              </a:solidFill>
            </a:endParaRPr>
          </a:p>
        </p:txBody>
      </p:sp>
      <p:sp>
        <p:nvSpPr>
          <p:cNvPr id="4" name="Označba mesta številke diapozitiva 3">
            <a:extLst>
              <a:ext uri="{FF2B5EF4-FFF2-40B4-BE49-F238E27FC236}">
                <a16:creationId xmlns:a16="http://schemas.microsoft.com/office/drawing/2014/main" id="{C63DB73B-47DD-95E7-3EF0-837180AF7AA8}"/>
              </a:ext>
            </a:extLst>
          </p:cNvPr>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1177959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ABDCE34-1BFE-F9B4-ABF7-D36E2FE61475}"/>
              </a:ext>
            </a:extLst>
          </p:cNvPr>
          <p:cNvSpPr>
            <a:spLocks noGrp="1"/>
          </p:cNvSpPr>
          <p:nvPr>
            <p:ph type="title"/>
          </p:nvPr>
        </p:nvSpPr>
        <p:spPr>
          <a:xfrm>
            <a:off x="1261872" y="294198"/>
            <a:ext cx="9692640" cy="638863"/>
          </a:xfrm>
        </p:spPr>
        <p:txBody>
          <a:bodyPr>
            <a:normAutofit fontScale="90000"/>
          </a:bodyPr>
          <a:lstStyle/>
          <a:p>
            <a:r>
              <a:rPr lang="sl-SI" dirty="0"/>
              <a:t>TALILNO VARJENJE</a:t>
            </a:r>
          </a:p>
        </p:txBody>
      </p:sp>
      <p:sp>
        <p:nvSpPr>
          <p:cNvPr id="3" name="Označba mesta vsebine 2">
            <a:extLst>
              <a:ext uri="{FF2B5EF4-FFF2-40B4-BE49-F238E27FC236}">
                <a16:creationId xmlns:a16="http://schemas.microsoft.com/office/drawing/2014/main" id="{0FB8B7DF-6949-26BE-BF15-0FBBA51B23FD}"/>
              </a:ext>
            </a:extLst>
          </p:cNvPr>
          <p:cNvSpPr>
            <a:spLocks noGrp="1"/>
          </p:cNvSpPr>
          <p:nvPr>
            <p:ph idx="1"/>
          </p:nvPr>
        </p:nvSpPr>
        <p:spPr>
          <a:xfrm>
            <a:off x="1261872" y="933062"/>
            <a:ext cx="8595360" cy="5247076"/>
          </a:xfrm>
        </p:spPr>
        <p:txBody>
          <a:bodyPr/>
          <a:lstStyle/>
          <a:p>
            <a:pPr marL="0" indent="0">
              <a:buNone/>
            </a:pPr>
            <a:r>
              <a:rPr lang="sl-SI" b="1" dirty="0"/>
              <a:t>Veliki strojni deli se spajajo pretežno s talilnim varjenjem z dodajanjem gradiva ali brez. Postopki za talilno varjenje kovin so: plamensko in obločno varjenje, varjenje s plazmo, varjenje z elektronskim snopom ter varjenjem z laserjem.</a:t>
            </a:r>
          </a:p>
          <a:p>
            <a:pPr marL="0" indent="0">
              <a:buNone/>
            </a:pPr>
            <a:r>
              <a:rPr lang="sl-SI" b="1" dirty="0"/>
              <a:t>O varjenih spojih govorimo, kadar dele združimo z medsebojnim pritiskom in plastično deformacijo ali tako, da jih talimo z dodajanjem gradiva ali brez.</a:t>
            </a:r>
          </a:p>
          <a:p>
            <a:pPr marL="0" indent="0">
              <a:buNone/>
            </a:pPr>
            <a:r>
              <a:rPr lang="sl-SI" b="1" dirty="0"/>
              <a:t>Dobro se vari jeklo, ki vsebuje 0,3% ogljika. Z naraščanjem deleža ogljika nad 0,3% se varivost slabša.</a:t>
            </a:r>
          </a:p>
          <a:p>
            <a:pPr marL="0" indent="0">
              <a:buNone/>
            </a:pPr>
            <a:r>
              <a:rPr lang="sl-SI" b="1" dirty="0"/>
              <a:t>Visoko legirana jekla, ki vsebujejo skupno več kot 10% vseh </a:t>
            </a:r>
            <a:r>
              <a:rPr lang="sl-SI" b="1" dirty="0" err="1"/>
              <a:t>legirnih</a:t>
            </a:r>
            <a:r>
              <a:rPr lang="sl-SI" b="1" dirty="0"/>
              <a:t> elementov, lahko varimo samo pod posebnimi pogoji in z ustreznimi elektrodami.</a:t>
            </a:r>
          </a:p>
          <a:p>
            <a:pPr marL="0" indent="0">
              <a:buNone/>
            </a:pPr>
            <a:endParaRPr lang="sl-SI" dirty="0"/>
          </a:p>
          <a:p>
            <a:pPr marL="0" indent="0">
              <a:buNone/>
            </a:pPr>
            <a:endParaRPr lang="sl-SI" dirty="0"/>
          </a:p>
        </p:txBody>
      </p:sp>
      <p:sp>
        <p:nvSpPr>
          <p:cNvPr id="4" name="Označba mesta številke diapozitiva 3">
            <a:extLst>
              <a:ext uri="{FF2B5EF4-FFF2-40B4-BE49-F238E27FC236}">
                <a16:creationId xmlns:a16="http://schemas.microsoft.com/office/drawing/2014/main" id="{E4DF0007-C6B5-FF88-1556-BC0F143EC8D0}"/>
              </a:ext>
            </a:extLst>
          </p:cNvPr>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4125488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ABDCE34-1BFE-F9B4-ABF7-D36E2FE61475}"/>
              </a:ext>
            </a:extLst>
          </p:cNvPr>
          <p:cNvSpPr>
            <a:spLocks noGrp="1"/>
          </p:cNvSpPr>
          <p:nvPr>
            <p:ph type="title"/>
          </p:nvPr>
        </p:nvSpPr>
        <p:spPr>
          <a:xfrm>
            <a:off x="643830" y="138635"/>
            <a:ext cx="4409951" cy="1277210"/>
          </a:xfrm>
        </p:spPr>
        <p:txBody>
          <a:bodyPr>
            <a:normAutofit/>
          </a:bodyPr>
          <a:lstStyle/>
          <a:p>
            <a:r>
              <a:rPr lang="sl-SI" sz="3200" dirty="0"/>
              <a:t>VARJENJE S PRITISKOM</a:t>
            </a:r>
          </a:p>
        </p:txBody>
      </p:sp>
      <p:sp>
        <p:nvSpPr>
          <p:cNvPr id="3" name="Označba mesta vsebine 2">
            <a:extLst>
              <a:ext uri="{FF2B5EF4-FFF2-40B4-BE49-F238E27FC236}">
                <a16:creationId xmlns:a16="http://schemas.microsoft.com/office/drawing/2014/main" id="{0FB8B7DF-6949-26BE-BF15-0FBBA51B23FD}"/>
              </a:ext>
            </a:extLst>
          </p:cNvPr>
          <p:cNvSpPr>
            <a:spLocks noGrp="1"/>
          </p:cNvSpPr>
          <p:nvPr>
            <p:ph idx="1"/>
          </p:nvPr>
        </p:nvSpPr>
        <p:spPr>
          <a:xfrm>
            <a:off x="643831" y="1533832"/>
            <a:ext cx="4409950" cy="5109260"/>
          </a:xfrm>
        </p:spPr>
        <p:txBody>
          <a:bodyPr>
            <a:normAutofit lnSpcReduction="10000"/>
          </a:bodyPr>
          <a:lstStyle/>
          <a:p>
            <a:pPr marL="0" indent="0">
              <a:buNone/>
            </a:pPr>
            <a:r>
              <a:rPr lang="sl-SI" b="1" dirty="0"/>
              <a:t>Varjenje s pritiskom je postopek, pri katerem spajamo dva dela tako, da ju segrejemo do testastega stanja in ju spojimo pod pritiskom brez dodajanja gradiva. Zvar s pritiskom izvedemo s kovaškim varjenjem in z električnim upornim varjenjem.</a:t>
            </a:r>
          </a:p>
          <a:p>
            <a:pPr marL="0" indent="0">
              <a:buNone/>
            </a:pPr>
            <a:r>
              <a:rPr lang="sl-SI" b="1" dirty="0"/>
              <a:t>Pri kovaškem varjenju se med kovanjem spajajo atomi na stičnem mestu. Pri električnem uporovnem varjenju izrabimo toploto, ki nastane pri prehodu električnega toka med dvema stičnima površinama pločevin, ki predstavljata upor. </a:t>
            </a:r>
          </a:p>
          <a:p>
            <a:pPr marL="0" indent="0">
              <a:buNone/>
            </a:pPr>
            <a:endParaRPr lang="sl-SI" sz="1600" b="1" dirty="0"/>
          </a:p>
          <a:p>
            <a:pPr marL="0" indent="0">
              <a:buNone/>
            </a:pPr>
            <a:endParaRPr lang="sl-SI" sz="1600" b="1" dirty="0"/>
          </a:p>
        </p:txBody>
      </p:sp>
      <p:pic>
        <p:nvPicPr>
          <p:cNvPr id="5" name="Slika 4">
            <a:extLst>
              <a:ext uri="{FF2B5EF4-FFF2-40B4-BE49-F238E27FC236}">
                <a16:creationId xmlns:a16="http://schemas.microsoft.com/office/drawing/2014/main" id="{2084208A-A93D-CA41-57BE-B41C5FE547BB}"/>
              </a:ext>
            </a:extLst>
          </p:cNvPr>
          <p:cNvPicPr>
            <a:picLocks noChangeAspect="1"/>
          </p:cNvPicPr>
          <p:nvPr/>
        </p:nvPicPr>
        <p:blipFill>
          <a:blip r:embed="rId2"/>
          <a:stretch>
            <a:fillRect/>
          </a:stretch>
        </p:blipFill>
        <p:spPr>
          <a:xfrm>
            <a:off x="5234399" y="1533832"/>
            <a:ext cx="6155736" cy="5109260"/>
          </a:xfrm>
          <a:prstGeom prst="rect">
            <a:avLst/>
          </a:prstGeom>
        </p:spPr>
      </p:pic>
      <p:sp>
        <p:nvSpPr>
          <p:cNvPr id="4" name="Označba mesta številke diapozitiva 3">
            <a:extLst>
              <a:ext uri="{FF2B5EF4-FFF2-40B4-BE49-F238E27FC236}">
                <a16:creationId xmlns:a16="http://schemas.microsoft.com/office/drawing/2014/main" id="{E4DF0007-C6B5-FF88-1556-BC0F143EC8D0}"/>
              </a:ext>
            </a:extLst>
          </p:cNvPr>
          <p:cNvSpPr>
            <a:spLocks noGrp="1"/>
          </p:cNvSpPr>
          <p:nvPr>
            <p:ph type="sldNum" sz="quarter" idx="12"/>
          </p:nvPr>
        </p:nvSpPr>
        <p:spPr>
          <a:xfrm>
            <a:off x="11292840" y="6172200"/>
            <a:ext cx="914400" cy="593725"/>
          </a:xfrm>
        </p:spPr>
        <p:txBody>
          <a:bodyPr>
            <a:norm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90000"/>
                </a:lnSpc>
                <a:spcBef>
                  <a:spcPts val="0"/>
                </a:spcBef>
                <a:spcAft>
                  <a:spcPts val="600"/>
                </a:spcAft>
                <a:buClrTx/>
                <a:buSzTx/>
                <a:buFontTx/>
                <a:buNone/>
                <a:tabLst/>
                <a:defRPr/>
              </a:pPr>
              <a:t>3</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2809143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1032387" y="570271"/>
            <a:ext cx="9812594" cy="5940698"/>
          </a:xfrm>
        </p:spPr>
        <p:txBody>
          <a:bodyPr>
            <a:normAutofit/>
          </a:bodyPr>
          <a:lstStyle/>
          <a:p>
            <a:pPr marL="0" indent="0">
              <a:buNone/>
            </a:pPr>
            <a:r>
              <a:rPr lang="sl-SI" b="1" dirty="0">
                <a:solidFill>
                  <a:schemeClr val="tx2"/>
                </a:solidFill>
              </a:rPr>
              <a:t>Temperatura pri tem toliko naraste, da se pločevini na stičnih mestih stalita. Takšen način varjenja je predvsem točkovno uporovno varjenje ali nepretrgano trakasto uporovno varjenje. Točkovni zvar nastane tako, da s topima paličastima elektrodama stisnemo prekriti tanki pločevini pri istočasnem prehodu električnega toka. Če pa uporabimo namesto paličnih elektrod kolutni, dobimo nepretrgan tanek trakast zvar.</a:t>
            </a:r>
          </a:p>
          <a:p>
            <a:pPr marL="0" indent="0">
              <a:buNone/>
            </a:pPr>
            <a:endParaRPr lang="sl-SI" b="1" dirty="0">
              <a:solidFill>
                <a:schemeClr val="accent2"/>
              </a:solidFill>
            </a:endParaRPr>
          </a:p>
          <a:p>
            <a:pPr marL="0" indent="0">
              <a:buNone/>
            </a:pPr>
            <a:r>
              <a:rPr lang="sl-SI" b="1" dirty="0">
                <a:solidFill>
                  <a:schemeClr val="accent2"/>
                </a:solidFill>
              </a:rPr>
              <a:t>HLADNO VARJENJE</a:t>
            </a:r>
          </a:p>
          <a:p>
            <a:pPr marL="0" indent="0">
              <a:buNone/>
            </a:pPr>
            <a:r>
              <a:rPr lang="sl-SI" b="1" dirty="0">
                <a:solidFill>
                  <a:schemeClr val="tx2"/>
                </a:solidFill>
              </a:rPr>
              <a:t>Hladno </a:t>
            </a:r>
            <a:r>
              <a:rPr lang="sl-SI" b="1" dirty="0" err="1">
                <a:solidFill>
                  <a:schemeClr val="tx2"/>
                </a:solidFill>
              </a:rPr>
              <a:t>zvarjamo</a:t>
            </a:r>
            <a:r>
              <a:rPr lang="sl-SI" b="1" dirty="0">
                <a:solidFill>
                  <a:schemeClr val="tx2"/>
                </a:solidFill>
              </a:rPr>
              <a:t> dva dela tedaj, če kovinski ploskvi stisnemo s tako silo, da nastane v gradivu na mestu stika napetost, ki je večja od meje lezenja gradiva. Pri hladnem varjenju morajo biti stične ploskve čiste in ne smejo biti oksidirane.</a:t>
            </a:r>
          </a:p>
        </p:txBody>
      </p:sp>
      <p:sp>
        <p:nvSpPr>
          <p:cNvPr id="2" name="Označba mesta številke diapozitiva 1"/>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4198553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ABDCE34-1BFE-F9B4-ABF7-D36E2FE61475}"/>
              </a:ext>
            </a:extLst>
          </p:cNvPr>
          <p:cNvSpPr>
            <a:spLocks noGrp="1"/>
          </p:cNvSpPr>
          <p:nvPr>
            <p:ph type="title"/>
          </p:nvPr>
        </p:nvSpPr>
        <p:spPr>
          <a:xfrm>
            <a:off x="819421" y="294199"/>
            <a:ext cx="9692640" cy="638863"/>
          </a:xfrm>
        </p:spPr>
        <p:txBody>
          <a:bodyPr>
            <a:normAutofit fontScale="90000"/>
          </a:bodyPr>
          <a:lstStyle/>
          <a:p>
            <a:r>
              <a:rPr lang="sl-SI" dirty="0"/>
              <a:t>UPORABA VARILNIH POSTOPKOV</a:t>
            </a:r>
          </a:p>
        </p:txBody>
      </p:sp>
      <p:sp>
        <p:nvSpPr>
          <p:cNvPr id="3" name="Označba mesta vsebine 2">
            <a:extLst>
              <a:ext uri="{FF2B5EF4-FFF2-40B4-BE49-F238E27FC236}">
                <a16:creationId xmlns:a16="http://schemas.microsoft.com/office/drawing/2014/main" id="{0FB8B7DF-6949-26BE-BF15-0FBBA51B23FD}"/>
              </a:ext>
            </a:extLst>
          </p:cNvPr>
          <p:cNvSpPr>
            <a:spLocks noGrp="1"/>
          </p:cNvSpPr>
          <p:nvPr>
            <p:ph idx="1"/>
          </p:nvPr>
        </p:nvSpPr>
        <p:spPr>
          <a:xfrm>
            <a:off x="1261872" y="933062"/>
            <a:ext cx="8595360" cy="5247076"/>
          </a:xfrm>
        </p:spPr>
        <p:txBody>
          <a:bodyPr/>
          <a:lstStyle/>
          <a:p>
            <a:pPr marL="0" indent="0">
              <a:buNone/>
            </a:pPr>
            <a:r>
              <a:rPr lang="sl-SI" b="1" dirty="0"/>
              <a:t>Uporabnost zvarjenih spojev je pri izdelavi strojnih delov in gradbenih konstrukcij vedno večja. Uporaba varjenja se je povečala zaradi izpopolnjenih postopkov varjenja in vse večjih možnosti varjenja različnih gradiv.</a:t>
            </a:r>
          </a:p>
          <a:p>
            <a:pPr marL="0" indent="0">
              <a:buNone/>
            </a:pPr>
            <a:r>
              <a:rPr lang="sl-SI" b="1" dirty="0"/>
              <a:t>Varilni postopek izbiramo glede na gradivo in zahteve konstrukcije ali strojnega dela, ki ga varimo. V poštev prideta predvsem talilno varjenje – plamensko in še pogosteje obločno. Ta dva načina se uporabljata predvsem za varjenje naprav in konstrukcij, ki so sestavljene iz debelejših pločevin ali </a:t>
            </a:r>
            <a:r>
              <a:rPr lang="sl-SI" b="1" dirty="0" err="1"/>
              <a:t>varjencev</a:t>
            </a:r>
            <a:r>
              <a:rPr lang="sl-SI" b="1" dirty="0"/>
              <a:t>.</a:t>
            </a:r>
          </a:p>
          <a:p>
            <a:pPr marL="0" indent="0">
              <a:buNone/>
            </a:pPr>
            <a:r>
              <a:rPr lang="sl-SI" b="1" dirty="0"/>
              <a:t>Tanke pločevine pa varimo s pritiskom. Glede na zahtevnost spoja uporabimo pri tem postopku točkovni ali trakasti zvar.</a:t>
            </a:r>
          </a:p>
          <a:p>
            <a:pPr marL="0" indent="0">
              <a:buNone/>
            </a:pPr>
            <a:endParaRPr lang="sl-SI" dirty="0"/>
          </a:p>
          <a:p>
            <a:pPr marL="0" indent="0">
              <a:buNone/>
            </a:pPr>
            <a:endParaRPr lang="sl-SI" dirty="0"/>
          </a:p>
        </p:txBody>
      </p:sp>
      <p:sp>
        <p:nvSpPr>
          <p:cNvPr id="4" name="Označba mesta številke diapozitiva 3">
            <a:extLst>
              <a:ext uri="{FF2B5EF4-FFF2-40B4-BE49-F238E27FC236}">
                <a16:creationId xmlns:a16="http://schemas.microsoft.com/office/drawing/2014/main" id="{E4DF0007-C6B5-FF88-1556-BC0F143EC8D0}"/>
              </a:ext>
            </a:extLst>
          </p:cNvPr>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1827827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2B8BD4D-6722-EE09-8960-4F5ADCF48118}"/>
              </a:ext>
            </a:extLst>
          </p:cNvPr>
          <p:cNvSpPr>
            <a:spLocks noGrp="1"/>
          </p:cNvSpPr>
          <p:nvPr>
            <p:ph type="title"/>
          </p:nvPr>
        </p:nvSpPr>
        <p:spPr>
          <a:xfrm>
            <a:off x="1261872" y="294198"/>
            <a:ext cx="9692640" cy="826679"/>
          </a:xfrm>
        </p:spPr>
        <p:txBody>
          <a:bodyPr/>
          <a:lstStyle/>
          <a:p>
            <a:r>
              <a:rPr lang="sl-SI" dirty="0"/>
              <a:t>LASTNOSTI VARJENIH DELOV</a:t>
            </a:r>
          </a:p>
        </p:txBody>
      </p:sp>
      <p:sp>
        <p:nvSpPr>
          <p:cNvPr id="3" name="Označba mesta besedila 2">
            <a:extLst>
              <a:ext uri="{FF2B5EF4-FFF2-40B4-BE49-F238E27FC236}">
                <a16:creationId xmlns:a16="http://schemas.microsoft.com/office/drawing/2014/main" id="{FBCA4716-388D-73CF-845B-C6ADE8F60652}"/>
              </a:ext>
            </a:extLst>
          </p:cNvPr>
          <p:cNvSpPr>
            <a:spLocks noGrp="1"/>
          </p:cNvSpPr>
          <p:nvPr>
            <p:ph type="body" idx="1"/>
          </p:nvPr>
        </p:nvSpPr>
        <p:spPr>
          <a:xfrm>
            <a:off x="1261872" y="1713655"/>
            <a:ext cx="4480560" cy="419945"/>
          </a:xfrm>
        </p:spPr>
        <p:txBody>
          <a:bodyPr>
            <a:normAutofit fontScale="92500"/>
          </a:bodyPr>
          <a:lstStyle/>
          <a:p>
            <a:r>
              <a:rPr lang="sl-SI" b="1" dirty="0">
                <a:solidFill>
                  <a:schemeClr val="accent2"/>
                </a:solidFill>
              </a:rPr>
              <a:t>PREDNOSTI VARJENIH DELOV</a:t>
            </a:r>
          </a:p>
        </p:txBody>
      </p:sp>
      <p:sp>
        <p:nvSpPr>
          <p:cNvPr id="4" name="Označba mesta vsebine 3">
            <a:extLst>
              <a:ext uri="{FF2B5EF4-FFF2-40B4-BE49-F238E27FC236}">
                <a16:creationId xmlns:a16="http://schemas.microsoft.com/office/drawing/2014/main" id="{185CAEC3-EB0E-9D7F-0BA6-F6D189072ADE}"/>
              </a:ext>
            </a:extLst>
          </p:cNvPr>
          <p:cNvSpPr>
            <a:spLocks noGrp="1"/>
          </p:cNvSpPr>
          <p:nvPr>
            <p:ph sz="half" idx="2"/>
          </p:nvPr>
        </p:nvSpPr>
        <p:spPr/>
        <p:txBody>
          <a:bodyPr>
            <a:normAutofit/>
          </a:bodyPr>
          <a:lstStyle/>
          <a:p>
            <a:r>
              <a:rPr lang="sl-SI" dirty="0"/>
              <a:t>Gladke površine, kar omogoča dobro zaščito proti koroziji in enostavnejše ter boljše čiščenje varov</a:t>
            </a:r>
          </a:p>
          <a:p>
            <a:r>
              <a:rPr lang="sl-SI" dirty="0"/>
              <a:t>Varjene konstrukcije so lahko do 30% lažje od ulitih</a:t>
            </a:r>
          </a:p>
          <a:p>
            <a:r>
              <a:rPr lang="sl-SI" dirty="0"/>
              <a:t>Varjenje je gospodarno predvsem pri majhnem številu zvarjencev in velikih kosih</a:t>
            </a:r>
          </a:p>
          <a:p>
            <a:r>
              <a:rPr lang="sl-SI" dirty="0"/>
              <a:t>Izmeček </a:t>
            </a:r>
            <a:r>
              <a:rPr lang="sl-SI" dirty="0" err="1"/>
              <a:t>varjencev</a:t>
            </a:r>
            <a:r>
              <a:rPr lang="sl-SI" dirty="0"/>
              <a:t> je minimalen, ker so velike možnosti za popravilo.</a:t>
            </a:r>
          </a:p>
        </p:txBody>
      </p:sp>
      <p:sp>
        <p:nvSpPr>
          <p:cNvPr id="5" name="Označba mesta besedila 4">
            <a:extLst>
              <a:ext uri="{FF2B5EF4-FFF2-40B4-BE49-F238E27FC236}">
                <a16:creationId xmlns:a16="http://schemas.microsoft.com/office/drawing/2014/main" id="{5F7C7EC0-5929-B1A5-9BA1-B987961A212F}"/>
              </a:ext>
            </a:extLst>
          </p:cNvPr>
          <p:cNvSpPr>
            <a:spLocks noGrp="1"/>
          </p:cNvSpPr>
          <p:nvPr>
            <p:ph type="body" sz="quarter" idx="3"/>
          </p:nvPr>
        </p:nvSpPr>
        <p:spPr>
          <a:xfrm>
            <a:off x="6126480" y="1713655"/>
            <a:ext cx="4480560" cy="419945"/>
          </a:xfrm>
        </p:spPr>
        <p:txBody>
          <a:bodyPr>
            <a:normAutofit/>
          </a:bodyPr>
          <a:lstStyle/>
          <a:p>
            <a:r>
              <a:rPr lang="sl-SI" b="1" dirty="0">
                <a:solidFill>
                  <a:schemeClr val="accent2"/>
                </a:solidFill>
              </a:rPr>
              <a:t>SLABOSTI VARJENIH DELOV</a:t>
            </a:r>
          </a:p>
        </p:txBody>
      </p:sp>
      <p:sp>
        <p:nvSpPr>
          <p:cNvPr id="6" name="Označba mesta vsebine 5">
            <a:extLst>
              <a:ext uri="{FF2B5EF4-FFF2-40B4-BE49-F238E27FC236}">
                <a16:creationId xmlns:a16="http://schemas.microsoft.com/office/drawing/2014/main" id="{41AE08C3-DF30-5A2D-D88E-5C91048904FB}"/>
              </a:ext>
            </a:extLst>
          </p:cNvPr>
          <p:cNvSpPr>
            <a:spLocks noGrp="1"/>
          </p:cNvSpPr>
          <p:nvPr>
            <p:ph sz="quarter" idx="4"/>
          </p:nvPr>
        </p:nvSpPr>
        <p:spPr/>
        <p:txBody>
          <a:bodyPr>
            <a:normAutofit/>
          </a:bodyPr>
          <a:lstStyle/>
          <a:p>
            <a:r>
              <a:rPr lang="sl-SI" dirty="0"/>
              <a:t>Z varjenjem lahko spajamo dele, ki so iz gradiva enake ali sorodne kvalitete in sestave</a:t>
            </a:r>
          </a:p>
          <a:p>
            <a:r>
              <a:rPr lang="sl-SI" dirty="0"/>
              <a:t>Zaradi neenakomernega segrevanja se gradivo neenakomerno razteza in krči, kar povzroča v konstrukciji dodatne notranje napetosti, ki jih ne moremo kontrolirati</a:t>
            </a:r>
          </a:p>
          <a:p>
            <a:r>
              <a:rPr lang="sl-SI" dirty="0"/>
              <a:t>Neenakomernost segrevanja povzroča spremembo oblik zvarjenca, </a:t>
            </a:r>
            <a:r>
              <a:rPr lang="sl-SI" dirty="0" err="1"/>
              <a:t>varjenec</a:t>
            </a:r>
            <a:r>
              <a:rPr lang="sl-SI" dirty="0"/>
              <a:t> se nekontrolirano deformira (zvije)</a:t>
            </a:r>
          </a:p>
        </p:txBody>
      </p:sp>
      <p:sp>
        <p:nvSpPr>
          <p:cNvPr id="7" name="Označba mesta številke diapozitiva 6">
            <a:extLst>
              <a:ext uri="{FF2B5EF4-FFF2-40B4-BE49-F238E27FC236}">
                <a16:creationId xmlns:a16="http://schemas.microsoft.com/office/drawing/2014/main" id="{C96E74FB-9F2F-8684-8DA5-8598584A3982}"/>
              </a:ext>
            </a:extLst>
          </p:cNvPr>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2637352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ABDCE34-1BFE-F9B4-ABF7-D36E2FE61475}"/>
              </a:ext>
            </a:extLst>
          </p:cNvPr>
          <p:cNvSpPr>
            <a:spLocks noGrp="1"/>
          </p:cNvSpPr>
          <p:nvPr>
            <p:ph type="title"/>
          </p:nvPr>
        </p:nvSpPr>
        <p:spPr>
          <a:xfrm>
            <a:off x="819421" y="294199"/>
            <a:ext cx="9692640" cy="638863"/>
          </a:xfrm>
        </p:spPr>
        <p:txBody>
          <a:bodyPr>
            <a:normAutofit fontScale="90000"/>
          </a:bodyPr>
          <a:lstStyle/>
          <a:p>
            <a:r>
              <a:rPr lang="sl-SI" dirty="0"/>
              <a:t>UPORABA ZVARJENIH SPOJEV</a:t>
            </a:r>
          </a:p>
        </p:txBody>
      </p:sp>
      <p:sp>
        <p:nvSpPr>
          <p:cNvPr id="3" name="Označba mesta vsebine 2">
            <a:extLst>
              <a:ext uri="{FF2B5EF4-FFF2-40B4-BE49-F238E27FC236}">
                <a16:creationId xmlns:a16="http://schemas.microsoft.com/office/drawing/2014/main" id="{0FB8B7DF-6949-26BE-BF15-0FBBA51B23FD}"/>
              </a:ext>
            </a:extLst>
          </p:cNvPr>
          <p:cNvSpPr>
            <a:spLocks noGrp="1"/>
          </p:cNvSpPr>
          <p:nvPr>
            <p:ph idx="1"/>
          </p:nvPr>
        </p:nvSpPr>
        <p:spPr>
          <a:xfrm>
            <a:off x="1261872" y="933062"/>
            <a:ext cx="8595360" cy="5247076"/>
          </a:xfrm>
        </p:spPr>
        <p:txBody>
          <a:bodyPr/>
          <a:lstStyle/>
          <a:p>
            <a:pPr marL="0" indent="0">
              <a:buNone/>
            </a:pPr>
            <a:r>
              <a:rPr lang="sl-SI" b="1" dirty="0"/>
              <a:t>Varjene konstrukcije najdemo v težki industriji ter pri izdelavi velikih električnih in obdelovalnih strojev. Manjše strojne elemente pa vlivamo ali kujemo še zlasti tedaj, če so potrebne večje količine elementov enakih oblik in dimenzij.</a:t>
            </a:r>
          </a:p>
          <a:p>
            <a:pPr marL="0" indent="0">
              <a:buNone/>
            </a:pPr>
            <a:r>
              <a:rPr lang="sl-SI" b="1" dirty="0"/>
              <a:t>Varjene konstrukcije so nepogrešljive v kemični industriji, kjer je potrebno uporabiti gradivo, odporno proti koroziji pri zvišanih ali znižanih temperaturah in mora istočasno imeti ustrezne trdnostne lastnosti. </a:t>
            </a:r>
          </a:p>
          <a:p>
            <a:pPr marL="0" indent="0">
              <a:buNone/>
            </a:pPr>
            <a:endParaRPr lang="sl-SI" dirty="0"/>
          </a:p>
          <a:p>
            <a:pPr marL="0" indent="0">
              <a:buNone/>
            </a:pPr>
            <a:endParaRPr lang="sl-SI" dirty="0"/>
          </a:p>
        </p:txBody>
      </p:sp>
      <p:sp>
        <p:nvSpPr>
          <p:cNvPr id="4" name="Označba mesta številke diapozitiva 3">
            <a:extLst>
              <a:ext uri="{FF2B5EF4-FFF2-40B4-BE49-F238E27FC236}">
                <a16:creationId xmlns:a16="http://schemas.microsoft.com/office/drawing/2014/main" id="{E4DF0007-C6B5-FF88-1556-BC0F143EC8D0}"/>
              </a:ext>
            </a:extLst>
          </p:cNvPr>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191569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ABDCE34-1BFE-F9B4-ABF7-D36E2FE61475}"/>
              </a:ext>
            </a:extLst>
          </p:cNvPr>
          <p:cNvSpPr>
            <a:spLocks noGrp="1"/>
          </p:cNvSpPr>
          <p:nvPr>
            <p:ph type="title"/>
          </p:nvPr>
        </p:nvSpPr>
        <p:spPr>
          <a:xfrm>
            <a:off x="819421" y="294199"/>
            <a:ext cx="9692640" cy="638863"/>
          </a:xfrm>
        </p:spPr>
        <p:txBody>
          <a:bodyPr>
            <a:normAutofit fontScale="90000"/>
          </a:bodyPr>
          <a:lstStyle/>
          <a:p>
            <a:r>
              <a:rPr lang="sl-SI" dirty="0"/>
              <a:t>OBLIKE ZVARJENIH SPOJEV</a:t>
            </a:r>
          </a:p>
        </p:txBody>
      </p:sp>
      <p:sp>
        <p:nvSpPr>
          <p:cNvPr id="3" name="Označba mesta vsebine 2">
            <a:extLst>
              <a:ext uri="{FF2B5EF4-FFF2-40B4-BE49-F238E27FC236}">
                <a16:creationId xmlns:a16="http://schemas.microsoft.com/office/drawing/2014/main" id="{0FB8B7DF-6949-26BE-BF15-0FBBA51B23FD}"/>
              </a:ext>
            </a:extLst>
          </p:cNvPr>
          <p:cNvSpPr>
            <a:spLocks noGrp="1"/>
          </p:cNvSpPr>
          <p:nvPr>
            <p:ph idx="1"/>
          </p:nvPr>
        </p:nvSpPr>
        <p:spPr>
          <a:xfrm>
            <a:off x="1261872" y="933062"/>
            <a:ext cx="8595360" cy="5247076"/>
          </a:xfrm>
        </p:spPr>
        <p:txBody>
          <a:bodyPr/>
          <a:lstStyle/>
          <a:p>
            <a:pPr marL="0" indent="0">
              <a:buNone/>
            </a:pPr>
            <a:r>
              <a:rPr lang="sl-SI" b="1" dirty="0"/>
              <a:t>Medsebojna lega delov, ki jih spojimo z varjenjem, je različna. Glede na to delimo zvarjene spoje.</a:t>
            </a:r>
          </a:p>
          <a:p>
            <a:pPr marL="457200" indent="-457200">
              <a:buAutoNum type="arabicPeriod"/>
            </a:pPr>
            <a:r>
              <a:rPr lang="sl-SI" b="1" dirty="0">
                <a:solidFill>
                  <a:schemeClr val="accent2"/>
                </a:solidFill>
              </a:rPr>
              <a:t>SOLEŽNI SPOJ </a:t>
            </a:r>
            <a:r>
              <a:rPr lang="sl-SI" b="1" dirty="0">
                <a:sym typeface="Wingdings" panose="05000000000000000000" pitchFamily="2" charset="2"/>
              </a:rPr>
              <a:t> nastane, če se zvarjena dela stikata v isti ravnini.</a:t>
            </a:r>
          </a:p>
          <a:p>
            <a:pPr marL="457200" indent="-457200">
              <a:buAutoNum type="arabicPeriod"/>
            </a:pPr>
            <a:r>
              <a:rPr lang="sl-SI" b="1" dirty="0">
                <a:solidFill>
                  <a:schemeClr val="accent2"/>
                </a:solidFill>
                <a:sym typeface="Wingdings" panose="05000000000000000000" pitchFamily="2" charset="2"/>
              </a:rPr>
              <a:t>T-SPOJ </a:t>
            </a:r>
            <a:r>
              <a:rPr lang="sl-SI" b="1" dirty="0">
                <a:sym typeface="Wingdings" panose="05000000000000000000" pitchFamily="2" charset="2"/>
              </a:rPr>
              <a:t> nastane, ko z varjenjem spojimo dva dela, ki ležita drug proti drugemu pod pravim kotom.</a:t>
            </a:r>
          </a:p>
          <a:p>
            <a:pPr marL="457200" indent="-457200">
              <a:buAutoNum type="arabicPeriod"/>
            </a:pPr>
            <a:r>
              <a:rPr lang="sl-SI" b="1" dirty="0">
                <a:solidFill>
                  <a:schemeClr val="accent2"/>
                </a:solidFill>
                <a:sym typeface="Wingdings" panose="05000000000000000000" pitchFamily="2" charset="2"/>
              </a:rPr>
              <a:t>VOGELNI SPOJ </a:t>
            </a:r>
            <a:r>
              <a:rPr lang="sl-SI" b="1" dirty="0">
                <a:sym typeface="Wingdings" panose="05000000000000000000" pitchFamily="2" charset="2"/>
              </a:rPr>
              <a:t> nastane, ko se stikata dva dela z robovoma pod poljubnim kotom.</a:t>
            </a:r>
            <a:endParaRPr lang="sl-SI" b="1" dirty="0"/>
          </a:p>
          <a:p>
            <a:pPr marL="0" indent="0">
              <a:buNone/>
            </a:pPr>
            <a:endParaRPr lang="sl-SI" dirty="0"/>
          </a:p>
          <a:p>
            <a:pPr marL="0" indent="0">
              <a:buNone/>
            </a:pPr>
            <a:endParaRPr lang="sl-SI" dirty="0"/>
          </a:p>
        </p:txBody>
      </p:sp>
      <p:sp>
        <p:nvSpPr>
          <p:cNvPr id="4" name="Označba mesta številke diapozitiva 3">
            <a:extLst>
              <a:ext uri="{FF2B5EF4-FFF2-40B4-BE49-F238E27FC236}">
                <a16:creationId xmlns:a16="http://schemas.microsoft.com/office/drawing/2014/main" id="{E4DF0007-C6B5-FF88-1556-BC0F143EC8D0}"/>
              </a:ext>
            </a:extLst>
          </p:cNvPr>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pic>
        <p:nvPicPr>
          <p:cNvPr id="5" name="Slika 4">
            <a:extLst>
              <a:ext uri="{FF2B5EF4-FFF2-40B4-BE49-F238E27FC236}">
                <a16:creationId xmlns:a16="http://schemas.microsoft.com/office/drawing/2014/main" id="{9A946851-C5DB-53D1-A0FC-CBDCAFDE193D}"/>
              </a:ext>
            </a:extLst>
          </p:cNvPr>
          <p:cNvPicPr>
            <a:picLocks noChangeAspect="1"/>
          </p:cNvPicPr>
          <p:nvPr/>
        </p:nvPicPr>
        <p:blipFill>
          <a:blip r:embed="rId2"/>
          <a:stretch>
            <a:fillRect/>
          </a:stretch>
        </p:blipFill>
        <p:spPr>
          <a:xfrm>
            <a:off x="3519948" y="3944526"/>
            <a:ext cx="4808735" cy="2913474"/>
          </a:xfrm>
          <a:prstGeom prst="rect">
            <a:avLst/>
          </a:prstGeom>
        </p:spPr>
      </p:pic>
    </p:spTree>
    <p:extLst>
      <p:ext uri="{BB962C8B-B14F-4D97-AF65-F5344CB8AC3E}">
        <p14:creationId xmlns:p14="http://schemas.microsoft.com/office/powerpoint/2010/main" val="2592315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0FB8B7DF-6949-26BE-BF15-0FBBA51B23FD}"/>
              </a:ext>
            </a:extLst>
          </p:cNvPr>
          <p:cNvSpPr>
            <a:spLocks noGrp="1"/>
          </p:cNvSpPr>
          <p:nvPr>
            <p:ph idx="1"/>
          </p:nvPr>
        </p:nvSpPr>
        <p:spPr>
          <a:xfrm>
            <a:off x="698090" y="1356852"/>
            <a:ext cx="6872750" cy="5206950"/>
          </a:xfrm>
        </p:spPr>
        <p:txBody>
          <a:bodyPr>
            <a:noAutofit/>
          </a:bodyPr>
          <a:lstStyle/>
          <a:p>
            <a:pPr marL="0" indent="0">
              <a:buNone/>
            </a:pPr>
            <a:r>
              <a:rPr lang="sl-SI" b="1" dirty="0"/>
              <a:t>4. </a:t>
            </a:r>
            <a:r>
              <a:rPr lang="sl-SI" b="1" dirty="0">
                <a:solidFill>
                  <a:schemeClr val="accent2"/>
                </a:solidFill>
              </a:rPr>
              <a:t>PREKROVNI SPOJ </a:t>
            </a:r>
            <a:r>
              <a:rPr lang="sl-SI" b="1" dirty="0">
                <a:sym typeface="Wingdings" panose="05000000000000000000" pitchFamily="2" charset="2"/>
              </a:rPr>
              <a:t> nastane, če sta dela položena drug vrh drugega in med seboj zvarjena s kotnim zvarom. Ločimo čelni in bočni zvar. Čelni zvar je pravokoten na smer sile, ki obremenjuje spojena dela, bočni zvar pa je s silo vzporeden.</a:t>
            </a:r>
          </a:p>
          <a:p>
            <a:pPr marL="0" indent="0">
              <a:buNone/>
            </a:pPr>
            <a:endParaRPr lang="sl-SI" b="1" dirty="0">
              <a:sym typeface="Wingdings" panose="05000000000000000000" pitchFamily="2" charset="2"/>
            </a:endParaRPr>
          </a:p>
          <a:p>
            <a:pPr marL="0" indent="0">
              <a:buNone/>
            </a:pPr>
            <a:r>
              <a:rPr lang="sl-SI" b="1" dirty="0">
                <a:sym typeface="Wingdings" panose="05000000000000000000" pitchFamily="2" charset="2"/>
              </a:rPr>
              <a:t>5. </a:t>
            </a:r>
            <a:r>
              <a:rPr lang="sl-SI" b="1" dirty="0">
                <a:solidFill>
                  <a:schemeClr val="accent2"/>
                </a:solidFill>
                <a:sym typeface="Wingdings" panose="05000000000000000000" pitchFamily="2" charset="2"/>
              </a:rPr>
              <a:t>KRIŽNI SPOJ </a:t>
            </a:r>
            <a:r>
              <a:rPr lang="sl-SI" b="1" dirty="0">
                <a:sym typeface="Wingdings" panose="05000000000000000000" pitchFamily="2" charset="2"/>
              </a:rPr>
              <a:t> dva v isti ravnini ležeča dela sta privarjena pravokotno na vmes ležeči del.</a:t>
            </a:r>
          </a:p>
          <a:p>
            <a:pPr marL="0" indent="0">
              <a:buNone/>
            </a:pPr>
            <a:r>
              <a:rPr lang="sl-SI" b="1" dirty="0">
                <a:sym typeface="Wingdings" panose="05000000000000000000" pitchFamily="2" charset="2"/>
              </a:rPr>
              <a:t>6. </a:t>
            </a:r>
            <a:r>
              <a:rPr lang="sl-SI" b="1" dirty="0">
                <a:solidFill>
                  <a:schemeClr val="accent2"/>
                </a:solidFill>
                <a:sym typeface="Wingdings" panose="05000000000000000000" pitchFamily="2" charset="2"/>
              </a:rPr>
              <a:t>SKLADOVNI SPOJ </a:t>
            </a:r>
            <a:r>
              <a:rPr lang="sl-SI" b="1" dirty="0">
                <a:sym typeface="Wingdings" panose="05000000000000000000" pitchFamily="2" charset="2"/>
              </a:rPr>
              <a:t> </a:t>
            </a:r>
            <a:r>
              <a:rPr lang="sl-SI" b="1" dirty="0" err="1">
                <a:sym typeface="Wingdings" panose="05000000000000000000" pitchFamily="2" charset="2"/>
              </a:rPr>
              <a:t>varjenca</a:t>
            </a:r>
            <a:r>
              <a:rPr lang="sl-SI" b="1" dirty="0">
                <a:sym typeface="Wingdings" panose="05000000000000000000" pitchFamily="2" charset="2"/>
              </a:rPr>
              <a:t> ležita vzporedno drug vrh drugega.</a:t>
            </a:r>
          </a:p>
          <a:p>
            <a:pPr marL="0" indent="0">
              <a:buNone/>
            </a:pPr>
            <a:r>
              <a:rPr lang="sl-SI" b="1" dirty="0">
                <a:sym typeface="Wingdings" panose="05000000000000000000" pitchFamily="2" charset="2"/>
              </a:rPr>
              <a:t>7. </a:t>
            </a:r>
            <a:r>
              <a:rPr lang="sl-SI" b="1" dirty="0">
                <a:solidFill>
                  <a:schemeClr val="accent2"/>
                </a:solidFill>
                <a:sym typeface="Wingdings" panose="05000000000000000000" pitchFamily="2" charset="2"/>
              </a:rPr>
              <a:t>SPOJ S PRIVIHKOM </a:t>
            </a:r>
            <a:r>
              <a:rPr lang="sl-SI" b="1" dirty="0">
                <a:sym typeface="Wingdings" panose="05000000000000000000" pitchFamily="2" charset="2"/>
              </a:rPr>
              <a:t> zvar je dosežen s taljenjem privihanih robov stikajočih se </a:t>
            </a:r>
            <a:r>
              <a:rPr lang="sl-SI" b="1" dirty="0" err="1">
                <a:sym typeface="Wingdings" panose="05000000000000000000" pitchFamily="2" charset="2"/>
              </a:rPr>
              <a:t>varjencev</a:t>
            </a:r>
            <a:r>
              <a:rPr lang="sl-SI" b="1" dirty="0">
                <a:sym typeface="Wingdings" panose="05000000000000000000" pitchFamily="2" charset="2"/>
              </a:rPr>
              <a:t>.</a:t>
            </a:r>
            <a:endParaRPr lang="sl-SI" b="1" dirty="0"/>
          </a:p>
          <a:p>
            <a:pPr marL="0" indent="0">
              <a:buNone/>
            </a:pPr>
            <a:endParaRPr lang="sl-SI" b="1" dirty="0"/>
          </a:p>
        </p:txBody>
      </p:sp>
      <p:pic>
        <p:nvPicPr>
          <p:cNvPr id="5" name="Slika 4">
            <a:extLst>
              <a:ext uri="{FF2B5EF4-FFF2-40B4-BE49-F238E27FC236}">
                <a16:creationId xmlns:a16="http://schemas.microsoft.com/office/drawing/2014/main" id="{BE103DBB-B7AF-D2F6-0A6D-85FBFA00D6E8}"/>
              </a:ext>
            </a:extLst>
          </p:cNvPr>
          <p:cNvPicPr>
            <a:picLocks noChangeAspect="1"/>
          </p:cNvPicPr>
          <p:nvPr/>
        </p:nvPicPr>
        <p:blipFill>
          <a:blip r:embed="rId2"/>
          <a:stretch>
            <a:fillRect/>
          </a:stretch>
        </p:blipFill>
        <p:spPr>
          <a:xfrm>
            <a:off x="7932960" y="1951563"/>
            <a:ext cx="4072226" cy="3980601"/>
          </a:xfrm>
          <a:prstGeom prst="rect">
            <a:avLst/>
          </a:prstGeom>
        </p:spPr>
      </p:pic>
      <p:sp>
        <p:nvSpPr>
          <p:cNvPr id="4" name="Označba mesta številke diapozitiva 3">
            <a:extLst>
              <a:ext uri="{FF2B5EF4-FFF2-40B4-BE49-F238E27FC236}">
                <a16:creationId xmlns:a16="http://schemas.microsoft.com/office/drawing/2014/main" id="{E4DF0007-C6B5-FF88-1556-BC0F143EC8D0}"/>
              </a:ext>
            </a:extLst>
          </p:cNvPr>
          <p:cNvSpPr>
            <a:spLocks noGrp="1"/>
          </p:cNvSpPr>
          <p:nvPr>
            <p:ph type="sldNum" sz="quarter" idx="12"/>
          </p:nvPr>
        </p:nvSpPr>
        <p:spPr>
          <a:xfrm>
            <a:off x="11292840" y="6172200"/>
            <a:ext cx="914400" cy="593725"/>
          </a:xfrm>
        </p:spPr>
        <p:txBody>
          <a:bodyPr>
            <a:norm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90000"/>
                </a:lnSpc>
                <a:spcBef>
                  <a:spcPts val="0"/>
                </a:spcBef>
                <a:spcAft>
                  <a:spcPts val="600"/>
                </a:spcAft>
                <a:buClrTx/>
                <a:buSzTx/>
                <a:buFontTx/>
                <a:buNone/>
                <a:tabLst/>
                <a:defRPr/>
              </a:pPr>
              <a:t>9</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1302973214"/>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View">
  <a:themeElements>
    <a:clrScheme name="View">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7B713C7F-58B7-4AE9-B361-B13EB9EC4C0C}"/>
    </a:ext>
  </a:extLst>
</a:theme>
</file>

<file path=docProps/app.xml><?xml version="1.0" encoding="utf-8"?>
<Properties xmlns="http://schemas.openxmlformats.org/officeDocument/2006/extended-properties" xmlns:vt="http://schemas.openxmlformats.org/officeDocument/2006/docPropsVTypes">
  <TotalTime>0</TotalTime>
  <Words>857</Words>
  <Application>Microsoft Office PowerPoint</Application>
  <PresentationFormat>Širokozaslonsko</PresentationFormat>
  <Paragraphs>57</Paragraphs>
  <Slides>9</Slides>
  <Notes>0</Notes>
  <HiddenSlides>0</HiddenSlides>
  <MMClips>0</MMClips>
  <ScaleCrop>false</ScaleCrop>
  <HeadingPairs>
    <vt:vector size="6" baseType="variant">
      <vt:variant>
        <vt:lpstr>Uporabljene pisave</vt:lpstr>
      </vt:variant>
      <vt:variant>
        <vt:i4>5</vt:i4>
      </vt:variant>
      <vt:variant>
        <vt:lpstr>Tema</vt:lpstr>
      </vt:variant>
      <vt:variant>
        <vt:i4>2</vt:i4>
      </vt:variant>
      <vt:variant>
        <vt:lpstr>Naslovi diapozitivov</vt:lpstr>
      </vt:variant>
      <vt:variant>
        <vt:i4>9</vt:i4>
      </vt:variant>
    </vt:vector>
  </HeadingPairs>
  <TitlesOfParts>
    <vt:vector size="16" baseType="lpstr">
      <vt:lpstr>Arial</vt:lpstr>
      <vt:lpstr>Calibri</vt:lpstr>
      <vt:lpstr>Calibri Light</vt:lpstr>
      <vt:lpstr>Century Schoolbook</vt:lpstr>
      <vt:lpstr>Wingdings 2</vt:lpstr>
      <vt:lpstr>Officeova tema</vt:lpstr>
      <vt:lpstr>3_View</vt:lpstr>
      <vt:lpstr> 1.2 ELEMENTI ZA NERAZSTAVLJIVE ZVEZE</vt:lpstr>
      <vt:lpstr>TALILNO VARJENJE</vt:lpstr>
      <vt:lpstr>VARJENJE S PRITISKOM</vt:lpstr>
      <vt:lpstr>PowerPointova predstavitev</vt:lpstr>
      <vt:lpstr>UPORABA VARILNIH POSTOPKOV</vt:lpstr>
      <vt:lpstr>LASTNOSTI VARJENIH DELOV</vt:lpstr>
      <vt:lpstr>UPORABA ZVARJENIH SPOJEV</vt:lpstr>
      <vt:lpstr>OBLIKE ZVARJENIH SPOJEV</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STROJNI ELEMENTI</dc:title>
  <dc:creator>Gaja Vouk</dc:creator>
  <cp:lastModifiedBy>Gaja Vouk</cp:lastModifiedBy>
  <cp:revision>11</cp:revision>
  <dcterms:created xsi:type="dcterms:W3CDTF">2023-10-10T13:58:56Z</dcterms:created>
  <dcterms:modified xsi:type="dcterms:W3CDTF">2023-12-07T19:01:49Z</dcterms:modified>
</cp:coreProperties>
</file>