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ŽivaČebulj" initials="ŽČ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15" autoAdjust="0"/>
    <p:restoredTop sz="94660"/>
  </p:normalViewPr>
  <p:slideViewPr>
    <p:cSldViewPr>
      <p:cViewPr varScale="1">
        <p:scale>
          <a:sx n="80" d="100"/>
          <a:sy n="80" d="100"/>
        </p:scale>
        <p:origin x="147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9144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189" indent="0" algn="ctr">
              <a:buNone/>
              <a:defRPr sz="1600"/>
            </a:lvl2pPr>
            <a:lvl3pPr marL="914377" indent="0" algn="ctr">
              <a:buNone/>
              <a:defRPr sz="16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2B56593-3CC6-4D1C-B9F9-48F0A8BAA830}" type="datetimeFigureOut">
              <a:rPr lang="sl-SI" smtClean="0"/>
              <a:pPr/>
              <a:t>4. 05. 2021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9FD51-319A-4603-ABC3-13B1F103D5AA}" type="slidenum">
              <a:rPr lang="sl-SI" smtClean="0"/>
              <a:pPr/>
              <a:t>‹#›</a:t>
            </a:fld>
            <a:endParaRPr lang="sl-S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5224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56593-3CC6-4D1C-B9F9-48F0A8BAA830}" type="datetimeFigureOut">
              <a:rPr lang="sl-SI" smtClean="0"/>
              <a:pPr/>
              <a:t>4. 05. 2021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9FD51-319A-4603-ABC3-13B1F103D5A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77642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56593-3CC6-4D1C-B9F9-48F0A8BAA830}" type="datetimeFigureOut">
              <a:rPr lang="sl-SI" smtClean="0"/>
              <a:pPr/>
              <a:t>4. 05. 2021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9FD51-319A-4603-ABC3-13B1F103D5AA}" type="slidenum">
              <a:rPr lang="sl-SI" smtClean="0"/>
              <a:pPr/>
              <a:t>‹#›</a:t>
            </a:fld>
            <a:endParaRPr lang="sl-SI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6760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56593-3CC6-4D1C-B9F9-48F0A8BAA830}" type="datetimeFigureOut">
              <a:rPr lang="sl-SI" smtClean="0"/>
              <a:pPr/>
              <a:t>4. 05. 2021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9FD51-319A-4603-ABC3-13B1F103D5A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50297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9144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1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56593-3CC6-4D1C-B9F9-48F0A8BAA830}" type="datetimeFigureOut">
              <a:rPr lang="sl-SI" smtClean="0"/>
              <a:pPr/>
              <a:t>4. 05. 2021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9FD51-319A-4603-ABC3-13B1F103D5AA}" type="slidenum">
              <a:rPr lang="sl-SI" smtClean="0"/>
              <a:pPr/>
              <a:t>‹#›</a:t>
            </a:fld>
            <a:endParaRPr lang="sl-S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5839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56593-3CC6-4D1C-B9F9-48F0A8BAA830}" type="datetimeFigureOut">
              <a:rPr lang="sl-SI" smtClean="0"/>
              <a:pPr/>
              <a:t>4. 05. 2021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9FD51-319A-4603-ABC3-13B1F103D5A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1363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marL="0" lvl="0" indent="0" algn="l" defTabSz="914377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56593-3CC6-4D1C-B9F9-48F0A8BAA830}" type="datetimeFigureOut">
              <a:rPr lang="sl-SI" smtClean="0"/>
              <a:pPr/>
              <a:t>4. 05. 2021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9FD51-319A-4603-ABC3-13B1F103D5A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06862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56593-3CC6-4D1C-B9F9-48F0A8BAA830}" type="datetimeFigureOut">
              <a:rPr lang="sl-SI" smtClean="0"/>
              <a:pPr/>
              <a:t>4. 05. 2021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9FD51-319A-4603-ABC3-13B1F103D5A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78187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56593-3CC6-4D1C-B9F9-48F0A8BAA830}" type="datetimeFigureOut">
              <a:rPr lang="sl-SI" smtClean="0"/>
              <a:pPr/>
              <a:t>4. 05. 2021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9FD51-319A-4603-ABC3-13B1F103D5A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36674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56593-3CC6-4D1C-B9F9-48F0A8BAA830}" type="datetimeFigureOut">
              <a:rPr lang="sl-SI" smtClean="0"/>
              <a:pPr/>
              <a:t>4. 05. 2021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9FD51-319A-4603-ABC3-13B1F103D5A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6453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56593-3CC6-4D1C-B9F9-48F0A8BAA830}" type="datetimeFigureOut">
              <a:rPr lang="sl-SI" smtClean="0"/>
              <a:pPr/>
              <a:t>4. 05. 2021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9FD51-319A-4603-ABC3-13B1F103D5AA}" type="slidenum">
              <a:rPr lang="sl-SI" smtClean="0"/>
              <a:pPr/>
              <a:t>‹#›</a:t>
            </a:fld>
            <a:endParaRPr lang="sl-SI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3902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D2B56593-3CC6-4D1C-B9F9-48F0A8BAA830}" type="datetimeFigureOut">
              <a:rPr lang="sl-SI" smtClean="0"/>
              <a:pPr/>
              <a:t>4. 05. 2021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6439FD51-319A-4603-ABC3-13B1F103D5AA}" type="slidenum">
              <a:rPr lang="sl-SI" smtClean="0"/>
              <a:pPr/>
              <a:t>‹#›</a:t>
            </a:fld>
            <a:endParaRPr lang="sl-SI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0595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377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377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57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57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57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57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57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57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57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57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1196752"/>
            <a:ext cx="7164288" cy="1512168"/>
          </a:xfrm>
        </p:spPr>
        <p:txBody>
          <a:bodyPr>
            <a:noAutofit/>
          </a:bodyPr>
          <a:lstStyle/>
          <a:p>
            <a:r>
              <a:rPr lang="sl-SI" sz="6000" dirty="0" smtClean="0"/>
              <a:t>OBSEG, Ploščina, prostornina</a:t>
            </a:r>
            <a:endParaRPr lang="sl-SI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221088"/>
            <a:ext cx="8458200" cy="914400"/>
          </a:xfrm>
        </p:spPr>
        <p:txBody>
          <a:bodyPr>
            <a:normAutofit/>
          </a:bodyPr>
          <a:lstStyle/>
          <a:p>
            <a:r>
              <a:rPr lang="sl-SI" sz="3200" dirty="0" smtClean="0"/>
              <a:t>6. razred</a:t>
            </a:r>
            <a:endParaRPr lang="sl-SI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9753" y="571676"/>
            <a:ext cx="7290055" cy="4023360"/>
          </a:xfrm>
        </p:spPr>
        <p:txBody>
          <a:bodyPr/>
          <a:lstStyle/>
          <a:p>
            <a:r>
              <a:rPr lang="sl-SI" b="1" dirty="0" smtClean="0"/>
              <a:t>Pretvarjanje prostorninskih enot</a:t>
            </a:r>
            <a:endParaRPr lang="sl-SI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5520119"/>
              </p:ext>
            </p:extLst>
          </p:nvPr>
        </p:nvGraphicFramePr>
        <p:xfrm>
          <a:off x="779934" y="1177006"/>
          <a:ext cx="7748587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67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48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806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sz="2000" dirty="0" smtClean="0">
                          <a:solidFill>
                            <a:schemeClr val="tx2"/>
                          </a:solidFill>
                        </a:rPr>
                        <a:t>kubični</a:t>
                      </a:r>
                    </a:p>
                    <a:p>
                      <a:pPr algn="ctr"/>
                      <a:r>
                        <a:rPr lang="sl-SI" sz="2000" dirty="0" smtClean="0">
                          <a:solidFill>
                            <a:schemeClr val="tx2"/>
                          </a:solidFill>
                        </a:rPr>
                        <a:t>meter</a:t>
                      </a:r>
                      <a:endParaRPr lang="sl-SI" sz="200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dirty="0" smtClean="0">
                          <a:solidFill>
                            <a:schemeClr val="tx2"/>
                          </a:solidFill>
                        </a:rPr>
                        <a:t>kubični</a:t>
                      </a:r>
                    </a:p>
                    <a:p>
                      <a:pPr algn="ctr"/>
                      <a:r>
                        <a:rPr lang="sl-SI" sz="2000" dirty="0" smtClean="0">
                          <a:solidFill>
                            <a:schemeClr val="tx2"/>
                          </a:solidFill>
                        </a:rPr>
                        <a:t>decimeter</a:t>
                      </a:r>
                      <a:endParaRPr lang="sl-SI" sz="200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dirty="0" smtClean="0">
                          <a:solidFill>
                            <a:schemeClr val="tx2"/>
                          </a:solidFill>
                        </a:rPr>
                        <a:t>kubični</a:t>
                      </a:r>
                    </a:p>
                    <a:p>
                      <a:pPr algn="ctr"/>
                      <a:r>
                        <a:rPr lang="sl-SI" sz="2000" dirty="0" smtClean="0">
                          <a:solidFill>
                            <a:schemeClr val="tx2"/>
                          </a:solidFill>
                        </a:rPr>
                        <a:t>centimeter</a:t>
                      </a:r>
                      <a:endParaRPr lang="sl-SI" sz="200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dirty="0" smtClean="0">
                          <a:solidFill>
                            <a:schemeClr val="tx2"/>
                          </a:solidFill>
                        </a:rPr>
                        <a:t>kubični</a:t>
                      </a:r>
                    </a:p>
                    <a:p>
                      <a:pPr algn="ctr"/>
                      <a:r>
                        <a:rPr lang="sl-SI" sz="2000" dirty="0" smtClean="0">
                          <a:solidFill>
                            <a:schemeClr val="tx2"/>
                          </a:solidFill>
                        </a:rPr>
                        <a:t>milimeter</a:t>
                      </a:r>
                      <a:endParaRPr lang="sl-SI" sz="200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sz="36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sl-SI" sz="36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>
                          <a:solidFill>
                            <a:schemeClr val="tx2"/>
                          </a:solidFill>
                        </a:rPr>
                        <a:t>10</a:t>
                      </a:r>
                      <a:r>
                        <a:rPr lang="sl-SI" sz="2400" baseline="0" dirty="0" smtClean="0">
                          <a:solidFill>
                            <a:schemeClr val="tx2"/>
                          </a:solidFill>
                        </a:rPr>
                        <a:t> •10 • 10</a:t>
                      </a:r>
                    </a:p>
                    <a:p>
                      <a:pPr algn="ctr"/>
                      <a:r>
                        <a:rPr lang="sl-SI" sz="2400" baseline="0" dirty="0" smtClean="0">
                          <a:solidFill>
                            <a:schemeClr val="tx2"/>
                          </a:solidFill>
                        </a:rPr>
                        <a:t>= 1 000</a:t>
                      </a:r>
                      <a:endParaRPr lang="sl-SI" sz="240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>
                          <a:solidFill>
                            <a:schemeClr val="tx2"/>
                          </a:solidFill>
                        </a:rPr>
                        <a:t>100 </a:t>
                      </a:r>
                      <a:r>
                        <a:rPr lang="sl-SI" sz="2400" baseline="0" dirty="0" smtClean="0">
                          <a:solidFill>
                            <a:schemeClr val="tx2"/>
                          </a:solidFill>
                        </a:rPr>
                        <a:t>•</a:t>
                      </a:r>
                      <a:r>
                        <a:rPr lang="sl-SI" sz="2400" dirty="0" smtClean="0">
                          <a:solidFill>
                            <a:schemeClr val="tx2"/>
                          </a:solidFill>
                        </a:rPr>
                        <a:t> 100 </a:t>
                      </a:r>
                      <a:r>
                        <a:rPr lang="sl-SI" sz="2400" baseline="0" dirty="0" smtClean="0">
                          <a:solidFill>
                            <a:schemeClr val="tx2"/>
                          </a:solidFill>
                        </a:rPr>
                        <a:t>•</a:t>
                      </a:r>
                      <a:r>
                        <a:rPr lang="sl-SI" sz="2400" dirty="0" smtClean="0">
                          <a:solidFill>
                            <a:schemeClr val="tx2"/>
                          </a:solidFill>
                        </a:rPr>
                        <a:t> 100</a:t>
                      </a:r>
                    </a:p>
                    <a:p>
                      <a:pPr algn="ctr"/>
                      <a:r>
                        <a:rPr lang="sl-SI" sz="2400" dirty="0" smtClean="0">
                          <a:solidFill>
                            <a:schemeClr val="tx2"/>
                          </a:solidFill>
                        </a:rPr>
                        <a:t>=</a:t>
                      </a:r>
                      <a:r>
                        <a:rPr lang="sl-SI" sz="2400" baseline="0" dirty="0" smtClean="0">
                          <a:solidFill>
                            <a:schemeClr val="tx2"/>
                          </a:solidFill>
                        </a:rPr>
                        <a:t> </a:t>
                      </a:r>
                      <a:r>
                        <a:rPr lang="sl-SI" sz="2400" dirty="0" smtClean="0">
                          <a:solidFill>
                            <a:schemeClr val="tx2"/>
                          </a:solidFill>
                        </a:rPr>
                        <a:t>1 000 000</a:t>
                      </a:r>
                      <a:endParaRPr lang="sl-SI" sz="240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>
                          <a:solidFill>
                            <a:schemeClr val="tx2"/>
                          </a:solidFill>
                        </a:rPr>
                        <a:t>1000 </a:t>
                      </a:r>
                      <a:r>
                        <a:rPr lang="sl-SI" sz="2400" baseline="0" dirty="0" smtClean="0">
                          <a:solidFill>
                            <a:schemeClr val="tx2"/>
                          </a:solidFill>
                        </a:rPr>
                        <a:t>•</a:t>
                      </a:r>
                      <a:r>
                        <a:rPr lang="sl-SI" sz="2400" dirty="0" smtClean="0">
                          <a:solidFill>
                            <a:schemeClr val="tx2"/>
                          </a:solidFill>
                        </a:rPr>
                        <a:t>1000 </a:t>
                      </a:r>
                      <a:r>
                        <a:rPr lang="sl-SI" sz="2400" baseline="0" dirty="0" smtClean="0">
                          <a:solidFill>
                            <a:schemeClr val="tx2"/>
                          </a:solidFill>
                        </a:rPr>
                        <a:t>•</a:t>
                      </a:r>
                      <a:r>
                        <a:rPr lang="sl-SI" sz="2400" dirty="0" smtClean="0">
                          <a:solidFill>
                            <a:schemeClr val="tx2"/>
                          </a:solidFill>
                        </a:rPr>
                        <a:t>1000</a:t>
                      </a:r>
                    </a:p>
                    <a:p>
                      <a:pPr algn="ctr"/>
                      <a:r>
                        <a:rPr lang="sl-SI" sz="2400" dirty="0" smtClean="0">
                          <a:solidFill>
                            <a:schemeClr val="tx2"/>
                          </a:solidFill>
                        </a:rPr>
                        <a:t>= 1 000 000000</a:t>
                      </a:r>
                      <a:endParaRPr lang="sl-SI" sz="240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3448131"/>
            <a:ext cx="5904656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l-SI" sz="2600" dirty="0" smtClean="0"/>
              <a:t>Koliko dm</a:t>
            </a:r>
            <a:r>
              <a:rPr lang="sl-SI" sz="2600" baseline="30000" dirty="0"/>
              <a:t>3</a:t>
            </a:r>
            <a:r>
              <a:rPr lang="sl-SI" sz="2600" dirty="0" smtClean="0"/>
              <a:t> je 2 dm</a:t>
            </a:r>
            <a:r>
              <a:rPr lang="sl-SI" sz="2600" baseline="30000" dirty="0" smtClean="0"/>
              <a:t>3</a:t>
            </a:r>
            <a:r>
              <a:rPr lang="sl-SI" sz="2600" dirty="0" smtClean="0"/>
              <a:t> + 5 cm</a:t>
            </a:r>
            <a:r>
              <a:rPr lang="sl-SI" sz="2600" baseline="30000" dirty="0" smtClean="0"/>
              <a:t>3</a:t>
            </a:r>
            <a:r>
              <a:rPr lang="sl-SI" sz="2600" dirty="0" smtClean="0"/>
              <a:t>?</a:t>
            </a:r>
          </a:p>
          <a:p>
            <a:r>
              <a:rPr lang="sl-SI" sz="2600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sl-SI" sz="2600" dirty="0" smtClean="0"/>
              <a:t>Koliko mm</a:t>
            </a:r>
            <a:r>
              <a:rPr lang="sl-SI" sz="2600" baseline="30000" dirty="0"/>
              <a:t>3</a:t>
            </a:r>
            <a:r>
              <a:rPr lang="sl-SI" sz="2600" dirty="0" smtClean="0"/>
              <a:t> je 3 dm</a:t>
            </a:r>
            <a:r>
              <a:rPr lang="sl-SI" sz="2600" baseline="30000" dirty="0" smtClean="0"/>
              <a:t>3</a:t>
            </a:r>
            <a:r>
              <a:rPr lang="sl-SI" sz="2600" dirty="0" smtClean="0"/>
              <a:t> + + 6 cm</a:t>
            </a:r>
            <a:r>
              <a:rPr lang="sl-SI" sz="2600" baseline="30000" dirty="0" smtClean="0"/>
              <a:t>3</a:t>
            </a:r>
            <a:r>
              <a:rPr lang="sl-SI" sz="2600" dirty="0" smtClean="0"/>
              <a:t> 4mm</a:t>
            </a:r>
            <a:r>
              <a:rPr lang="sl-SI" sz="2600" baseline="30000" dirty="0"/>
              <a:t>3</a:t>
            </a:r>
            <a:r>
              <a:rPr lang="sl-SI" sz="2600" dirty="0" smtClean="0"/>
              <a:t>?</a:t>
            </a:r>
            <a:endParaRPr lang="sl-SI" sz="2600" dirty="0"/>
          </a:p>
        </p:txBody>
      </p:sp>
      <p:sp>
        <p:nvSpPr>
          <p:cNvPr id="7" name="Rounded Rectangle 6"/>
          <p:cNvSpPr/>
          <p:nvPr/>
        </p:nvSpPr>
        <p:spPr>
          <a:xfrm>
            <a:off x="6444208" y="4865414"/>
            <a:ext cx="2232248" cy="16561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>
                <a:solidFill>
                  <a:schemeClr val="accent2">
                    <a:lumMod val="50000"/>
                  </a:schemeClr>
                </a:solidFill>
              </a:rPr>
              <a:t>Če v kocko z robom 1dm = 10 cm nalijemo 1l vode, bo kocka polna do roba.</a:t>
            </a:r>
            <a:endParaRPr lang="sl-SI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444208" y="3653719"/>
            <a:ext cx="1800200" cy="86409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 smtClean="0">
                <a:solidFill>
                  <a:schemeClr val="accent2">
                    <a:lumMod val="50000"/>
                  </a:schemeClr>
                </a:solidFill>
              </a:rPr>
              <a:t>1 l = 1 dm</a:t>
            </a:r>
            <a:r>
              <a:rPr lang="sl-SI" sz="2400" baseline="30000" dirty="0" smtClean="0">
                <a:solidFill>
                  <a:schemeClr val="accent2">
                    <a:lumMod val="50000"/>
                  </a:schemeClr>
                </a:solidFill>
              </a:rPr>
              <a:t>3</a:t>
            </a:r>
            <a:endParaRPr lang="sl-SI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1811" y="147904"/>
            <a:ext cx="7290054" cy="1499616"/>
          </a:xfrm>
        </p:spPr>
        <p:txBody>
          <a:bodyPr/>
          <a:lstStyle/>
          <a:p>
            <a:pPr algn="ctr"/>
            <a:r>
              <a:rPr lang="sl-SI" dirty="0" smtClean="0">
                <a:solidFill>
                  <a:srgbClr val="C00000"/>
                </a:solidFill>
              </a:rPr>
              <a:t>prostornina kvadra in kocke</a:t>
            </a: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554162"/>
            <a:ext cx="8308032" cy="4899174"/>
          </a:xfrm>
        </p:spPr>
        <p:txBody>
          <a:bodyPr/>
          <a:lstStyle/>
          <a:p>
            <a:r>
              <a:rPr lang="sl-SI" b="1" dirty="0" smtClean="0"/>
              <a:t>Prostornina kocke</a:t>
            </a:r>
          </a:p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r>
              <a:rPr lang="sl-SI" b="1" dirty="0" smtClean="0"/>
              <a:t>Prostornina kvadra</a:t>
            </a:r>
          </a:p>
          <a:p>
            <a:pPr>
              <a:buNone/>
            </a:pPr>
            <a:endParaRPr lang="sl-SI" dirty="0"/>
          </a:p>
        </p:txBody>
      </p:sp>
      <p:sp>
        <p:nvSpPr>
          <p:cNvPr id="4" name="Cube 3"/>
          <p:cNvSpPr/>
          <p:nvPr/>
        </p:nvSpPr>
        <p:spPr>
          <a:xfrm>
            <a:off x="4490567" y="1916832"/>
            <a:ext cx="1800200" cy="1872208"/>
          </a:xfrm>
          <a:prstGeom prst="cub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490567" y="2348880"/>
          <a:ext cx="1368153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60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60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60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7680"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endParaRPr lang="sl-SI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endParaRPr lang="sl-SI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7" name="Straight Connector 6"/>
          <p:cNvCxnSpPr/>
          <p:nvPr/>
        </p:nvCxnSpPr>
        <p:spPr>
          <a:xfrm flipV="1">
            <a:off x="4922615" y="1916832"/>
            <a:ext cx="432048" cy="432048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5426671" y="1916832"/>
            <a:ext cx="432048" cy="432048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5858719" y="2348880"/>
            <a:ext cx="432048" cy="432048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5858719" y="2852936"/>
            <a:ext cx="432048" cy="432048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002735" y="2204864"/>
            <a:ext cx="0" cy="144016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146751" y="2060848"/>
            <a:ext cx="0" cy="144016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4634583" y="2204864"/>
            <a:ext cx="1368152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778599" y="2060848"/>
            <a:ext cx="1368152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ounded Rectangle 27"/>
          <p:cNvSpPr/>
          <p:nvPr/>
        </p:nvSpPr>
        <p:spPr>
          <a:xfrm>
            <a:off x="860798" y="2132856"/>
            <a:ext cx="2808312" cy="129614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000" dirty="0" smtClean="0">
                <a:solidFill>
                  <a:schemeClr val="accent2">
                    <a:lumMod val="50000"/>
                  </a:schemeClr>
                </a:solidFill>
              </a:rPr>
              <a:t>PROSTORNINA KOCKE</a:t>
            </a:r>
          </a:p>
          <a:p>
            <a:pPr algn="ctr"/>
            <a:r>
              <a:rPr lang="sl-SI" sz="2000" dirty="0">
                <a:solidFill>
                  <a:schemeClr val="accent2">
                    <a:lumMod val="50000"/>
                  </a:schemeClr>
                </a:solidFill>
              </a:rPr>
              <a:t>V</a:t>
            </a:r>
            <a:r>
              <a:rPr lang="sl-SI" sz="2000" dirty="0" smtClean="0">
                <a:solidFill>
                  <a:schemeClr val="accent2">
                    <a:lumMod val="50000"/>
                  </a:schemeClr>
                </a:solidFill>
              </a:rPr>
              <a:t> = a </a:t>
            </a:r>
            <a:r>
              <a:rPr lang="sl-SI" sz="2000" dirty="0">
                <a:solidFill>
                  <a:schemeClr val="accent2">
                    <a:lumMod val="50000"/>
                  </a:schemeClr>
                </a:solidFill>
              </a:rPr>
              <a:t>•</a:t>
            </a:r>
            <a:r>
              <a:rPr lang="sl-SI" sz="2000" dirty="0" smtClean="0">
                <a:solidFill>
                  <a:schemeClr val="accent2">
                    <a:lumMod val="50000"/>
                  </a:schemeClr>
                </a:solidFill>
              </a:rPr>
              <a:t> a </a:t>
            </a:r>
            <a:r>
              <a:rPr lang="sl-SI" sz="2000" dirty="0">
                <a:solidFill>
                  <a:schemeClr val="accent2">
                    <a:lumMod val="50000"/>
                  </a:schemeClr>
                </a:solidFill>
              </a:rPr>
              <a:t>•</a:t>
            </a:r>
            <a:r>
              <a:rPr lang="sl-SI" sz="2000" dirty="0" smtClean="0">
                <a:solidFill>
                  <a:schemeClr val="accent2">
                    <a:lumMod val="50000"/>
                  </a:schemeClr>
                </a:solidFill>
              </a:rPr>
              <a:t> a = a</a:t>
            </a:r>
            <a:r>
              <a:rPr lang="sl-SI" sz="2000" baseline="30000" dirty="0">
                <a:solidFill>
                  <a:schemeClr val="accent2">
                    <a:lumMod val="50000"/>
                  </a:schemeClr>
                </a:solidFill>
              </a:rPr>
              <a:t>3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6884640" y="1159128"/>
            <a:ext cx="2016224" cy="116051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 smtClean="0">
                <a:solidFill>
                  <a:schemeClr val="tx1"/>
                </a:solidFill>
              </a:rPr>
              <a:t>prostornina </a:t>
            </a:r>
          </a:p>
          <a:p>
            <a:pPr algn="ctr"/>
            <a:r>
              <a:rPr lang="sl-SI" sz="2400" dirty="0" smtClean="0">
                <a:solidFill>
                  <a:schemeClr val="tx1"/>
                </a:solidFill>
              </a:rPr>
              <a:t>=</a:t>
            </a:r>
          </a:p>
          <a:p>
            <a:pPr algn="ctr"/>
            <a:r>
              <a:rPr lang="sl-SI" sz="2400" dirty="0" smtClean="0">
                <a:solidFill>
                  <a:schemeClr val="tx1"/>
                </a:solidFill>
              </a:rPr>
              <a:t>volumen</a:t>
            </a:r>
            <a:endParaRPr lang="sl-SI" sz="2400" baseline="30000" dirty="0">
              <a:solidFill>
                <a:schemeClr val="tx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676728" y="5909210"/>
            <a:ext cx="3694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/>
              <a:t>b</a:t>
            </a:r>
            <a:endParaRPr lang="sl-SI" sz="2000" dirty="0"/>
          </a:p>
        </p:txBody>
      </p:sp>
      <p:sp>
        <p:nvSpPr>
          <p:cNvPr id="32" name="TextBox 31"/>
          <p:cNvSpPr txBox="1"/>
          <p:nvPr/>
        </p:nvSpPr>
        <p:spPr>
          <a:xfrm>
            <a:off x="5004048" y="3789040"/>
            <a:ext cx="2974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/>
              <a:t>a</a:t>
            </a:r>
            <a:endParaRPr lang="sl-SI" sz="2000" dirty="0"/>
          </a:p>
        </p:txBody>
      </p:sp>
      <p:sp>
        <p:nvSpPr>
          <p:cNvPr id="34" name="TextBox 33"/>
          <p:cNvSpPr txBox="1"/>
          <p:nvPr/>
        </p:nvSpPr>
        <p:spPr>
          <a:xfrm>
            <a:off x="6074743" y="3429000"/>
            <a:ext cx="2974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/>
              <a:t>a</a:t>
            </a:r>
            <a:endParaRPr lang="sl-SI" sz="2000" dirty="0"/>
          </a:p>
        </p:txBody>
      </p:sp>
      <p:sp>
        <p:nvSpPr>
          <p:cNvPr id="35" name="TextBox 34"/>
          <p:cNvSpPr txBox="1"/>
          <p:nvPr/>
        </p:nvSpPr>
        <p:spPr>
          <a:xfrm>
            <a:off x="6290767" y="2380818"/>
            <a:ext cx="2974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/>
              <a:t>a</a:t>
            </a:r>
            <a:endParaRPr lang="sl-SI" sz="2000" dirty="0"/>
          </a:p>
        </p:txBody>
      </p:sp>
      <p:sp>
        <p:nvSpPr>
          <p:cNvPr id="36" name="Cube 35"/>
          <p:cNvSpPr/>
          <p:nvPr/>
        </p:nvSpPr>
        <p:spPr>
          <a:xfrm>
            <a:off x="4940424" y="4581328"/>
            <a:ext cx="2880000" cy="1800000"/>
          </a:xfrm>
          <a:prstGeom prst="cub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graphicFrame>
        <p:nvGraphicFramePr>
          <p:cNvPr id="37" name="Table 36"/>
          <p:cNvGraphicFramePr>
            <a:graphicFrameLocks noGrp="1"/>
          </p:cNvGraphicFramePr>
          <p:nvPr/>
        </p:nvGraphicFramePr>
        <p:xfrm>
          <a:off x="4940424" y="5085184"/>
          <a:ext cx="2448270" cy="1296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96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96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96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96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96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endParaRPr lang="sl-SI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endParaRPr lang="sl-SI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38" name="Straight Connector 37"/>
          <p:cNvCxnSpPr/>
          <p:nvPr/>
        </p:nvCxnSpPr>
        <p:spPr>
          <a:xfrm>
            <a:off x="5084440" y="4869160"/>
            <a:ext cx="2448272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5228456" y="4725144"/>
            <a:ext cx="2448272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5444480" y="4581128"/>
            <a:ext cx="432048" cy="432048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5876528" y="4581128"/>
            <a:ext cx="432048" cy="432048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6380584" y="4581128"/>
            <a:ext cx="432048" cy="432048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6884640" y="4581128"/>
            <a:ext cx="432048" cy="432048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7532712" y="4869160"/>
            <a:ext cx="0" cy="1368152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>
            <a:off x="7676728" y="4725144"/>
            <a:ext cx="8384" cy="1368152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V="1">
            <a:off x="7388696" y="5085184"/>
            <a:ext cx="432048" cy="432048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7388696" y="5517232"/>
            <a:ext cx="432048" cy="432048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892752" y="5085184"/>
            <a:ext cx="3516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/>
              <a:t>c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084168" y="6381328"/>
            <a:ext cx="3694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/>
              <a:t>a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877144" y="4685878"/>
            <a:ext cx="2808312" cy="129614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000" dirty="0" smtClean="0">
                <a:solidFill>
                  <a:schemeClr val="accent2">
                    <a:lumMod val="50000"/>
                  </a:schemeClr>
                </a:solidFill>
              </a:rPr>
              <a:t>PROSTORNINA KVADRA</a:t>
            </a:r>
          </a:p>
          <a:p>
            <a:pPr algn="ctr"/>
            <a:r>
              <a:rPr lang="sl-SI" sz="2000" dirty="0" smtClean="0">
                <a:solidFill>
                  <a:schemeClr val="accent2">
                    <a:lumMod val="50000"/>
                  </a:schemeClr>
                </a:solidFill>
              </a:rPr>
              <a:t>V= a </a:t>
            </a:r>
            <a:r>
              <a:rPr lang="sl-SI" sz="2000" dirty="0">
                <a:solidFill>
                  <a:schemeClr val="accent2">
                    <a:lumMod val="50000"/>
                  </a:schemeClr>
                </a:solidFill>
              </a:rPr>
              <a:t>• </a:t>
            </a:r>
            <a:r>
              <a:rPr lang="sl-SI" sz="2000" dirty="0" smtClean="0">
                <a:solidFill>
                  <a:schemeClr val="accent2">
                    <a:lumMod val="50000"/>
                  </a:schemeClr>
                </a:solidFill>
              </a:rPr>
              <a:t>b </a:t>
            </a:r>
            <a:r>
              <a:rPr lang="sl-SI" sz="2000" dirty="0">
                <a:solidFill>
                  <a:schemeClr val="accent2">
                    <a:lumMod val="50000"/>
                  </a:schemeClr>
                </a:solidFill>
              </a:rPr>
              <a:t>• c</a:t>
            </a:r>
            <a:endParaRPr lang="sl-SI" sz="2000" baseline="30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78024"/>
            <a:ext cx="8839200" cy="962744"/>
          </a:xfrm>
        </p:spPr>
        <p:txBody>
          <a:bodyPr>
            <a:normAutofit/>
          </a:bodyPr>
          <a:lstStyle/>
          <a:p>
            <a:pPr algn="ctr"/>
            <a:r>
              <a:rPr lang="sl-SI" dirty="0"/>
              <a:t> </a:t>
            </a:r>
            <a:r>
              <a:rPr lang="sl-SI" dirty="0" smtClean="0"/>
              <a:t> </a:t>
            </a:r>
            <a:r>
              <a:rPr lang="sl-SI" dirty="0" smtClean="0">
                <a:solidFill>
                  <a:srgbClr val="C00000"/>
                </a:solidFill>
              </a:rPr>
              <a:t>dolžinske enote in merjenje obsega</a:t>
            </a: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23432"/>
            <a:ext cx="8686800" cy="5043190"/>
          </a:xfrm>
        </p:spPr>
        <p:txBody>
          <a:bodyPr/>
          <a:lstStyle/>
          <a:p>
            <a:r>
              <a:rPr lang="sl-SI" sz="3000" b="1" dirty="0" smtClean="0"/>
              <a:t>Dolžinske enote</a:t>
            </a:r>
          </a:p>
          <a:p>
            <a:pPr>
              <a:buNone/>
            </a:pPr>
            <a:r>
              <a:rPr lang="sl-SI" sz="3000" dirty="0" smtClean="0"/>
              <a:t>	Osnovna enota za merjenje dolžine je </a:t>
            </a:r>
            <a:r>
              <a:rPr lang="sl-SI" sz="3000" b="1" dirty="0" smtClean="0">
                <a:solidFill>
                  <a:schemeClr val="accent2">
                    <a:lumMod val="50000"/>
                  </a:schemeClr>
                </a:solidFill>
              </a:rPr>
              <a:t>meter</a:t>
            </a:r>
            <a:r>
              <a:rPr lang="sl-SI" sz="3000" dirty="0" smtClean="0">
                <a:solidFill>
                  <a:schemeClr val="accent2">
                    <a:lumMod val="50000"/>
                  </a:schemeClr>
                </a:solidFill>
              </a:rPr>
              <a:t> (m).</a:t>
            </a:r>
          </a:p>
          <a:p>
            <a:endParaRPr lang="sl-SI" sz="3000" dirty="0" smtClean="0"/>
          </a:p>
          <a:p>
            <a:endParaRPr lang="sl-SI" sz="3000" dirty="0" smtClean="0"/>
          </a:p>
          <a:p>
            <a:r>
              <a:rPr lang="sl-SI" sz="3000" b="1" dirty="0" smtClean="0"/>
              <a:t>Pretvarjanje dolžinskih enot</a:t>
            </a:r>
          </a:p>
          <a:p>
            <a:endParaRPr lang="sl-SI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55576" y="2708920"/>
          <a:ext cx="6093462" cy="85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88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26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187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98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552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sz="2000" dirty="0" smtClean="0">
                          <a:solidFill>
                            <a:schemeClr val="tx2"/>
                          </a:solidFill>
                        </a:rPr>
                        <a:t>kilometer</a:t>
                      </a:r>
                      <a:endParaRPr lang="sl-SI" sz="20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dirty="0" smtClean="0">
                          <a:solidFill>
                            <a:schemeClr val="tx2"/>
                          </a:solidFill>
                        </a:rPr>
                        <a:t>meter</a:t>
                      </a:r>
                      <a:endParaRPr lang="sl-SI" sz="20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dirty="0" smtClean="0">
                          <a:solidFill>
                            <a:schemeClr val="tx2"/>
                          </a:solidFill>
                        </a:rPr>
                        <a:t>decimeter</a:t>
                      </a:r>
                      <a:endParaRPr lang="sl-SI" sz="20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dirty="0" smtClean="0">
                          <a:solidFill>
                            <a:schemeClr val="tx2"/>
                          </a:solidFill>
                        </a:rPr>
                        <a:t>centimeter</a:t>
                      </a:r>
                      <a:endParaRPr lang="sl-SI" sz="20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dirty="0" smtClean="0">
                          <a:solidFill>
                            <a:schemeClr val="tx2"/>
                          </a:solidFill>
                        </a:rPr>
                        <a:t>milimeter</a:t>
                      </a:r>
                      <a:endParaRPr lang="sl-SI" sz="20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>
                          <a:solidFill>
                            <a:schemeClr val="tx2"/>
                          </a:solidFill>
                        </a:rPr>
                        <a:t>0,001</a:t>
                      </a:r>
                      <a:endParaRPr lang="sl-SI" sz="24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sl-SI" sz="2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>
                          <a:solidFill>
                            <a:schemeClr val="tx2"/>
                          </a:solidFill>
                        </a:rPr>
                        <a:t>10</a:t>
                      </a:r>
                      <a:endParaRPr lang="sl-SI" sz="24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>
                          <a:solidFill>
                            <a:schemeClr val="tx2"/>
                          </a:solidFill>
                        </a:rPr>
                        <a:t>100</a:t>
                      </a:r>
                      <a:endParaRPr lang="sl-SI" sz="24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>
                          <a:solidFill>
                            <a:schemeClr val="tx2"/>
                          </a:solidFill>
                        </a:rPr>
                        <a:t>1000</a:t>
                      </a:r>
                      <a:endParaRPr lang="sl-SI" sz="24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5580112" y="3645024"/>
            <a:ext cx="3240360" cy="2952328"/>
          </a:xfrm>
          <a:prstGeom prst="roundRect">
            <a:avLst/>
          </a:prstGeom>
          <a:solidFill>
            <a:schemeClr val="accent2">
              <a:lumMod val="5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sl-SI" sz="2400" dirty="0" smtClean="0"/>
              <a:t>PREDPONA	ENOTE</a:t>
            </a:r>
          </a:p>
          <a:p>
            <a:r>
              <a:rPr lang="sl-SI" sz="2400" dirty="0" smtClean="0"/>
              <a:t>kilo</a:t>
            </a:r>
            <a:r>
              <a:rPr lang="sl-SI" sz="2400" u="sng" dirty="0" smtClean="0">
                <a:ln w="0" cap="rnd" cmpd="sng">
                  <a:solidFill>
                    <a:schemeClr val="bg1"/>
                  </a:solidFill>
                  <a:prstDash val="sysDot"/>
                  <a:round/>
                </a:ln>
                <a:noFill/>
              </a:rPr>
              <a:t>		</a:t>
            </a:r>
            <a:r>
              <a:rPr lang="sl-SI" sz="2400" dirty="0" smtClean="0"/>
              <a:t>1000</a:t>
            </a:r>
          </a:p>
          <a:p>
            <a:r>
              <a:rPr lang="sl-SI" sz="2400" dirty="0" err="1" smtClean="0"/>
              <a:t>hekto</a:t>
            </a:r>
            <a:r>
              <a:rPr lang="sl-SI" sz="2400" u="sng" dirty="0" err="1" smtClean="0">
                <a:ln w="0" cap="rnd" cmpd="sng">
                  <a:solidFill>
                    <a:schemeClr val="bg1"/>
                  </a:solidFill>
                  <a:prstDash val="sysDot"/>
                  <a:round/>
                </a:ln>
                <a:noFill/>
              </a:rPr>
              <a:t>		</a:t>
            </a:r>
            <a:r>
              <a:rPr lang="sl-SI" sz="2400" dirty="0" smtClean="0"/>
              <a:t>100</a:t>
            </a:r>
          </a:p>
          <a:p>
            <a:r>
              <a:rPr lang="sl-SI" sz="2400" dirty="0" err="1" smtClean="0"/>
              <a:t>deka</a:t>
            </a:r>
            <a:r>
              <a:rPr lang="sl-SI" sz="2400" u="sng" dirty="0" err="1" smtClean="0">
                <a:ln w="0" cap="rnd" cmpd="sng">
                  <a:solidFill>
                    <a:schemeClr val="bg1"/>
                  </a:solidFill>
                  <a:prstDash val="sysDot"/>
                  <a:round/>
                </a:ln>
                <a:noFill/>
              </a:rPr>
              <a:t>		</a:t>
            </a:r>
            <a:r>
              <a:rPr lang="sl-SI" sz="2400" dirty="0" smtClean="0"/>
              <a:t>10</a:t>
            </a:r>
          </a:p>
          <a:p>
            <a:r>
              <a:rPr lang="sl-SI" sz="2400" dirty="0" err="1" smtClean="0"/>
              <a:t>deci</a:t>
            </a:r>
            <a:r>
              <a:rPr lang="sl-SI" sz="2400" u="sng" dirty="0" err="1" smtClean="0">
                <a:ln w="0" cap="rnd" cmpd="sng">
                  <a:solidFill>
                    <a:schemeClr val="bg1"/>
                  </a:solidFill>
                  <a:prstDash val="sysDot"/>
                  <a:round/>
                </a:ln>
                <a:noFill/>
              </a:rPr>
              <a:t>		</a:t>
            </a:r>
            <a:r>
              <a:rPr lang="sl-SI" sz="2400" dirty="0" smtClean="0"/>
              <a:t>0,1</a:t>
            </a:r>
          </a:p>
          <a:p>
            <a:r>
              <a:rPr lang="sl-SI" sz="2400" dirty="0" smtClean="0"/>
              <a:t>centi</a:t>
            </a:r>
            <a:r>
              <a:rPr lang="sl-SI" sz="2400" u="sng" dirty="0" smtClean="0">
                <a:ln w="0" cap="rnd" cmpd="sng">
                  <a:solidFill>
                    <a:schemeClr val="bg1"/>
                  </a:solidFill>
                  <a:prstDash val="sysDot"/>
                  <a:round/>
                </a:ln>
                <a:noFill/>
              </a:rPr>
              <a:t>		</a:t>
            </a:r>
            <a:r>
              <a:rPr lang="sl-SI" sz="2400" dirty="0" smtClean="0"/>
              <a:t>0,01</a:t>
            </a:r>
          </a:p>
          <a:p>
            <a:r>
              <a:rPr lang="sl-SI" sz="2400" dirty="0" smtClean="0"/>
              <a:t>mili</a:t>
            </a:r>
            <a:r>
              <a:rPr lang="sl-SI" sz="2400" u="sng" dirty="0" smtClean="0">
                <a:ln w="0" cap="rnd" cmpd="sng">
                  <a:solidFill>
                    <a:schemeClr val="bg1"/>
                  </a:solidFill>
                  <a:prstDash val="sysDot"/>
                  <a:round/>
                </a:ln>
                <a:noFill/>
              </a:rPr>
              <a:t>		</a:t>
            </a:r>
            <a:r>
              <a:rPr lang="sl-SI" sz="2400" dirty="0" smtClean="0"/>
              <a:t>0,001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7544" y="4725144"/>
            <a:ext cx="511256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l-SI" sz="2600" dirty="0" smtClean="0"/>
              <a:t>Koliko cm je 2 m + 1 </a:t>
            </a:r>
            <a:r>
              <a:rPr lang="sl-SI" sz="2600" dirty="0" err="1" smtClean="0"/>
              <a:t>dm</a:t>
            </a:r>
            <a:r>
              <a:rPr lang="sl-SI" sz="2600" dirty="0" smtClean="0"/>
              <a:t> + 8 cm?</a:t>
            </a:r>
          </a:p>
          <a:p>
            <a:r>
              <a:rPr lang="sl-SI" sz="2600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sl-SI" sz="2600" dirty="0" smtClean="0"/>
              <a:t>Koliko m je 5 km?</a:t>
            </a:r>
            <a:endParaRPr lang="sl-SI" sz="2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 smtClean="0"/>
              <a:t> </a:t>
            </a:r>
            <a:r>
              <a:rPr lang="sl-SI" dirty="0" smtClean="0">
                <a:solidFill>
                  <a:srgbClr val="C00000"/>
                </a:solidFill>
              </a:rPr>
              <a:t>obseg pravokotnika in kvadrata</a:t>
            </a: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b="1" dirty="0" smtClean="0"/>
              <a:t>Obseg kvadrata</a:t>
            </a:r>
          </a:p>
          <a:p>
            <a:pPr>
              <a:buNone/>
            </a:pPr>
            <a:r>
              <a:rPr lang="sl-SI" dirty="0" smtClean="0"/>
              <a:t>	Kako bi izračunal obseg tega kvadrata?</a:t>
            </a:r>
          </a:p>
          <a:p>
            <a:pPr>
              <a:buNone/>
            </a:pPr>
            <a:r>
              <a:rPr lang="sl-SI" dirty="0" smtClean="0"/>
              <a:t>Seštejemo dolžine vseh stranic: o = a + </a:t>
            </a:r>
            <a:r>
              <a:rPr lang="sl-SI" dirty="0" err="1" smtClean="0"/>
              <a:t>a</a:t>
            </a:r>
            <a:r>
              <a:rPr lang="sl-SI" dirty="0" smtClean="0"/>
              <a:t> + </a:t>
            </a:r>
            <a:r>
              <a:rPr lang="sl-SI" dirty="0" err="1" smtClean="0"/>
              <a:t>a</a:t>
            </a:r>
            <a:r>
              <a:rPr lang="sl-SI" dirty="0" smtClean="0"/>
              <a:t> + </a:t>
            </a:r>
            <a:r>
              <a:rPr lang="sl-SI" dirty="0" err="1" smtClean="0"/>
              <a:t>a</a:t>
            </a:r>
            <a:endParaRPr lang="sl-SI" dirty="0" smtClean="0"/>
          </a:p>
          <a:p>
            <a:pPr>
              <a:buNone/>
            </a:pPr>
            <a:r>
              <a:rPr lang="sl-SI" dirty="0" smtClean="0"/>
              <a:t>Ker so vse stranice enako dolge: o = 4 </a:t>
            </a:r>
            <a:r>
              <a:rPr lang="sl-SI" dirty="0" smtClean="0">
                <a:sym typeface="Mathematica1"/>
              </a:rPr>
              <a:t>•</a:t>
            </a:r>
            <a:r>
              <a:rPr lang="sl-SI" dirty="0" smtClean="0"/>
              <a:t> a</a:t>
            </a:r>
          </a:p>
        </p:txBody>
      </p:sp>
      <p:sp>
        <p:nvSpPr>
          <p:cNvPr id="9" name="Rectangle 8"/>
          <p:cNvSpPr/>
          <p:nvPr/>
        </p:nvSpPr>
        <p:spPr>
          <a:xfrm>
            <a:off x="1331640" y="4509120"/>
            <a:ext cx="1440000" cy="1440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" name="TextBox 9"/>
          <p:cNvSpPr txBox="1"/>
          <p:nvPr/>
        </p:nvSpPr>
        <p:spPr>
          <a:xfrm>
            <a:off x="1907704" y="4109010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/>
              <a:t>a</a:t>
            </a:r>
            <a:endParaRPr lang="sl-SI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1907704" y="5837202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/>
              <a:t>a</a:t>
            </a:r>
            <a:endParaRPr lang="sl-SI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1043608" y="5045114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/>
              <a:t>a</a:t>
            </a:r>
            <a:endParaRPr lang="sl-SI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2771800" y="5045114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/>
              <a:t>a</a:t>
            </a:r>
            <a:endParaRPr lang="sl-SI" sz="2000" dirty="0"/>
          </a:p>
        </p:txBody>
      </p:sp>
      <p:sp>
        <p:nvSpPr>
          <p:cNvPr id="14" name="Rounded Rectangle 13"/>
          <p:cNvSpPr/>
          <p:nvPr/>
        </p:nvSpPr>
        <p:spPr>
          <a:xfrm>
            <a:off x="5292080" y="4581128"/>
            <a:ext cx="2952328" cy="115212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 smtClean="0">
                <a:solidFill>
                  <a:schemeClr val="accent2">
                    <a:lumMod val="50000"/>
                  </a:schemeClr>
                </a:solidFill>
              </a:rPr>
              <a:t>OBSEG KVADRATA</a:t>
            </a:r>
          </a:p>
          <a:p>
            <a:pPr algn="ctr"/>
            <a:r>
              <a:rPr lang="sl-SI" sz="2400" dirty="0" smtClean="0">
                <a:solidFill>
                  <a:schemeClr val="accent2">
                    <a:lumMod val="50000"/>
                  </a:schemeClr>
                </a:solidFill>
              </a:rPr>
              <a:t>o = 4 </a:t>
            </a:r>
            <a:r>
              <a:rPr lang="sl-SI" sz="2400" dirty="0">
                <a:solidFill>
                  <a:schemeClr val="accent2">
                    <a:lumMod val="50000"/>
                  </a:schemeClr>
                </a:solidFill>
                <a:sym typeface="Mathematica1"/>
              </a:rPr>
              <a:t>•</a:t>
            </a:r>
            <a:r>
              <a:rPr lang="sl-SI" sz="2400" dirty="0" smtClean="0">
                <a:solidFill>
                  <a:schemeClr val="accent2">
                    <a:lumMod val="50000"/>
                  </a:schemeClr>
                </a:solidFill>
              </a:rPr>
              <a:t> a</a:t>
            </a:r>
            <a:endParaRPr lang="sl-SI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6226" y="517858"/>
            <a:ext cx="7290055" cy="4023360"/>
          </a:xfrm>
        </p:spPr>
        <p:txBody>
          <a:bodyPr/>
          <a:lstStyle/>
          <a:p>
            <a:r>
              <a:rPr lang="sl-SI" b="1" dirty="0" smtClean="0"/>
              <a:t>Obseg pravokotnika</a:t>
            </a:r>
          </a:p>
          <a:p>
            <a:pPr>
              <a:buNone/>
            </a:pPr>
            <a:r>
              <a:rPr lang="sl-SI" dirty="0" smtClean="0"/>
              <a:t>	Tudi pri obsegu pravokotnika seštejemo dolžine vseh stranic. Ker sta po 2 stranici enako dolgi, je obseg o = 2 </a:t>
            </a:r>
            <a:r>
              <a:rPr lang="sl-SI" dirty="0">
                <a:sym typeface="Mathematica1"/>
              </a:rPr>
              <a:t>•</a:t>
            </a:r>
            <a:r>
              <a:rPr lang="sl-SI" dirty="0"/>
              <a:t>  </a:t>
            </a:r>
            <a:r>
              <a:rPr lang="sl-SI" dirty="0" smtClean="0"/>
              <a:t>a + 2 </a:t>
            </a:r>
            <a:r>
              <a:rPr lang="sl-SI" dirty="0">
                <a:sym typeface="Mathematica1"/>
              </a:rPr>
              <a:t>•</a:t>
            </a:r>
            <a:r>
              <a:rPr lang="sl-SI" dirty="0"/>
              <a:t>  </a:t>
            </a:r>
            <a:r>
              <a:rPr lang="sl-SI" dirty="0" smtClean="0"/>
              <a:t>b.</a:t>
            </a:r>
          </a:p>
        </p:txBody>
      </p:sp>
      <p:sp>
        <p:nvSpPr>
          <p:cNvPr id="4" name="Rectangle 3"/>
          <p:cNvSpPr/>
          <p:nvPr/>
        </p:nvSpPr>
        <p:spPr>
          <a:xfrm>
            <a:off x="1187624" y="2529538"/>
            <a:ext cx="3024336" cy="1440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" name="TextBox 4"/>
          <p:cNvSpPr txBox="1"/>
          <p:nvPr/>
        </p:nvSpPr>
        <p:spPr>
          <a:xfrm>
            <a:off x="2411760" y="2154183"/>
            <a:ext cx="756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/>
              <a:t>a</a:t>
            </a:r>
            <a:endParaRPr lang="sl-SI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2410779" y="4107547"/>
            <a:ext cx="756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/>
              <a:t>a</a:t>
            </a:r>
            <a:endParaRPr lang="sl-SI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809540" y="3076892"/>
            <a:ext cx="756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/>
              <a:t>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11960" y="3049483"/>
            <a:ext cx="756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/>
              <a:t>b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189989" y="2554293"/>
            <a:ext cx="3384376" cy="151216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 smtClean="0">
                <a:solidFill>
                  <a:schemeClr val="accent2">
                    <a:lumMod val="50000"/>
                  </a:schemeClr>
                </a:solidFill>
              </a:rPr>
              <a:t>OBSEG PRAVOKOTNIKA</a:t>
            </a:r>
          </a:p>
          <a:p>
            <a:pPr algn="ctr"/>
            <a:r>
              <a:rPr lang="sl-SI" sz="2400" dirty="0" smtClean="0">
                <a:solidFill>
                  <a:schemeClr val="accent2">
                    <a:lumMod val="50000"/>
                  </a:schemeClr>
                </a:solidFill>
              </a:rPr>
              <a:t>o = 2 </a:t>
            </a:r>
            <a:r>
              <a:rPr lang="sl-SI" sz="2400" dirty="0">
                <a:solidFill>
                  <a:schemeClr val="accent2">
                    <a:lumMod val="50000"/>
                  </a:schemeClr>
                </a:solidFill>
                <a:sym typeface="Mathematica1"/>
              </a:rPr>
              <a:t>•</a:t>
            </a:r>
            <a:r>
              <a:rPr lang="sl-SI" sz="24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sl-SI" sz="2400" dirty="0" smtClean="0">
                <a:solidFill>
                  <a:schemeClr val="accent2">
                    <a:lumMod val="50000"/>
                  </a:schemeClr>
                </a:solidFill>
              </a:rPr>
              <a:t> a + 2 </a:t>
            </a:r>
            <a:r>
              <a:rPr lang="sl-SI" sz="2400" dirty="0">
                <a:solidFill>
                  <a:schemeClr val="accent2">
                    <a:lumMod val="50000"/>
                  </a:schemeClr>
                </a:solidFill>
                <a:sym typeface="Mathematica1"/>
              </a:rPr>
              <a:t>•</a:t>
            </a:r>
            <a:r>
              <a:rPr lang="sl-SI" sz="24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sl-SI" sz="2400" dirty="0" smtClean="0">
                <a:solidFill>
                  <a:schemeClr val="accent2">
                    <a:lumMod val="50000"/>
                  </a:schemeClr>
                </a:solidFill>
              </a:rPr>
              <a:t> b</a:t>
            </a:r>
          </a:p>
          <a:p>
            <a:pPr algn="ctr"/>
            <a:r>
              <a:rPr lang="sl-SI" sz="2400" dirty="0" smtClean="0">
                <a:solidFill>
                  <a:schemeClr val="accent2">
                    <a:lumMod val="50000"/>
                  </a:schemeClr>
                </a:solidFill>
              </a:rPr>
              <a:t>o = 2 </a:t>
            </a:r>
            <a:r>
              <a:rPr lang="sl-SI" sz="2400" dirty="0">
                <a:solidFill>
                  <a:schemeClr val="accent2">
                    <a:lumMod val="50000"/>
                  </a:schemeClr>
                </a:solidFill>
                <a:sym typeface="Mathematica1"/>
              </a:rPr>
              <a:t>•</a:t>
            </a:r>
            <a:r>
              <a:rPr lang="sl-SI" sz="24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sl-SI" sz="24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sl-SI" sz="2400" dirty="0">
                <a:solidFill>
                  <a:schemeClr val="accent2">
                    <a:lumMod val="50000"/>
                  </a:schemeClr>
                </a:solidFill>
              </a:rPr>
              <a:t>(</a:t>
            </a:r>
            <a:r>
              <a:rPr lang="sl-SI" sz="2400" dirty="0" smtClean="0">
                <a:solidFill>
                  <a:schemeClr val="accent2">
                    <a:lumMod val="50000"/>
                  </a:schemeClr>
                </a:solidFill>
              </a:rPr>
              <a:t>a + b)</a:t>
            </a:r>
            <a:endParaRPr lang="sl-SI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60832"/>
            <a:ext cx="7290054" cy="1499616"/>
          </a:xfrm>
        </p:spPr>
        <p:txBody>
          <a:bodyPr>
            <a:normAutofit/>
          </a:bodyPr>
          <a:lstStyle/>
          <a:p>
            <a:pPr algn="ctr"/>
            <a:r>
              <a:rPr lang="sl-SI" dirty="0" smtClean="0">
                <a:solidFill>
                  <a:srgbClr val="C00000"/>
                </a:solidFill>
              </a:rPr>
              <a:t>ploščinske enote in merjenje ploščine</a:t>
            </a: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67544" y="1484784"/>
            <a:ext cx="8524056" cy="5184576"/>
          </a:xfrm>
        </p:spPr>
        <p:txBody>
          <a:bodyPr>
            <a:normAutofit/>
          </a:bodyPr>
          <a:lstStyle/>
          <a:p>
            <a:r>
              <a:rPr lang="sl-SI" dirty="0" smtClean="0"/>
              <a:t>Špela in Rok sta oblikovala barvne vzorce. Kdo od njiju je pobarval več papirja?</a:t>
            </a:r>
          </a:p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endParaRPr lang="sl-SI" dirty="0"/>
          </a:p>
          <a:p>
            <a:pPr>
              <a:buNone/>
            </a:pPr>
            <a:r>
              <a:rPr lang="sl-SI" dirty="0" smtClean="0"/>
              <a:t> To najlažje ugotovimo, če preštejemo kvadratke, vendar moramo najprej imeti kvadratke enakih velikosti.</a:t>
            </a:r>
          </a:p>
          <a:p>
            <a:pPr>
              <a:buNone/>
            </a:pPr>
            <a:r>
              <a:rPr lang="sl-SI" dirty="0" smtClean="0"/>
              <a:t> 4 Špelini kvadratki veljajo za enega Rokovega. Torej ima </a:t>
            </a:r>
            <a:r>
              <a:rPr lang="sl-SI" dirty="0" smtClean="0">
                <a:solidFill>
                  <a:schemeClr val="bg2">
                    <a:lumMod val="25000"/>
                  </a:schemeClr>
                </a:solidFill>
              </a:rPr>
              <a:t>Špela 36 malih kvadratov</a:t>
            </a:r>
            <a:r>
              <a:rPr lang="sl-SI" dirty="0" smtClean="0"/>
              <a:t>, </a:t>
            </a:r>
            <a:r>
              <a:rPr lang="sl-SI" dirty="0" smtClean="0">
                <a:solidFill>
                  <a:schemeClr val="bg2">
                    <a:lumMod val="25000"/>
                  </a:schemeClr>
                </a:solidFill>
              </a:rPr>
              <a:t>Rok</a:t>
            </a:r>
            <a:r>
              <a:rPr lang="sl-SI" dirty="0" smtClean="0"/>
              <a:t> pa 10 velikih, kar je </a:t>
            </a:r>
            <a:r>
              <a:rPr lang="sl-SI" dirty="0" smtClean="0">
                <a:solidFill>
                  <a:schemeClr val="bg2">
                    <a:lumMod val="25000"/>
                  </a:schemeClr>
                </a:solidFill>
              </a:rPr>
              <a:t>40 malih</a:t>
            </a:r>
            <a:r>
              <a:rPr lang="sl-SI" dirty="0" smtClean="0"/>
              <a:t>.</a:t>
            </a:r>
            <a:endParaRPr lang="sl-SI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37694" y="2493080"/>
            <a:ext cx="2386572" cy="165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2421072"/>
            <a:ext cx="2566800" cy="165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2051720" y="4139788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Špela</a:t>
            </a:r>
            <a:endParaRPr lang="sl-SI" dirty="0"/>
          </a:p>
        </p:txBody>
      </p:sp>
      <p:sp>
        <p:nvSpPr>
          <p:cNvPr id="10" name="TextBox 9"/>
          <p:cNvSpPr txBox="1"/>
          <p:nvPr/>
        </p:nvSpPr>
        <p:spPr>
          <a:xfrm>
            <a:off x="6012160" y="4067780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Rok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548680"/>
            <a:ext cx="8839200" cy="4899174"/>
          </a:xfrm>
        </p:spPr>
        <p:txBody>
          <a:bodyPr/>
          <a:lstStyle/>
          <a:p>
            <a:r>
              <a:rPr lang="sl-SI" b="1" dirty="0" smtClean="0"/>
              <a:t>Ploščinske enote</a:t>
            </a:r>
          </a:p>
          <a:p>
            <a:pPr>
              <a:buNone/>
            </a:pPr>
            <a:r>
              <a:rPr lang="sl-SI" dirty="0" smtClean="0"/>
              <a:t>	Ploščinske enote so izpeljane iz dolžinskih enot. </a:t>
            </a:r>
          </a:p>
          <a:p>
            <a:pPr>
              <a:buNone/>
            </a:pPr>
            <a:r>
              <a:rPr lang="sl-SI" dirty="0"/>
              <a:t> </a:t>
            </a:r>
            <a:r>
              <a:rPr lang="sl-SI" dirty="0" smtClean="0"/>
              <a:t>Osnovna enota je </a:t>
            </a:r>
            <a:r>
              <a:rPr lang="sl-SI" dirty="0" smtClean="0">
                <a:solidFill>
                  <a:schemeClr val="accent2">
                    <a:lumMod val="50000"/>
                  </a:schemeClr>
                </a:solidFill>
              </a:rPr>
              <a:t>1 </a:t>
            </a:r>
            <a:r>
              <a:rPr lang="sl-SI" b="1" dirty="0" smtClean="0">
                <a:solidFill>
                  <a:schemeClr val="accent2">
                    <a:lumMod val="50000"/>
                  </a:schemeClr>
                </a:solidFill>
              </a:rPr>
              <a:t>kvadratni meter </a:t>
            </a:r>
            <a:r>
              <a:rPr lang="sl-SI" dirty="0" smtClean="0">
                <a:solidFill>
                  <a:schemeClr val="accent2">
                    <a:lumMod val="50000"/>
                  </a:schemeClr>
                </a:solidFill>
              </a:rPr>
              <a:t>(1 m</a:t>
            </a:r>
            <a:r>
              <a:rPr lang="sl-SI" baseline="30000" dirty="0" smtClean="0">
                <a:solidFill>
                  <a:schemeClr val="accent2">
                    <a:lumMod val="50000"/>
                  </a:schemeClr>
                </a:solidFill>
              </a:rPr>
              <a:t>2</a:t>
            </a:r>
            <a:r>
              <a:rPr lang="sl-SI" dirty="0" smtClean="0">
                <a:solidFill>
                  <a:schemeClr val="accent2">
                    <a:lumMod val="50000"/>
                  </a:schemeClr>
                </a:solidFill>
              </a:rPr>
              <a:t>), </a:t>
            </a:r>
            <a:r>
              <a:rPr lang="sl-SI" dirty="0" smtClean="0"/>
              <a:t>to je kvadrat s stranico 1 m.</a:t>
            </a:r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r>
              <a:rPr lang="sl-SI" dirty="0" smtClean="0"/>
              <a:t>	</a:t>
            </a:r>
            <a:endParaRPr lang="sl-SI" dirty="0"/>
          </a:p>
        </p:txBody>
      </p:sp>
      <p:sp>
        <p:nvSpPr>
          <p:cNvPr id="5" name="Rectangle 4"/>
          <p:cNvSpPr/>
          <p:nvPr/>
        </p:nvSpPr>
        <p:spPr>
          <a:xfrm>
            <a:off x="3275856" y="3069080"/>
            <a:ext cx="1080120" cy="1080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TextBox 5"/>
          <p:cNvSpPr txBox="1"/>
          <p:nvPr/>
        </p:nvSpPr>
        <p:spPr>
          <a:xfrm>
            <a:off x="3491880" y="2668970"/>
            <a:ext cx="6480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/>
              <a:t>1 m</a:t>
            </a:r>
            <a:endParaRPr lang="sl-SI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3491880" y="4196987"/>
            <a:ext cx="6480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/>
              <a:t>1 m</a:t>
            </a:r>
            <a:endParaRPr lang="sl-SI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2543175" y="3395992"/>
            <a:ext cx="6480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/>
              <a:t>1 m</a:t>
            </a:r>
            <a:endParaRPr lang="sl-SI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4427984" y="3395992"/>
            <a:ext cx="6480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/>
              <a:t>1 m</a:t>
            </a:r>
            <a:endParaRPr lang="sl-SI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3551287" y="3409025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>
                <a:solidFill>
                  <a:schemeClr val="accent2">
                    <a:lumMod val="50000"/>
                  </a:schemeClr>
                </a:solidFill>
              </a:rPr>
              <a:t>1 m</a:t>
            </a:r>
            <a:r>
              <a:rPr lang="sl-SI" sz="2000" baseline="30000" dirty="0" smtClean="0">
                <a:solidFill>
                  <a:schemeClr val="accent2">
                    <a:lumMod val="50000"/>
                  </a:schemeClr>
                </a:solidFill>
              </a:rPr>
              <a:t>2</a:t>
            </a:r>
            <a:endParaRPr lang="sl-SI" sz="2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516" y="616317"/>
            <a:ext cx="8686800" cy="4683150"/>
          </a:xfrm>
        </p:spPr>
        <p:txBody>
          <a:bodyPr/>
          <a:lstStyle/>
          <a:p>
            <a:r>
              <a:rPr lang="sl-SI" b="1" dirty="0" smtClean="0"/>
              <a:t>      Pretvarjanje ploščinskih enot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1323921"/>
              </p:ext>
            </p:extLst>
          </p:nvPr>
        </p:nvGraphicFramePr>
        <p:xfrm>
          <a:off x="467544" y="1916832"/>
          <a:ext cx="7982713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87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03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187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11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37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sz="2000" dirty="0" smtClean="0">
                          <a:solidFill>
                            <a:schemeClr val="tx2"/>
                          </a:solidFill>
                        </a:rPr>
                        <a:t>kvadratni</a:t>
                      </a:r>
                    </a:p>
                    <a:p>
                      <a:pPr algn="ctr"/>
                      <a:r>
                        <a:rPr lang="sl-SI" sz="2000" dirty="0" smtClean="0">
                          <a:solidFill>
                            <a:schemeClr val="tx2"/>
                          </a:solidFill>
                        </a:rPr>
                        <a:t>kilometer</a:t>
                      </a:r>
                      <a:endParaRPr lang="sl-SI" sz="200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dirty="0" smtClean="0">
                          <a:solidFill>
                            <a:schemeClr val="tx2"/>
                          </a:solidFill>
                        </a:rPr>
                        <a:t>kvadratni</a:t>
                      </a:r>
                    </a:p>
                    <a:p>
                      <a:pPr algn="ctr"/>
                      <a:r>
                        <a:rPr lang="sl-SI" sz="2000" dirty="0" smtClean="0">
                          <a:solidFill>
                            <a:schemeClr val="tx2"/>
                          </a:solidFill>
                        </a:rPr>
                        <a:t>meter</a:t>
                      </a:r>
                      <a:endParaRPr lang="sl-SI" sz="200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dirty="0" smtClean="0">
                          <a:solidFill>
                            <a:schemeClr val="tx2"/>
                          </a:solidFill>
                        </a:rPr>
                        <a:t>kvadratni</a:t>
                      </a:r>
                    </a:p>
                    <a:p>
                      <a:pPr algn="ctr"/>
                      <a:r>
                        <a:rPr lang="sl-SI" sz="2000" dirty="0" smtClean="0">
                          <a:solidFill>
                            <a:schemeClr val="tx2"/>
                          </a:solidFill>
                        </a:rPr>
                        <a:t>decimeter</a:t>
                      </a:r>
                      <a:endParaRPr lang="sl-SI" sz="200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dirty="0" smtClean="0">
                          <a:solidFill>
                            <a:schemeClr val="tx2"/>
                          </a:solidFill>
                        </a:rPr>
                        <a:t>kvadratni</a:t>
                      </a:r>
                    </a:p>
                    <a:p>
                      <a:pPr algn="ctr"/>
                      <a:r>
                        <a:rPr lang="sl-SI" sz="2000" dirty="0" smtClean="0">
                          <a:solidFill>
                            <a:schemeClr val="tx2"/>
                          </a:solidFill>
                        </a:rPr>
                        <a:t>centimeter</a:t>
                      </a:r>
                      <a:endParaRPr lang="sl-SI" sz="200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dirty="0" smtClean="0">
                          <a:solidFill>
                            <a:schemeClr val="tx2"/>
                          </a:solidFill>
                        </a:rPr>
                        <a:t>kvadratni</a:t>
                      </a:r>
                    </a:p>
                    <a:p>
                      <a:pPr algn="ctr"/>
                      <a:r>
                        <a:rPr lang="sl-SI" sz="2000" dirty="0" smtClean="0">
                          <a:solidFill>
                            <a:schemeClr val="tx2"/>
                          </a:solidFill>
                        </a:rPr>
                        <a:t>milimeter</a:t>
                      </a:r>
                      <a:endParaRPr lang="sl-SI" sz="200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>
                          <a:solidFill>
                            <a:schemeClr val="tx2"/>
                          </a:solidFill>
                        </a:rPr>
                        <a:t>0,001 • 0,001</a:t>
                      </a:r>
                    </a:p>
                    <a:p>
                      <a:pPr algn="ctr"/>
                      <a:r>
                        <a:rPr lang="sl-SI" sz="2400" dirty="0" smtClean="0">
                          <a:solidFill>
                            <a:schemeClr val="tx2"/>
                          </a:solidFill>
                        </a:rPr>
                        <a:t>=0,000001</a:t>
                      </a:r>
                      <a:endParaRPr lang="sl-SI" sz="240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36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sl-SI" sz="36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>
                          <a:solidFill>
                            <a:schemeClr val="tx2"/>
                          </a:solidFill>
                        </a:rPr>
                        <a:t>10</a:t>
                      </a:r>
                      <a:r>
                        <a:rPr lang="sl-SI" sz="2400" baseline="0" dirty="0" smtClean="0">
                          <a:solidFill>
                            <a:schemeClr val="tx2"/>
                          </a:solidFill>
                        </a:rPr>
                        <a:t> </a:t>
                      </a:r>
                      <a:r>
                        <a:rPr lang="sl-SI" sz="2400" dirty="0" smtClean="0">
                          <a:solidFill>
                            <a:schemeClr val="tx2"/>
                          </a:solidFill>
                        </a:rPr>
                        <a:t>•</a:t>
                      </a:r>
                      <a:r>
                        <a:rPr lang="sl-SI" sz="2400" baseline="0" dirty="0" smtClean="0">
                          <a:solidFill>
                            <a:schemeClr val="tx2"/>
                          </a:solidFill>
                        </a:rPr>
                        <a:t> 10</a:t>
                      </a:r>
                    </a:p>
                    <a:p>
                      <a:pPr algn="ctr"/>
                      <a:r>
                        <a:rPr lang="sl-SI" sz="2400" baseline="0" dirty="0" smtClean="0">
                          <a:solidFill>
                            <a:schemeClr val="tx2"/>
                          </a:solidFill>
                        </a:rPr>
                        <a:t>= 100</a:t>
                      </a:r>
                      <a:endParaRPr lang="sl-SI" sz="240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>
                          <a:solidFill>
                            <a:schemeClr val="tx2"/>
                          </a:solidFill>
                        </a:rPr>
                        <a:t>100 • 100</a:t>
                      </a:r>
                    </a:p>
                    <a:p>
                      <a:pPr algn="ctr"/>
                      <a:r>
                        <a:rPr lang="sl-SI" sz="2400" dirty="0" smtClean="0">
                          <a:solidFill>
                            <a:schemeClr val="tx2"/>
                          </a:solidFill>
                        </a:rPr>
                        <a:t>=</a:t>
                      </a:r>
                      <a:r>
                        <a:rPr lang="sl-SI" sz="2400" baseline="0" dirty="0" smtClean="0">
                          <a:solidFill>
                            <a:schemeClr val="tx2"/>
                          </a:solidFill>
                        </a:rPr>
                        <a:t> </a:t>
                      </a:r>
                      <a:r>
                        <a:rPr lang="sl-SI" sz="2400" dirty="0" smtClean="0">
                          <a:solidFill>
                            <a:schemeClr val="tx2"/>
                          </a:solidFill>
                        </a:rPr>
                        <a:t>10000</a:t>
                      </a:r>
                      <a:endParaRPr lang="sl-SI" sz="240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>
                          <a:solidFill>
                            <a:schemeClr val="tx2"/>
                          </a:solidFill>
                        </a:rPr>
                        <a:t>1000 •1000</a:t>
                      </a:r>
                    </a:p>
                    <a:p>
                      <a:pPr algn="ctr"/>
                      <a:r>
                        <a:rPr lang="sl-SI" sz="2400" dirty="0" smtClean="0">
                          <a:solidFill>
                            <a:schemeClr val="tx2"/>
                          </a:solidFill>
                        </a:rPr>
                        <a:t>= 1000000</a:t>
                      </a:r>
                      <a:endParaRPr lang="sl-SI" sz="240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11560" y="4313777"/>
            <a:ext cx="4824536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l-SI" sz="2600" dirty="0" smtClean="0"/>
              <a:t>Koliko dm</a:t>
            </a:r>
            <a:r>
              <a:rPr lang="sl-SI" sz="2600" baseline="30000" dirty="0" smtClean="0"/>
              <a:t>2</a:t>
            </a:r>
            <a:r>
              <a:rPr lang="sl-SI" sz="2600" dirty="0" smtClean="0"/>
              <a:t> je 2 m</a:t>
            </a:r>
            <a:r>
              <a:rPr lang="sl-SI" sz="2600" baseline="30000" dirty="0" smtClean="0"/>
              <a:t>2</a:t>
            </a:r>
            <a:r>
              <a:rPr lang="sl-SI" sz="2600" dirty="0" smtClean="0"/>
              <a:t> + 1 dm</a:t>
            </a:r>
            <a:r>
              <a:rPr lang="sl-SI" sz="2600" baseline="30000" dirty="0" smtClean="0"/>
              <a:t>2</a:t>
            </a:r>
            <a:r>
              <a:rPr lang="sl-SI" sz="2600" dirty="0" smtClean="0"/>
              <a:t>?</a:t>
            </a:r>
          </a:p>
          <a:p>
            <a:r>
              <a:rPr lang="sl-SI" sz="2600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sl-SI" sz="2600" dirty="0" smtClean="0"/>
              <a:t>Koliko mm</a:t>
            </a:r>
            <a:r>
              <a:rPr lang="sl-SI" sz="2600" baseline="30000" dirty="0" smtClean="0"/>
              <a:t>2</a:t>
            </a:r>
            <a:r>
              <a:rPr lang="sl-SI" sz="2600" dirty="0" smtClean="0"/>
              <a:t> je 3 m</a:t>
            </a:r>
            <a:r>
              <a:rPr lang="sl-SI" sz="2600" baseline="30000" dirty="0" smtClean="0"/>
              <a:t>2</a:t>
            </a:r>
            <a:r>
              <a:rPr lang="sl-SI" sz="2600" dirty="0" smtClean="0"/>
              <a:t> + 4mm</a:t>
            </a:r>
            <a:r>
              <a:rPr lang="sl-SI" sz="2600" baseline="30000" dirty="0" smtClean="0"/>
              <a:t>2</a:t>
            </a:r>
            <a:r>
              <a:rPr lang="sl-SI" sz="2600" dirty="0" smtClean="0"/>
              <a:t>?</a:t>
            </a:r>
            <a:endParaRPr lang="sl-SI" sz="2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173" y="241262"/>
            <a:ext cx="7290054" cy="1499616"/>
          </a:xfrm>
        </p:spPr>
        <p:txBody>
          <a:bodyPr/>
          <a:lstStyle/>
          <a:p>
            <a:pPr algn="ctr"/>
            <a:r>
              <a:rPr lang="sl-SI" dirty="0" smtClean="0">
                <a:solidFill>
                  <a:srgbClr val="C00000"/>
                </a:solidFill>
              </a:rPr>
              <a:t>ploščina pravokotnika in kvadrata</a:t>
            </a: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115198"/>
          </a:xfrm>
        </p:spPr>
        <p:txBody>
          <a:bodyPr>
            <a:normAutofit/>
          </a:bodyPr>
          <a:lstStyle/>
          <a:p>
            <a:r>
              <a:rPr lang="sl-SI" b="1" dirty="0" smtClean="0"/>
              <a:t>   Ploščina kvadrata</a:t>
            </a:r>
          </a:p>
          <a:p>
            <a:endParaRPr lang="sl-SI" dirty="0" smtClean="0"/>
          </a:p>
          <a:p>
            <a:endParaRPr lang="sl-SI" dirty="0" smtClean="0"/>
          </a:p>
          <a:p>
            <a:pPr>
              <a:buNone/>
            </a:pPr>
            <a:endParaRPr lang="sl-SI" dirty="0" smtClean="0"/>
          </a:p>
          <a:p>
            <a:endParaRPr lang="sl-SI" b="1" dirty="0" smtClean="0"/>
          </a:p>
          <a:p>
            <a:endParaRPr lang="sl-SI" b="1" dirty="0"/>
          </a:p>
          <a:p>
            <a:r>
              <a:rPr lang="sl-SI" b="1" dirty="0" smtClean="0"/>
              <a:t>   Ploščina pravokotnika</a:t>
            </a:r>
            <a:endParaRPr lang="sl-SI" b="1" dirty="0"/>
          </a:p>
        </p:txBody>
      </p:sp>
      <p:sp>
        <p:nvSpPr>
          <p:cNvPr id="4" name="Rectangle 3"/>
          <p:cNvSpPr/>
          <p:nvPr/>
        </p:nvSpPr>
        <p:spPr>
          <a:xfrm>
            <a:off x="2186311" y="2276872"/>
            <a:ext cx="1440000" cy="144016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" name="TextBox 4"/>
          <p:cNvSpPr txBox="1"/>
          <p:nvPr/>
        </p:nvSpPr>
        <p:spPr>
          <a:xfrm>
            <a:off x="2699792" y="1876762"/>
            <a:ext cx="2974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/>
              <a:t>a</a:t>
            </a:r>
            <a:endParaRPr lang="sl-SI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2690367" y="3645024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/>
              <a:t>a</a:t>
            </a:r>
            <a:endParaRPr lang="sl-SI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1898279" y="2812866"/>
            <a:ext cx="2974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/>
              <a:t>a</a:t>
            </a:r>
            <a:endParaRPr lang="sl-SI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3698479" y="2780928"/>
            <a:ext cx="2974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/>
              <a:t>a</a:t>
            </a:r>
            <a:endParaRPr lang="sl-SI" sz="20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2195736" y="2253992"/>
          <a:ext cx="1368152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0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0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20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20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b="0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endParaRPr lang="sl-SI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endParaRPr lang="sl-SI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endParaRPr lang="sl-SI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1466231" y="4901098"/>
            <a:ext cx="2088232" cy="144016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1" name="TextBox 10"/>
          <p:cNvSpPr txBox="1"/>
          <p:nvPr/>
        </p:nvSpPr>
        <p:spPr>
          <a:xfrm>
            <a:off x="2330327" y="4536504"/>
            <a:ext cx="2974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/>
              <a:t>a</a:t>
            </a:r>
            <a:endParaRPr lang="sl-SI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2330327" y="6269250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/>
              <a:t>a</a:t>
            </a:r>
            <a:endParaRPr lang="sl-SI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1106191" y="5400600"/>
            <a:ext cx="3694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/>
              <a:t>b</a:t>
            </a:r>
            <a:endParaRPr lang="sl-SI" sz="2000" dirty="0"/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1466231" y="4873664"/>
          <a:ext cx="2088228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80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80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80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80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80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80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b="0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endParaRPr lang="sl-SI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endParaRPr lang="sl-SI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endParaRPr lang="sl-SI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626471" y="5400600"/>
            <a:ext cx="2974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/>
              <a:t>b</a:t>
            </a:r>
            <a:endParaRPr lang="sl-SI" sz="2000" dirty="0"/>
          </a:p>
        </p:txBody>
      </p:sp>
      <p:sp>
        <p:nvSpPr>
          <p:cNvPr id="22" name="Rounded Rectangle 21"/>
          <p:cNvSpPr/>
          <p:nvPr/>
        </p:nvSpPr>
        <p:spPr>
          <a:xfrm>
            <a:off x="5580112" y="2060848"/>
            <a:ext cx="2808312" cy="129614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>
                <a:solidFill>
                  <a:schemeClr val="accent2">
                    <a:lumMod val="50000"/>
                  </a:schemeClr>
                </a:solidFill>
              </a:rPr>
              <a:t>PLOŠČINA KVADRATA</a:t>
            </a:r>
          </a:p>
          <a:p>
            <a:pPr algn="ctr"/>
            <a:r>
              <a:rPr lang="sl-SI" dirty="0" smtClean="0">
                <a:solidFill>
                  <a:schemeClr val="accent2">
                    <a:lumMod val="50000"/>
                  </a:schemeClr>
                </a:solidFill>
              </a:rPr>
              <a:t>p = a </a:t>
            </a:r>
            <a:r>
              <a:rPr lang="sl-SI" dirty="0">
                <a:solidFill>
                  <a:schemeClr val="tx2"/>
                </a:solidFill>
              </a:rPr>
              <a:t>•</a:t>
            </a:r>
            <a:r>
              <a:rPr lang="sl-SI" dirty="0" smtClean="0">
                <a:solidFill>
                  <a:schemeClr val="accent2">
                    <a:lumMod val="50000"/>
                  </a:schemeClr>
                </a:solidFill>
              </a:rPr>
              <a:t> a = a</a:t>
            </a:r>
            <a:r>
              <a:rPr lang="sl-SI" baseline="30000" dirty="0" smtClean="0">
                <a:solidFill>
                  <a:schemeClr val="accent2">
                    <a:lumMod val="50000"/>
                  </a:schemeClr>
                </a:solidFill>
              </a:rPr>
              <a:t>2</a:t>
            </a:r>
            <a:endParaRPr lang="sl-SI" baseline="30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5292080" y="4869160"/>
            <a:ext cx="2952328" cy="129614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>
                <a:solidFill>
                  <a:schemeClr val="accent2">
                    <a:lumMod val="50000"/>
                  </a:schemeClr>
                </a:solidFill>
              </a:rPr>
              <a:t>PLOŠČINA PRAVOKOTNIKA</a:t>
            </a:r>
          </a:p>
          <a:p>
            <a:pPr algn="ctr"/>
            <a:r>
              <a:rPr lang="sl-SI" dirty="0" smtClean="0">
                <a:solidFill>
                  <a:schemeClr val="accent2">
                    <a:lumMod val="50000"/>
                  </a:schemeClr>
                </a:solidFill>
              </a:rPr>
              <a:t>p = a </a:t>
            </a:r>
            <a:r>
              <a:rPr lang="sl-SI" dirty="0">
                <a:solidFill>
                  <a:schemeClr val="tx2"/>
                </a:solidFill>
              </a:rPr>
              <a:t>•</a:t>
            </a:r>
            <a:r>
              <a:rPr lang="sl-SI" dirty="0" smtClean="0">
                <a:solidFill>
                  <a:schemeClr val="accent2">
                    <a:lumMod val="50000"/>
                  </a:schemeClr>
                </a:solidFill>
              </a:rPr>
              <a:t> b</a:t>
            </a:r>
            <a:endParaRPr lang="sl-SI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450032"/>
            <a:ext cx="8740080" cy="962744"/>
          </a:xfrm>
        </p:spPr>
        <p:txBody>
          <a:bodyPr>
            <a:noAutofit/>
          </a:bodyPr>
          <a:lstStyle/>
          <a:p>
            <a:pPr algn="ctr"/>
            <a:r>
              <a:rPr lang="sl-SI" sz="4000" dirty="0" smtClean="0">
                <a:solidFill>
                  <a:srgbClr val="C00000"/>
                </a:solidFill>
              </a:rPr>
              <a:t> prostorninske enote in merjenje prostornine</a:t>
            </a:r>
            <a:endParaRPr lang="sl-SI" sz="40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484784"/>
            <a:ext cx="8398768" cy="4525963"/>
          </a:xfrm>
        </p:spPr>
        <p:txBody>
          <a:bodyPr/>
          <a:lstStyle/>
          <a:p>
            <a:r>
              <a:rPr lang="sl-SI" b="1" dirty="0" smtClean="0"/>
              <a:t>Prostorninske enote</a:t>
            </a:r>
          </a:p>
          <a:p>
            <a:pPr>
              <a:buNone/>
            </a:pPr>
            <a:r>
              <a:rPr lang="sl-SI" dirty="0" smtClean="0"/>
              <a:t>	Prostorninske enote so izpeljane iz dolžinskih enot. Osnovna enota je </a:t>
            </a:r>
            <a:r>
              <a:rPr lang="sl-SI" dirty="0" smtClean="0">
                <a:solidFill>
                  <a:schemeClr val="accent2">
                    <a:lumMod val="50000"/>
                  </a:schemeClr>
                </a:solidFill>
              </a:rPr>
              <a:t>1 </a:t>
            </a:r>
            <a:r>
              <a:rPr lang="sl-SI" b="1" dirty="0" smtClean="0">
                <a:solidFill>
                  <a:schemeClr val="accent2">
                    <a:lumMod val="50000"/>
                  </a:schemeClr>
                </a:solidFill>
              </a:rPr>
              <a:t>kubični meter </a:t>
            </a:r>
            <a:r>
              <a:rPr lang="sl-SI" dirty="0" smtClean="0">
                <a:solidFill>
                  <a:schemeClr val="accent2">
                    <a:lumMod val="50000"/>
                  </a:schemeClr>
                </a:solidFill>
              </a:rPr>
              <a:t>(1 m</a:t>
            </a:r>
            <a:r>
              <a:rPr lang="sl-SI" baseline="30000" dirty="0" smtClean="0">
                <a:solidFill>
                  <a:schemeClr val="accent2">
                    <a:lumMod val="50000"/>
                  </a:schemeClr>
                </a:solidFill>
              </a:rPr>
              <a:t>3</a:t>
            </a:r>
            <a:r>
              <a:rPr lang="sl-SI" dirty="0" smtClean="0">
                <a:solidFill>
                  <a:schemeClr val="accent2">
                    <a:lumMod val="50000"/>
                  </a:schemeClr>
                </a:solidFill>
              </a:rPr>
              <a:t>)</a:t>
            </a:r>
            <a:r>
              <a:rPr lang="sl-SI" dirty="0" smtClean="0"/>
              <a:t>, to je kocka z robom 1 m.</a:t>
            </a:r>
            <a:endParaRPr lang="sl-SI" dirty="0"/>
          </a:p>
        </p:txBody>
      </p:sp>
      <p:sp>
        <p:nvSpPr>
          <p:cNvPr id="4" name="Cube 3"/>
          <p:cNvSpPr/>
          <p:nvPr/>
        </p:nvSpPr>
        <p:spPr>
          <a:xfrm>
            <a:off x="3298936" y="3212976"/>
            <a:ext cx="1440000" cy="1440000"/>
          </a:xfrm>
          <a:prstGeom prst="cub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" name="TextBox 4"/>
          <p:cNvSpPr txBox="1"/>
          <p:nvPr/>
        </p:nvSpPr>
        <p:spPr>
          <a:xfrm>
            <a:off x="3599892" y="4690098"/>
            <a:ext cx="6480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/>
              <a:t>1 m</a:t>
            </a:r>
            <a:endParaRPr lang="sl-SI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4780967" y="3732921"/>
            <a:ext cx="6480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/>
              <a:t>1 m</a:t>
            </a:r>
            <a:endParaRPr lang="sl-SI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4427984" y="4392976"/>
            <a:ext cx="6480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/>
              <a:t>1 m</a:t>
            </a:r>
            <a:endParaRPr lang="sl-SI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3545886" y="3992866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>
                <a:solidFill>
                  <a:schemeClr val="accent2">
                    <a:lumMod val="50000"/>
                  </a:schemeClr>
                </a:solidFill>
              </a:rPr>
              <a:t>1 m</a:t>
            </a:r>
            <a:r>
              <a:rPr lang="sl-SI" sz="2000" baseline="30000" dirty="0" smtClean="0">
                <a:solidFill>
                  <a:schemeClr val="accent2">
                    <a:lumMod val="50000"/>
                  </a:schemeClr>
                </a:solidFill>
              </a:rPr>
              <a:t>3</a:t>
            </a:r>
            <a:endParaRPr lang="sl-SI" sz="2000" baseline="30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296</TotalTime>
  <Words>551</Words>
  <Application>Microsoft Office PowerPoint</Application>
  <PresentationFormat>Diaprojekcija na zaslonu (4:3)</PresentationFormat>
  <Paragraphs>161</Paragraphs>
  <Slides>11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11</vt:i4>
      </vt:variant>
    </vt:vector>
  </HeadingPairs>
  <TitlesOfParts>
    <vt:vector size="17" baseType="lpstr">
      <vt:lpstr>Arial</vt:lpstr>
      <vt:lpstr>Mathematica1</vt:lpstr>
      <vt:lpstr>Tw Cen MT</vt:lpstr>
      <vt:lpstr>Tw Cen MT Condensed</vt:lpstr>
      <vt:lpstr>Wingdings 3</vt:lpstr>
      <vt:lpstr>Integral</vt:lpstr>
      <vt:lpstr>OBSEG, Ploščina, prostornina</vt:lpstr>
      <vt:lpstr>  dolžinske enote in merjenje obsega</vt:lpstr>
      <vt:lpstr> obseg pravokotnika in kvadrata</vt:lpstr>
      <vt:lpstr>PowerPointova predstavitev</vt:lpstr>
      <vt:lpstr>ploščinske enote in merjenje ploščine</vt:lpstr>
      <vt:lpstr>PowerPointova predstavitev</vt:lpstr>
      <vt:lpstr>PowerPointova predstavitev</vt:lpstr>
      <vt:lpstr>ploščina pravokotnika in kvadrata</vt:lpstr>
      <vt:lpstr> prostorninske enote in merjenje prostornine</vt:lpstr>
      <vt:lpstr>PowerPointova predstavitev</vt:lpstr>
      <vt:lpstr>prostornina kvadra in kocke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OBSEG, Ploščina, prostornina</dc:title>
  <dc:creator>Pika</dc:creator>
  <cp:lastModifiedBy>MAT_Štrajhar</cp:lastModifiedBy>
  <cp:revision>28</cp:revision>
  <dcterms:created xsi:type="dcterms:W3CDTF">2015-07-08T10:53:56Z</dcterms:created>
  <dcterms:modified xsi:type="dcterms:W3CDTF">2021-05-04T06:37:05Z</dcterms:modified>
</cp:coreProperties>
</file>