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57" r:id="rId4"/>
    <p:sldId id="258" r:id="rId5"/>
    <p:sldId id="259" r:id="rId6"/>
    <p:sldId id="260" r:id="rId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6B391-50C7-48B7-8305-D39DD990BFF6}" type="datetimeFigureOut">
              <a:rPr lang="sl-SI" smtClean="0"/>
              <a:t>10. 04. 2022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B2D94-5746-4F22-893C-6D1AA8CEAC8D}" type="slidenum">
              <a:rPr lang="sl-SI" smtClean="0"/>
              <a:t>‹#›</a:t>
            </a:fld>
            <a:endParaRPr lang="sl-SI"/>
          </a:p>
        </p:txBody>
      </p:sp>
    </p:spTree>
    <p:extLst>
      <p:ext uri="{BB962C8B-B14F-4D97-AF65-F5344CB8AC3E}">
        <p14:creationId xmlns:p14="http://schemas.microsoft.com/office/powerpoint/2010/main" val="302559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417260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392985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196313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00401654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767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95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6329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10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814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5551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13347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92623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989483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0752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101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C4D5687D-238D-4096-B90D-385BB80034B3}" type="datetimeFigureOut">
              <a:rPr lang="sl-SI" smtClean="0"/>
              <a:t>10. 04. 2022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94782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207227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C4D5687D-238D-4096-B90D-385BB80034B3}" type="datetimeFigureOut">
              <a:rPr lang="sl-SI" smtClean="0"/>
              <a:t>10. 04. 2022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314040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C4D5687D-238D-4096-B90D-385BB80034B3}" type="datetimeFigureOut">
              <a:rPr lang="sl-SI" smtClean="0"/>
              <a:t>10. 04. 2022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62112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4D5687D-238D-4096-B90D-385BB80034B3}" type="datetimeFigureOut">
              <a:rPr lang="sl-SI" smtClean="0"/>
              <a:t>10. 04. 2022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6688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258073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C4D5687D-238D-4096-B90D-385BB80034B3}" type="datetimeFigureOut">
              <a:rPr lang="sl-SI" smtClean="0"/>
              <a:t>10. 04. 2022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A6571DEC-37F2-49EF-818B-049552A19757}" type="slidenum">
              <a:rPr lang="sl-SI" smtClean="0"/>
              <a:t>‹#›</a:t>
            </a:fld>
            <a:endParaRPr lang="sl-SI"/>
          </a:p>
        </p:txBody>
      </p:sp>
    </p:spTree>
    <p:extLst>
      <p:ext uri="{BB962C8B-B14F-4D97-AF65-F5344CB8AC3E}">
        <p14:creationId xmlns:p14="http://schemas.microsoft.com/office/powerpoint/2010/main" val="137094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5687D-238D-4096-B90D-385BB80034B3}" type="datetimeFigureOut">
              <a:rPr lang="sl-SI" smtClean="0"/>
              <a:t>10. 04. 2022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71DEC-37F2-49EF-818B-049552A19757}" type="slidenum">
              <a:rPr lang="sl-SI" smtClean="0"/>
              <a:t>‹#›</a:t>
            </a:fld>
            <a:endParaRPr lang="sl-SI"/>
          </a:p>
        </p:txBody>
      </p:sp>
    </p:spTree>
    <p:extLst>
      <p:ext uri="{BB962C8B-B14F-4D97-AF65-F5344CB8AC3E}">
        <p14:creationId xmlns:p14="http://schemas.microsoft.com/office/powerpoint/2010/main" val="254891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10. 04. 2022</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893838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9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6310" y="492501"/>
            <a:ext cx="10796530" cy="818506"/>
          </a:xfrm>
        </p:spPr>
        <p:txBody>
          <a:bodyPr>
            <a:normAutofit/>
          </a:bodyPr>
          <a:lstStyle/>
          <a:p>
            <a:r>
              <a:rPr lang="sl-SI" sz="3600" dirty="0"/>
              <a:t>2.2 TRDNOST TEHNIČNIH GRADIV</a:t>
            </a:r>
          </a:p>
        </p:txBody>
      </p:sp>
      <p:sp>
        <p:nvSpPr>
          <p:cNvPr id="3" name="Označba mesta vsebine 2"/>
          <p:cNvSpPr>
            <a:spLocks noGrp="1"/>
          </p:cNvSpPr>
          <p:nvPr>
            <p:ph idx="1"/>
          </p:nvPr>
        </p:nvSpPr>
        <p:spPr>
          <a:xfrm>
            <a:off x="793213" y="1784733"/>
            <a:ext cx="10025351" cy="3007604"/>
          </a:xfrm>
        </p:spPr>
        <p:txBody>
          <a:bodyPr>
            <a:normAutofit/>
          </a:bodyPr>
          <a:lstStyle/>
          <a:p>
            <a:pPr marL="0" indent="0">
              <a:buNone/>
            </a:pPr>
            <a:r>
              <a:rPr lang="sl-SI" sz="2400" b="1" dirty="0"/>
              <a:t>Trdnost je mehanska lastnost gradiv, da se upirajo spremembi svoje oblike, ki jo želijo povzročiti zunanje obremenitve. Obremenitve, ki delujejo na nosilce, so trajne, te se s časom ne spreminjajo, ali časovne, te se s časom spreminjajo.</a:t>
            </a:r>
          </a:p>
        </p:txBody>
      </p:sp>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5421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2707" y="184029"/>
            <a:ext cx="10829581" cy="829523"/>
          </a:xfrm>
        </p:spPr>
        <p:txBody>
          <a:bodyPr>
            <a:normAutofit/>
          </a:bodyPr>
          <a:lstStyle/>
          <a:p>
            <a:r>
              <a:rPr lang="sl-SI" sz="4000" dirty="0"/>
              <a:t>2.2.1 Statična trdnost gradiv</a:t>
            </a:r>
          </a:p>
        </p:txBody>
      </p:sp>
      <p:sp>
        <p:nvSpPr>
          <p:cNvPr id="3" name="Označba mesta vsebine 2"/>
          <p:cNvSpPr>
            <a:spLocks noGrp="1"/>
          </p:cNvSpPr>
          <p:nvPr>
            <p:ph idx="1"/>
          </p:nvPr>
        </p:nvSpPr>
        <p:spPr>
          <a:xfrm>
            <a:off x="661012" y="1013552"/>
            <a:ext cx="10388906" cy="5585552"/>
          </a:xfrm>
        </p:spPr>
        <p:txBody>
          <a:bodyPr>
            <a:normAutofit/>
          </a:bodyPr>
          <a:lstStyle/>
          <a:p>
            <a:pPr marL="274320" lvl="1" indent="0">
              <a:buNone/>
            </a:pPr>
            <a:r>
              <a:rPr lang="sl-SI" sz="2000" b="1" dirty="0"/>
              <a:t>Statična trdnost tehničnih gradiv je določena za trajne oz. mirujoče obremenitve. Določimo jo na trgalnem stroju, kjer so preizkušanci obremenjeni z mirujočo obremenitvijo, ki počasi in enakomerno v daljšem časovnem obdobju raste do porušitve preizkušanca. Rezultati preizkusa se prikažejo v diagramu R – </a:t>
            </a:r>
            <a:r>
              <a:rPr lang="el-GR" sz="2000" b="1" dirty="0"/>
              <a:t>ε</a:t>
            </a:r>
            <a:r>
              <a:rPr lang="sl-SI" sz="2000" b="1" dirty="0"/>
              <a:t> oz. </a:t>
            </a:r>
            <a:r>
              <a:rPr lang="sl-SI" sz="2000" b="1" dirty="0" err="1"/>
              <a:t>Hookovem</a:t>
            </a:r>
            <a:r>
              <a:rPr lang="sl-SI" sz="2000" b="1" dirty="0"/>
              <a:t> diagramu </a:t>
            </a:r>
            <a:r>
              <a:rPr lang="el-GR" sz="2000" b="1" dirty="0"/>
              <a:t>σ</a:t>
            </a:r>
            <a:r>
              <a:rPr lang="sl-SI" sz="2000" b="1" dirty="0"/>
              <a:t>-</a:t>
            </a:r>
            <a:r>
              <a:rPr lang="el-GR" sz="2000" b="1" dirty="0"/>
              <a:t>ε</a:t>
            </a:r>
            <a:r>
              <a:rPr lang="sl-SI" sz="2000" b="1" dirty="0"/>
              <a:t>.</a:t>
            </a:r>
          </a:p>
          <a:p>
            <a:pPr marL="274320" lvl="1" indent="0">
              <a:buNone/>
            </a:pPr>
            <a:r>
              <a:rPr lang="sl-SI" sz="2000" b="1" dirty="0">
                <a:solidFill>
                  <a:schemeClr val="tx2"/>
                </a:solidFill>
              </a:rPr>
              <a:t>Glede na obliko R – </a:t>
            </a:r>
            <a:r>
              <a:rPr lang="el-GR" sz="2000" b="1" dirty="0"/>
              <a:t>ε</a:t>
            </a:r>
            <a:r>
              <a:rPr lang="sl-SI" sz="2000" b="1" dirty="0"/>
              <a:t> ločimo:</a:t>
            </a:r>
          </a:p>
          <a:p>
            <a:pPr lvl="1"/>
            <a:r>
              <a:rPr lang="sl-SI" sz="2000" b="1" dirty="0">
                <a:solidFill>
                  <a:schemeClr val="accent1"/>
                </a:solidFill>
              </a:rPr>
              <a:t>žilava gradiva                                                                                              </a:t>
            </a:r>
            <a:r>
              <a:rPr lang="sl-SI" sz="2000" b="1" dirty="0" err="1">
                <a:solidFill>
                  <a:schemeClr val="tx2"/>
                </a:solidFill>
              </a:rPr>
              <a:t>Gradiva</a:t>
            </a:r>
            <a:r>
              <a:rPr lang="sl-SI" sz="2000" b="1" dirty="0">
                <a:solidFill>
                  <a:schemeClr val="tx2"/>
                </a:solidFill>
              </a:rPr>
              <a:t> se po začetnem elastičnem (linearnem) raztezanju raztezajo močno plastično do pretrga. Prehod med elastičnim in plastičnim raztezanjem je lahko zvezen (npr. baker) ali nezvezen, s pojavom </a:t>
            </a:r>
            <a:r>
              <a:rPr lang="sl-SI" sz="2000" b="1" dirty="0" err="1">
                <a:solidFill>
                  <a:schemeClr val="tx2"/>
                </a:solidFill>
              </a:rPr>
              <a:t>tečenja</a:t>
            </a:r>
            <a:r>
              <a:rPr lang="sl-SI" sz="2000" b="1" dirty="0">
                <a:solidFill>
                  <a:schemeClr val="tx2"/>
                </a:solidFill>
              </a:rPr>
              <a:t> pri stalni napetosti (npr. mehko jeklo). Imajo sorazmerno visoko mejo elastičnosti in razmeroma široko območje plastičnosti, kjer se gradivo utrdi.</a:t>
            </a:r>
          </a:p>
          <a:p>
            <a:pPr lvl="1"/>
            <a:r>
              <a:rPr lang="sl-SI" sz="2000" b="1" dirty="0">
                <a:solidFill>
                  <a:schemeClr val="accent1"/>
                </a:solidFill>
              </a:rPr>
              <a:t>krhka gradiva                                                                                                       </a:t>
            </a:r>
            <a:r>
              <a:rPr lang="sl-SI" sz="2000" b="1" dirty="0">
                <a:solidFill>
                  <a:schemeClr val="tx2"/>
                </a:solidFill>
              </a:rPr>
              <a:t>Po začetnem linearnem raztezanju nastopi prelom brez znatnega plastičnega raztezanja (npr. siva litina, kaljeno jeklo, steklo).</a:t>
            </a:r>
          </a:p>
          <a:p>
            <a:pPr lvl="1"/>
            <a:endParaRPr lang="sl-SI" sz="2200" b="1" dirty="0">
              <a:solidFill>
                <a:schemeClr val="accent1"/>
              </a:solidFill>
            </a:endParaRPr>
          </a:p>
        </p:txBody>
      </p:sp>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45199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87287" y="24789"/>
            <a:ext cx="10785513" cy="6147411"/>
          </a:xfrm>
        </p:spPr>
        <p:txBody>
          <a:bodyPr>
            <a:normAutofit/>
          </a:bodyPr>
          <a:lstStyle/>
          <a:p>
            <a:pPr lvl="1"/>
            <a:r>
              <a:rPr lang="sl-SI" sz="2000" b="1" dirty="0">
                <a:solidFill>
                  <a:schemeClr val="accent1"/>
                </a:solidFill>
                <a:ea typeface="Cambria Math" panose="02040503050406030204" pitchFamily="18" charset="0"/>
              </a:rPr>
              <a:t>plastična gradiva                                                                                          </a:t>
            </a:r>
            <a:r>
              <a:rPr lang="sl-SI" sz="2000" b="1" dirty="0">
                <a:solidFill>
                  <a:schemeClr val="tx2"/>
                </a:solidFill>
                <a:ea typeface="Cambria Math" panose="02040503050406030204" pitchFamily="18" charset="0"/>
              </a:rPr>
              <a:t>Linearnega raztezanja skoraj nimajo. Imajo nizko mejo elastičnosti in široko plastično območje. So dobro gnetljivi, npr. svinec.</a:t>
            </a:r>
          </a:p>
          <a:p>
            <a:pPr marL="274320" lvl="1" indent="0">
              <a:buNone/>
            </a:pPr>
            <a:endParaRPr lang="sl-SI" sz="2000" b="1" dirty="0">
              <a:solidFill>
                <a:schemeClr val="tx2"/>
              </a:solidFill>
              <a:ea typeface="Cambria Math" panose="02040503050406030204" pitchFamily="18" charset="0"/>
            </a:endParaRPr>
          </a:p>
          <a:p>
            <a:pPr marL="274320" lvl="1" indent="0">
              <a:buNone/>
            </a:pPr>
            <a:r>
              <a:rPr lang="sl-SI" sz="2000" b="1" dirty="0">
                <a:solidFill>
                  <a:schemeClr val="tx2"/>
                </a:solidFill>
                <a:ea typeface="Cambria Math" panose="02040503050406030204" pitchFamily="18" charset="0"/>
              </a:rPr>
              <a:t>S statično silo dolgotrajno obremenjeno gradivo se pri določeni obremenitvi v odvisnosti od temperature razteza. Ta pojav, ki ga imenujemo </a:t>
            </a:r>
            <a:r>
              <a:rPr lang="sl-SI" sz="2000" b="1" dirty="0">
                <a:solidFill>
                  <a:schemeClr val="accent1"/>
                </a:solidFill>
                <a:ea typeface="Cambria Math" panose="02040503050406030204" pitchFamily="18" charset="0"/>
              </a:rPr>
              <a:t>lezenje, </a:t>
            </a:r>
            <a:r>
              <a:rPr lang="sl-SI" sz="2000" b="1" dirty="0">
                <a:solidFill>
                  <a:schemeClr val="tx2"/>
                </a:solidFill>
                <a:ea typeface="Cambria Math" panose="02040503050406030204" pitchFamily="18" charset="0"/>
              </a:rPr>
              <a:t>se zaustavi, če se gradivo pri raztezanju utrdi, drugače pa se raztezanje nadaljuje do zloma. Največjo napetost, pri kateri se pri določeni temperaturi s konstantno silo obremenjeno gradivo trajno še ne razteza (ne leze), imenujemo </a:t>
            </a:r>
            <a:r>
              <a:rPr lang="sl-SI" sz="2000" b="1" dirty="0">
                <a:solidFill>
                  <a:schemeClr val="accent1"/>
                </a:solidFill>
                <a:ea typeface="Cambria Math" panose="02040503050406030204" pitchFamily="18" charset="0"/>
              </a:rPr>
              <a:t>trajna statična trdnost gradiva.</a:t>
            </a:r>
          </a:p>
          <a:p>
            <a:pPr marL="274320" lvl="1" indent="0">
              <a:buNone/>
            </a:pPr>
            <a:r>
              <a:rPr lang="sl-SI" sz="2000" b="1" dirty="0">
                <a:solidFill>
                  <a:schemeClr val="tx2"/>
                </a:solidFill>
                <a:ea typeface="Cambria Math" panose="02040503050406030204" pitchFamily="18" charset="0"/>
              </a:rPr>
              <a:t>S preizkusi je bilo ugotovljeno, da dejanske trajne statične trdnosti gradiva tudi po zelo dolgem času ni mogoče določiti. Določimo lahko le časovno statično trdnost, ki velja za določeni omejen čas delovanja obremenitve.</a:t>
            </a:r>
            <a:endParaRPr lang="sl-SI" b="1" dirty="0">
              <a:solidFill>
                <a:schemeClr val="tx2"/>
              </a:solidFill>
              <a:ea typeface="Cambria Math" panose="02040503050406030204" pitchFamily="18" charset="0"/>
            </a:endParaRP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2"/>
          <a:stretch>
            <a:fillRect/>
          </a:stretch>
        </p:blipFill>
        <p:spPr>
          <a:xfrm>
            <a:off x="8770984" y="3801091"/>
            <a:ext cx="2384856" cy="3056909"/>
          </a:xfrm>
          <a:prstGeom prst="rect">
            <a:avLst/>
          </a:prstGeom>
        </p:spPr>
      </p:pic>
    </p:spTree>
    <p:extLst>
      <p:ext uri="{BB962C8B-B14F-4D97-AF65-F5344CB8AC3E}">
        <p14:creationId xmlns:p14="http://schemas.microsoft.com/office/powerpoint/2010/main" val="48756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2707" y="184029"/>
            <a:ext cx="10829581" cy="829523"/>
          </a:xfrm>
        </p:spPr>
        <p:txBody>
          <a:bodyPr>
            <a:normAutofit/>
          </a:bodyPr>
          <a:lstStyle/>
          <a:p>
            <a:r>
              <a:rPr lang="sl-SI" sz="4000" dirty="0"/>
              <a:t>2.2.2 Dinamična trdnost gradiv</a:t>
            </a:r>
          </a:p>
        </p:txBody>
      </p:sp>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661012" y="1013552"/>
                <a:ext cx="10388906" cy="5585552"/>
              </a:xfrm>
            </p:spPr>
            <p:txBody>
              <a:bodyPr>
                <a:normAutofit/>
              </a:bodyPr>
              <a:lstStyle/>
              <a:p>
                <a:pPr marL="274320" lvl="1" indent="0">
                  <a:buNone/>
                </a:pPr>
                <a:r>
                  <a:rPr lang="sl-SI" sz="2000" b="1" dirty="0"/>
                  <a:t>Dinamična trdnost gradiva je določena za periodične oz. dinamične obremenitve in je za 20-60% manjša od statične trdnosti. Več je sprememb obremenitve na časovno enoto, bolj je napetost neugodna. Gradivo se deformira pri nižji napetosti, kot bi se to zgodilo pri statični obremenitvi, kar imenujemo </a:t>
                </a:r>
                <a:r>
                  <a:rPr lang="sl-SI" sz="2000" b="1" dirty="0">
                    <a:solidFill>
                      <a:schemeClr val="accent1"/>
                    </a:solidFill>
                  </a:rPr>
                  <a:t>utrujenost gradiva. </a:t>
                </a:r>
                <a:r>
                  <a:rPr lang="sl-SI" sz="2000" b="1" dirty="0">
                    <a:solidFill>
                      <a:schemeClr val="tx2"/>
                    </a:solidFill>
                  </a:rPr>
                  <a:t>Trajnost gradiva je odvisna od števila nihajev obremenitve. Z zmanjševanjem amplitudne napetosti </a:t>
                </a:r>
                <a14:m>
                  <m:oMath xmlns:m="http://schemas.openxmlformats.org/officeDocument/2006/math">
                    <m:sSub>
                      <m:sSubPr>
                        <m:ctrlPr>
                          <a:rPr lang="sl-SI" sz="2000" b="1" i="1" smtClean="0">
                            <a:solidFill>
                              <a:schemeClr val="tx2"/>
                            </a:solidFill>
                            <a:latin typeface="Cambria Math" panose="02040503050406030204" pitchFamily="18" charset="0"/>
                          </a:rPr>
                        </m:ctrlPr>
                      </m:sSubPr>
                      <m:e>
                        <m:r>
                          <a:rPr lang="sl-SI" sz="2000" b="1" i="1" smtClean="0">
                            <a:solidFill>
                              <a:schemeClr val="tx2"/>
                            </a:solidFill>
                            <a:latin typeface="Cambria Math" panose="02040503050406030204" pitchFamily="18" charset="0"/>
                            <a:ea typeface="Cambria Math" panose="02040503050406030204" pitchFamily="18" charset="0"/>
                          </a:rPr>
                          <m:t>𝝈</m:t>
                        </m:r>
                      </m:e>
                      <m:sub>
                        <m:r>
                          <a:rPr lang="sl-SI" sz="2000" b="1" i="1" smtClean="0">
                            <a:solidFill>
                              <a:schemeClr val="tx2"/>
                            </a:solidFill>
                            <a:latin typeface="Cambria Math" panose="02040503050406030204" pitchFamily="18" charset="0"/>
                          </a:rPr>
                          <m:t>𝒂</m:t>
                        </m:r>
                      </m:sub>
                    </m:sSub>
                  </m:oMath>
                </a14:m>
                <a:r>
                  <a:rPr lang="sl-SI" sz="2000" b="1" dirty="0">
                    <a:solidFill>
                      <a:schemeClr val="tx2"/>
                    </a:solidFill>
                  </a:rPr>
                  <a:t> pri dinamični obremenitvi povečujemo število nihajev N, ki jih gradivo prenese brez zloma. Odvisnost amplitudne napetosti </a:t>
                </a:r>
                <a14:m>
                  <m:oMath xmlns:m="http://schemas.openxmlformats.org/officeDocument/2006/math">
                    <m:sSub>
                      <m:sSubPr>
                        <m:ctrlPr>
                          <a:rPr lang="sl-SI" sz="2000" b="1" i="1">
                            <a:solidFill>
                              <a:schemeClr val="tx2"/>
                            </a:solidFill>
                            <a:latin typeface="Cambria Math" panose="02040503050406030204" pitchFamily="18" charset="0"/>
                          </a:rPr>
                        </m:ctrlPr>
                      </m:sSubPr>
                      <m:e>
                        <m:r>
                          <a:rPr lang="sl-SI" sz="2000" b="1" i="1">
                            <a:solidFill>
                              <a:schemeClr val="tx2"/>
                            </a:solidFill>
                            <a:latin typeface="Cambria Math" panose="02040503050406030204" pitchFamily="18" charset="0"/>
                            <a:ea typeface="Cambria Math" panose="02040503050406030204" pitchFamily="18" charset="0"/>
                          </a:rPr>
                          <m:t>𝝈</m:t>
                        </m:r>
                      </m:e>
                      <m:sub>
                        <m:r>
                          <a:rPr lang="sl-SI" sz="2000" b="1" i="1">
                            <a:solidFill>
                              <a:schemeClr val="tx2"/>
                            </a:solidFill>
                            <a:latin typeface="Cambria Math" panose="02040503050406030204" pitchFamily="18" charset="0"/>
                          </a:rPr>
                          <m:t>𝒂</m:t>
                        </m:r>
                      </m:sub>
                    </m:sSub>
                  </m:oMath>
                </a14:m>
                <a:r>
                  <a:rPr lang="sl-SI" sz="2000" b="1" dirty="0">
                    <a:solidFill>
                      <a:schemeClr val="tx2"/>
                    </a:solidFill>
                  </a:rPr>
                  <a:t> od števila nihajev obremenitve N prikazuje </a:t>
                </a:r>
                <a:r>
                  <a:rPr lang="sl-SI" sz="2000" b="1" dirty="0" err="1">
                    <a:solidFill>
                      <a:schemeClr val="accent1"/>
                    </a:solidFill>
                  </a:rPr>
                  <a:t>Wöhlerjeva</a:t>
                </a:r>
                <a:r>
                  <a:rPr lang="sl-SI" sz="2000" b="1" dirty="0">
                    <a:solidFill>
                      <a:schemeClr val="accent1"/>
                    </a:solidFill>
                  </a:rPr>
                  <a:t> krivulja. </a:t>
                </a:r>
                <a:r>
                  <a:rPr lang="sl-SI" sz="2000" b="1" dirty="0">
                    <a:solidFill>
                      <a:schemeClr val="tx2"/>
                    </a:solidFill>
                  </a:rPr>
                  <a:t>Ta se pri določenem številu nihajev </a:t>
                </a:r>
                <a14:m>
                  <m:oMath xmlns:m="http://schemas.openxmlformats.org/officeDocument/2006/math">
                    <m:sSub>
                      <m:sSubPr>
                        <m:ctrlPr>
                          <a:rPr lang="sl-SI" sz="2000" b="1" i="1">
                            <a:solidFill>
                              <a:schemeClr val="tx2"/>
                            </a:solidFill>
                            <a:latin typeface="Cambria Math" panose="02040503050406030204" pitchFamily="18" charset="0"/>
                          </a:rPr>
                        </m:ctrlPr>
                      </m:sSubPr>
                      <m:e>
                        <m:r>
                          <a:rPr lang="sl-SI" sz="2000" b="1" i="1" smtClean="0">
                            <a:solidFill>
                              <a:schemeClr val="tx2"/>
                            </a:solidFill>
                            <a:latin typeface="Cambria Math" panose="02040503050406030204" pitchFamily="18" charset="0"/>
                          </a:rPr>
                          <m:t>𝑵</m:t>
                        </m:r>
                      </m:e>
                      <m:sub>
                        <m:r>
                          <a:rPr lang="sl-SI" sz="2000" b="1" i="1" smtClean="0">
                            <a:solidFill>
                              <a:schemeClr val="tx2"/>
                            </a:solidFill>
                            <a:latin typeface="Cambria Math" panose="02040503050406030204" pitchFamily="18" charset="0"/>
                            <a:ea typeface="Cambria Math" panose="02040503050406030204" pitchFamily="18" charset="0"/>
                          </a:rPr>
                          <m:t>𝒅</m:t>
                        </m:r>
                      </m:sub>
                    </m:sSub>
                  </m:oMath>
                </a14:m>
                <a:r>
                  <a:rPr lang="sl-SI" sz="2000" b="1" dirty="0">
                    <a:solidFill>
                      <a:schemeClr val="tx2"/>
                    </a:solidFill>
                  </a:rPr>
                  <a:t> približuje stalni vrednosti </a:t>
                </a:r>
                <a14:m>
                  <m:oMath xmlns:m="http://schemas.openxmlformats.org/officeDocument/2006/math">
                    <m:sSub>
                      <m:sSubPr>
                        <m:ctrlPr>
                          <a:rPr lang="sl-SI" sz="2000" b="1" i="1">
                            <a:solidFill>
                              <a:schemeClr val="tx2"/>
                            </a:solidFill>
                            <a:latin typeface="Cambria Math" panose="02040503050406030204" pitchFamily="18" charset="0"/>
                          </a:rPr>
                        </m:ctrlPr>
                      </m:sSubPr>
                      <m:e>
                        <m:r>
                          <a:rPr lang="sl-SI" sz="2000" b="1" i="1">
                            <a:solidFill>
                              <a:schemeClr val="tx2"/>
                            </a:solidFill>
                            <a:latin typeface="Cambria Math" panose="02040503050406030204" pitchFamily="18" charset="0"/>
                            <a:ea typeface="Cambria Math" panose="02040503050406030204" pitchFamily="18" charset="0"/>
                          </a:rPr>
                          <m:t>𝝈</m:t>
                        </m:r>
                      </m:e>
                      <m:sub>
                        <m:r>
                          <a:rPr lang="sl-SI" sz="2000" b="1" i="1">
                            <a:solidFill>
                              <a:schemeClr val="tx2"/>
                            </a:solidFill>
                            <a:latin typeface="Cambria Math" panose="02040503050406030204" pitchFamily="18" charset="0"/>
                          </a:rPr>
                          <m:t>𝒂</m:t>
                        </m:r>
                      </m:sub>
                    </m:sSub>
                  </m:oMath>
                </a14:m>
                <a:r>
                  <a:rPr lang="sl-SI" sz="2000" b="1" dirty="0">
                    <a:solidFill>
                      <a:schemeClr val="tx2"/>
                    </a:solidFill>
                  </a:rPr>
                  <a:t>, s katero je definirana </a:t>
                </a:r>
                <a:r>
                  <a:rPr lang="sl-SI" sz="2000" b="1" dirty="0">
                    <a:solidFill>
                      <a:schemeClr val="accent1"/>
                    </a:solidFill>
                  </a:rPr>
                  <a:t>trajna dinamična trdnost gradiva.</a:t>
                </a:r>
                <a:endParaRPr lang="sl-SI" sz="2000" b="1" dirty="0">
                  <a:solidFill>
                    <a:schemeClr val="tx2"/>
                  </a:solidFill>
                </a:endParaRP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661012" y="1013552"/>
                <a:ext cx="10388906" cy="5585552"/>
              </a:xfrm>
              <a:blipFill rotWithShape="0">
                <a:blip r:embed="rId2"/>
                <a:stretch>
                  <a:fillRect t="-1091"/>
                </a:stretch>
              </a:blipFill>
            </p:spPr>
            <p:txBody>
              <a:bodyPr/>
              <a:lstStyle/>
              <a:p>
                <a:r>
                  <a:rPr lang="sl-SI">
                    <a:noFill/>
                  </a:rPr>
                  <a:t> </a:t>
                </a:r>
              </a:p>
            </p:txBody>
          </p:sp>
        </mc:Fallback>
      </mc:AlternateContent>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3"/>
          <a:stretch>
            <a:fillRect/>
          </a:stretch>
        </p:blipFill>
        <p:spPr>
          <a:xfrm>
            <a:off x="5252838" y="3844887"/>
            <a:ext cx="5290303" cy="3013113"/>
          </a:xfrm>
          <a:prstGeom prst="rect">
            <a:avLst/>
          </a:prstGeom>
        </p:spPr>
      </p:pic>
    </p:spTree>
    <p:extLst>
      <p:ext uri="{BB962C8B-B14F-4D97-AF65-F5344CB8AC3E}">
        <p14:creationId xmlns:p14="http://schemas.microsoft.com/office/powerpoint/2010/main" val="132422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716096" y="363557"/>
                <a:ext cx="10245687" cy="6191479"/>
              </a:xfrm>
            </p:spPr>
            <p:txBody>
              <a:bodyPr>
                <a:normAutofit/>
              </a:bodyPr>
              <a:lstStyle/>
              <a:p>
                <a:pPr marL="274320" lvl="1" indent="0">
                  <a:buNone/>
                </a:pPr>
                <a:r>
                  <a:rPr lang="sl-SI" sz="2000" b="1" dirty="0"/>
                  <a:t>Trajno dinamično trdnost za različne obremenitve prikažemo v </a:t>
                </a:r>
                <a:r>
                  <a:rPr lang="sl-SI" sz="2000" b="1" dirty="0">
                    <a:solidFill>
                      <a:schemeClr val="accent1"/>
                    </a:solidFill>
                  </a:rPr>
                  <a:t>Smithovem diagramu </a:t>
                </a:r>
                <a:r>
                  <a:rPr lang="sl-SI" sz="2000" b="1" dirty="0">
                    <a:solidFill>
                      <a:schemeClr val="tx2"/>
                    </a:solidFill>
                  </a:rPr>
                  <a:t>ali diagramu trajne dinamične trdnosti.</a:t>
                </a: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endParaRPr lang="sl-SI" sz="2000" b="1" dirty="0">
                  <a:solidFill>
                    <a:schemeClr val="tx2"/>
                  </a:solidFill>
                </a:endParaRPr>
              </a:p>
              <a:p>
                <a:pPr marL="274320" lvl="1" indent="0">
                  <a:buNone/>
                </a:pPr>
                <a:r>
                  <a:rPr lang="sl-SI" sz="2000" b="1" dirty="0">
                    <a:solidFill>
                      <a:schemeClr val="tx2"/>
                    </a:solidFill>
                  </a:rPr>
                  <a:t>Smithovi diagrami so </a:t>
                </a:r>
                <a:r>
                  <a:rPr lang="sl-SI" sz="2000" b="1" dirty="0" err="1">
                    <a:solidFill>
                      <a:schemeClr val="tx2"/>
                    </a:solidFill>
                  </a:rPr>
                  <a:t>ponavadi</a:t>
                </a:r>
                <a:r>
                  <a:rPr lang="sl-SI" sz="2000" b="1" dirty="0">
                    <a:solidFill>
                      <a:schemeClr val="tx2"/>
                    </a:solidFill>
                  </a:rPr>
                  <a:t> risani za več vrst obremenitev (natezno, upogibno, torzijsko) in iz njih </a:t>
                </a:r>
                <a:r>
                  <a:rPr lang="sl-SI" sz="2000" b="1" dirty="0" err="1">
                    <a:solidFill>
                      <a:schemeClr val="tx2"/>
                    </a:solidFill>
                  </a:rPr>
                  <a:t>konstrukter</a:t>
                </a:r>
                <a:r>
                  <a:rPr lang="sl-SI" sz="2000" b="1" dirty="0">
                    <a:solidFill>
                      <a:schemeClr val="tx2"/>
                    </a:solidFill>
                  </a:rPr>
                  <a:t> določi trajno dinamično trdnost gradiva pri znani srednji napetosti </a:t>
                </a:r>
                <a14:m>
                  <m:oMath xmlns:m="http://schemas.openxmlformats.org/officeDocument/2006/math">
                    <m:sSub>
                      <m:sSubPr>
                        <m:ctrlPr>
                          <a:rPr lang="sl-SI" sz="2000" b="1" i="1">
                            <a:solidFill>
                              <a:schemeClr val="tx2"/>
                            </a:solidFill>
                            <a:latin typeface="Cambria Math" panose="02040503050406030204" pitchFamily="18" charset="0"/>
                          </a:rPr>
                        </m:ctrlPr>
                      </m:sSubPr>
                      <m:e>
                        <m:r>
                          <a:rPr lang="sl-SI" sz="2000" b="1" i="1">
                            <a:solidFill>
                              <a:schemeClr val="tx2"/>
                            </a:solidFill>
                            <a:latin typeface="Cambria Math" panose="02040503050406030204" pitchFamily="18" charset="0"/>
                            <a:ea typeface="Cambria Math" panose="02040503050406030204" pitchFamily="18" charset="0"/>
                          </a:rPr>
                          <m:t>𝝈</m:t>
                        </m:r>
                      </m:e>
                      <m:sub>
                        <m:r>
                          <a:rPr lang="sl-SI" sz="2000" b="1" i="1" smtClean="0">
                            <a:solidFill>
                              <a:schemeClr val="tx2"/>
                            </a:solidFill>
                            <a:latin typeface="Cambria Math" panose="02040503050406030204" pitchFamily="18" charset="0"/>
                            <a:ea typeface="Cambria Math" panose="02040503050406030204" pitchFamily="18" charset="0"/>
                          </a:rPr>
                          <m:t>𝒔𝒓</m:t>
                        </m:r>
                      </m:sub>
                    </m:sSub>
                  </m:oMath>
                </a14:m>
                <a:r>
                  <a:rPr lang="sl-SI" sz="2000" b="1" dirty="0"/>
                  <a:t>.</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716096" y="363557"/>
                <a:ext cx="10245687" cy="6191479"/>
              </a:xfrm>
              <a:blipFill rotWithShape="0">
                <a:blip r:embed="rId2"/>
                <a:stretch>
                  <a:fillRect t="-1084"/>
                </a:stretch>
              </a:blipFill>
            </p:spPr>
            <p:txBody>
              <a:bodyPr/>
              <a:lstStyle/>
              <a:p>
                <a:r>
                  <a:rPr lang="sl-SI">
                    <a:noFill/>
                  </a:rPr>
                  <a:t> </a:t>
                </a:r>
              </a:p>
            </p:txBody>
          </p:sp>
        </mc:Fallback>
      </mc:AlternateContent>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3"/>
          <a:stretch>
            <a:fillRect/>
          </a:stretch>
        </p:blipFill>
        <p:spPr>
          <a:xfrm>
            <a:off x="1735477" y="981046"/>
            <a:ext cx="7739030" cy="4032669"/>
          </a:xfrm>
          <a:prstGeom prst="rect">
            <a:avLst/>
          </a:prstGeom>
        </p:spPr>
      </p:pic>
    </p:spTree>
    <p:extLst>
      <p:ext uri="{BB962C8B-B14F-4D97-AF65-F5344CB8AC3E}">
        <p14:creationId xmlns:p14="http://schemas.microsoft.com/office/powerpoint/2010/main" val="36060274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457</Words>
  <Application>Microsoft Office PowerPoint</Application>
  <PresentationFormat>Širokozaslonsko</PresentationFormat>
  <Paragraphs>32</Paragraphs>
  <Slides>5</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5</vt:i4>
      </vt:variant>
    </vt:vector>
  </HeadingPairs>
  <TitlesOfParts>
    <vt:vector size="13" baseType="lpstr">
      <vt:lpstr>Arial</vt:lpstr>
      <vt:lpstr>Calibri</vt:lpstr>
      <vt:lpstr>Calibri Light</vt:lpstr>
      <vt:lpstr>Cambria Math</vt:lpstr>
      <vt:lpstr>Century Schoolbook</vt:lpstr>
      <vt:lpstr>Wingdings 2</vt:lpstr>
      <vt:lpstr>Officeova tema</vt:lpstr>
      <vt:lpstr>View</vt:lpstr>
      <vt:lpstr>2.2 TRDNOST TEHNIČNIH GRADIV</vt:lpstr>
      <vt:lpstr>2.2.1 Statična trdnost gradiv</vt:lpstr>
      <vt:lpstr>PowerPointova predstavitev</vt:lpstr>
      <vt:lpstr>2.2.2 Dinamična trdnost gradiv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Tanja</dc:creator>
  <cp:lastModifiedBy>Tanja</cp:lastModifiedBy>
  <cp:revision>34</cp:revision>
  <dcterms:created xsi:type="dcterms:W3CDTF">2021-09-29T19:34:14Z</dcterms:created>
  <dcterms:modified xsi:type="dcterms:W3CDTF">2022-04-10T10:43:51Z</dcterms:modified>
</cp:coreProperties>
</file>