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72.31638" units="1/cm"/>
          <inkml:channelProperty channel="Y" name="resolution" value="36.1204" units="1/cm"/>
          <inkml:channelProperty channel="T" name="resolution" value="1" units="1/dev"/>
        </inkml:channelProperties>
      </inkml:inkSource>
      <inkml:timestamp xml:id="ts0" timeString="2020-12-22T08:09:48.876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19650 11748 0,'0'-18'62,"17"18"-31,1 0-31,0 0 16,-18-18 0,17 18-1,19 0 1,-19 0 15,1 0 0,-1 0-15,1 0 0,0 0-16,-1 0 31,1 0 0,0 0-31,-1 0 16,1 0-1,17 0 1,-17 0 0,-1 0-1,1 0 1,0 0 0,17 0-1,18 0 1,-35 0-1,17 0 1,-17 0 0,-1 0 15,1 0-15,-1 0-1,1 0 1,0 0 31,-1 0-16,1 0-31,0 0 16,-1 0-1,19 0 1,-19 0-1,1 0 17,17 0-32,-17 0 31,-1 0-15,1 0-1,17 0 1,-17 0-1,0 0 1,-1 0 0,1 0 15,0 0 0,-1 0-15,1 0 31,-1 0-32,1 0 17,0 0-17,-1 0 1,1 0-1,0 0 1,-1 0 0,1 0 15,0 0-15,-1 0-1,1 18 1,-1-18 46</inkml:trace>
  <inkml:trace contextRef="#ctx0" brushRef="#br0" timeOffset="1797.68">19897 11289 0,'0'18'62,"0"-1"-46,0 1 0,0-1-1,0 1 1,17-18 93,1 0-78,0 0-31,-1 0 32,1 0-32,-1 0 31,1 0-31,0 0 16,-1 0 15,1 0-16,-18 18-15,18-1 16,-18 1 15,17-18-15,-17 18 0,18-1-1,-18 1 1,0 0 15,-18-1-15,1-17 15,-1 0-15,0 0-1,1 0 16,-1 0 1,0 0-17,1 0 1,-18-17 0,35-1-1,-18 18 141</inkml:trace>
  <inkml:trace contextRef="#ctx0" brushRef="#br0" timeOffset="2595">19914 11254 0,'18'0'78,"0"0"-78,-1 0 16,1 0-1,-1 0 17,1 0-17,0 0 1,-1 0 31,1 0-32</inkml:trace>
  <inkml:trace contextRef="#ctx0" brushRef="#br0" timeOffset="3789.73">20285 11430 0,'-18'0'31,"18"-18"32,-18 18-63,18-17 15,0-1 1,-17 0-1,17 1 1,0-1 0,0 1-1,0-1 1,17 18 0,1 0 15,0 0 16,-1 0-32,1 0 1,0 0 0,-1 0-1,-17 18 1,0-1-1,36-17 1,-36 18-16,0-1 16,17 1-1,-17 0 1,0-1 0,0 1-1,0 0 32,-17-18-47,-1 0 16,18 17-1,-18-17 17,1 18-17,-1-18 1,0 0-1,1 0 1,-1 0 15,18-18-15,18 18 46</inkml:trace>
  <inkml:trace contextRef="#ctx0" brushRef="#br0" timeOffset="5176.06">20479 11395 0,'0'17'79,"0"1"-64,0 0-15,0-1 16,0 1-1,17 0-15,-17-36 157,18 18-142,-18-18-15,18 1 16,-1-1 0,1 18 15,0 0-31,-1 0 15,19 0 1,-19 18 0,1-18 15,-18 17-15,17-17 15,-17 18-31,18-18 187,-18-18-187,0 1 16,18 17-16,-1-18 16,1 0-1,-18 1 1,18 17-1,-1 0 1,-17 17 0,0 1-1,18-18 1,0 0 0,-18 18-1,0 17 1,0-17 31,0-1-16,-18-17 31</inkml:trace>
  <inkml:trace contextRef="#ctx0" brushRef="#br0" timeOffset="6415.14">20073 11836 0,'0'17'31,"0"1"-15,0 0-1,0-1 1,0 1 0,0 0-1,0-1 16,0 1-15,18-18 78,-1 0-63,1 0-31,-18 17 0,35-17 16,1 0-1,-1 0 1,-18 0-16,1 0 16,0 0-1,-1 0 32,19 0-16,-1 0-15</inkml:trace>
  <inkml:trace contextRef="#ctx0" brushRef="#br0" timeOffset="7028.24">20285 11871 0,'0'18'31,"0"-1"-15,0 1-16,0 0 16,0-1-1,0 18 1,0 1 0,0-1-1,0 0 1,0-17 15</inkml:trace>
  <inkml:trace contextRef="#ctx0" brushRef="#br0" timeOffset="8294.44">20638 11959 0,'0'-17'0,"-18"17"47,18-18-1,-18 18-46,1 0 16,-1 0 0,0 0-1,1 0 17,17 18-17,-18-18 32,18 17 0,0 1-47,0-1 31,18-17-31,-1 0 0,-17 18 31,18 0 1,0-1-17,-1-17 48,-17 18 46,0 0-78,0-1-15,-17-17 0,-1 0-16,0 0 62,1 0-31,-1 0-15</inkml:trace>
  <inkml:trace contextRef="#ctx0" brushRef="#br0" timeOffset="9194.7">21308 11836 0,'17'0'63,"1"0"-63,0 17 15,-1-17-15,1 0 16,0 0-16,35 0 31,-18 18-15,0-18 0,-17 0-1,-1 0 32</inkml:trace>
  <inkml:trace contextRef="#ctx0" brushRef="#br0" timeOffset="9978.64">21361 11765 0,'17'0'62,"1"0"-46,0 0-16,-1 0 15,1 0-15,0 0 16,-1 0 0,36 0-1,-18 0 1,-17 0-1,-18 18 32</inkml:trace>
  <inkml:trace contextRef="#ctx0" brushRef="#br0" timeOffset="11108.21">21872 11783 0,'0'-18'78,"0"1"-78,0-1 16,36-17-16,-1-36 15,-18 18 1,-17 35 15,18 18-15,-18-17 0,0-1-1,18 18 1,-18-17-1,17 17 126,-17 17-125,0 1-16,0-1 15,0 72 1,18-36 0,-18 0-1,0-1 1,0-16-1,0-1 1,0 0 0,0-17-1,0 17 1,0-17 0,0-1-1</inkml:trace>
  <inkml:trace contextRef="#ctx0" brushRef="#br0" timeOffset="12514.89">22190 11659 0,'0'-17'46,"0"-1"-46,0 0 16,0 1 0,17 17 15,1-18-15,35 18-1,-35 0 16,-1 0-15,1 0 0,-18 18-1,0-1 32,0 1-47,0 0 31,0-1-15,0 1 0,0 0-1,0-1 1,0 19 0,-18-19-1,-17 18 1,35-17-1,-18-18 1,18 35 0,-17-35-1,17 18-15,-18 0 16,18-1 0,-18 1-1,1 0 16,17-1 48,17-17 46,1 0-125,0 0 15,-1 0-15,1 0 0,0 0 16,17 0-1,-18 0 1,1 0 15,-18 18-15,18-18 0,-1 0-1,1 0 1</inkml:trace>
  <inkml:trace contextRef="#ctx0" brushRef="#br0" timeOffset="13344.82">22578 11906 0,'0'18'62,"0"0"-46,0-1 0,0 1-1,0-1 1,-18 1-1,18 0 1,-18-1 0,1-17-1,17 18 1,-18-18 0,1 0 15,17 18-31,-18-18 15,0 17 1,1-17 15</inkml:trace>
  <inkml:trace contextRef="#ctx0" brushRef="#br0" timeOffset="15077.93">22719 11606 0,'0'18'78,"0"0"-78,0-1 32,0 1-17,0 0 1,18-1 0,-1-17 46,-17 18-62,18-18 16,-1 0-1,1 0 1,17 0 0,1 0-1,-19 0 1,1 0 15,0 0-15,-1 18-1,18 17 1,-17-18 0,0 1-1,-1-18 1,-17 18 31,0-1-16,-17-17-15,17 18-16,0 0 31,-18-18-16,0 35-15,1-35 32,-1 0-17,1 0 1,-1 0 0,0 0-1,1 0 1,-1 0 31,0 0-47,18-18 15,-17 1 1</inkml:trace>
  <inkml:trace contextRef="#ctx0" brushRef="#br0" timeOffset="15961.05">22701 11606 0,'18'0'31,"0"0"-15,-1 0-1,1 0-15,-1 0 32,19 0-17,-1-17 1,-17 17 0,17 0-1,-17 0 1,-1 0-1,1 0 17,-1-18-17,1 18 1,0 0 15</inkml:trace>
  <inkml:trace contextRef="#ctx0" brushRef="#br0" timeOffset="17780.87">23372 11465 0,'0'18'63,"0"0"-32,0-1-31,0 1 16,0-1-1,0 1 1,17 0 0,-17 17-1,18-35 79,-18-18-78,0 1-16,35-1 15,-17-17 1,-1 0-1,1-1 17,-18 19-17,18 17 1,-18-18 0,17 18-1,1 0 1,0 0-1,-1 18 1,1-1 0,-18 1-1,0 17 1,0-17 0,0-1-1,0 1 16,0-36 126,17 18-157,-17-17 15,0-1-15,18 1 16,0-1 0,-18 0-1,35 1 1,-17 17 15,-1 0 0,1 0-15,0 0 78,-18 17-63,17-17-31,-17 18 16,18-18-1,-18 18 1,0-1-1,0 1 1,0-1 0,0 1-1,0 0 17,17-18 30,-17 17-31,0 1-15</inkml:trace>
  <inkml:trace contextRef="#ctx0" brushRef="#br0" timeOffset="18878.5">23372 11783 0,'0'17'47,"17"-17"-31,1 0-16,-1 0 16,1 0-16,0 0 15,-1 0 1,1 0-1,17 0 1,1 0 15,-1 0-15,-18 0 0,1 0-1,0 0 1,-1 0-1,1-17 1,0 17 31,-1 0-31</inkml:trace>
  <inkml:trace contextRef="#ctx0" brushRef="#br0" timeOffset="20189.88">23636 11871 0,'-18'0'16,"1"0"15,-1 0 0,1 0-15,17 18-1,-18-18 1,0 0 0,18 17 46,0 1-31,0 0 47,18-18-62,-18 17-16,0 1 16,18-18 31,-18 17-47,17-17 15,1 0 32,-18 18-16,0 0 1,0-1-1,0 1 47,-18-18-16,18 18-46,-17-18-16,-1 0 31,0 0-15,1 0 15,-1 0 16,0 0-16,1 0-15</inkml:trace>
  <inkml:trace contextRef="#ctx0" brushRef="#br0" timeOffset="20945.93">24077 11889 0,'18'0'63,"-1"0"-63,1 0 15,0 0-15,-1 0 0,1 0 32,0 0-17</inkml:trace>
  <inkml:trace contextRef="#ctx0" brushRef="#br0" timeOffset="21796.49">24077 11836 0,'18'0'78,"-1"0"-78,1 0 16,0 0-16,-1 0 15,1 0 1,0 0 0,-1 0-1,-17-18 32,18 18-16</inkml:trace>
  <inkml:trace contextRef="#ctx0" brushRef="#br0" timeOffset="23312.42">21484 12806 0,'18'0'109,"-1"0"-93,1 0-16,0 0 16,-1 0-16,1 0 15,0 0 1,-1 0 15</inkml:trace>
  <inkml:trace contextRef="#ctx0" brushRef="#br0" timeOffset="24076.51">21519 12718 0,'18'0'78,"0"0"-62,-1 0-16,1 0 15,0 0-15,-1 0 16,19 0 0,-19 0-1</inkml:trace>
  <inkml:trace contextRef="#ctx0" brushRef="#br0" timeOffset="29365.2">22049 12524 0,'0'17'79,"0"1"-79,0 0 0,0-1 15,0 1 1,0-1-16,0 19 15,0-19 17,-18-17-1,18 18-15,18-18 109,-1 0-110,1 0-15,0 0 0,34 0 16,-16 0 15,-1 0-15,-17 0-1,17 0 1,-17-18 0,70-17-1,-53 17 1,-17 18-1,-1 0 1</inkml:trace>
  <inkml:trace contextRef="#ctx0" brushRef="#br0" timeOffset="30198.04">22331 12594 0,'0'18'47,"0"-1"-31,-18-17-16,18 18 16,0 17-1,18 1 1,-18 17-1,0-36 1,0 1 0,0-1-1,0 1 48,0 0-48</inkml:trace>
  <inkml:trace contextRef="#ctx0" brushRef="#br0" timeOffset="31760.09">22613 12488 0,'0'18'31,"0"0"0,0-1-15,0 1 0,0 0-1,0-1 1,0 1 0,18-18 109,-1 0-110,-17 17-15,18-17 16,0 0-1,-1 0 1,19 0 0,16 18-1,1 0 1,-17-18 0,-1 17-1,-17 1 1,-1 0-1,1-18 1,-1 17 0,19 1-1,-36 0 63,-18-1-62,18 1-16,-18-18 16,-17 0-1,18 0 1,-1 0 0,0 0-1,1 0 1,-1 0-1,-17 0 1,17 0 0,0 0 31,1 0-16,-1 0-31,1 0 62,-1 0-30,0 0 30</inkml:trace>
  <inkml:trace contextRef="#ctx0" brushRef="#br0" timeOffset="32641.02">22648 12488 0,'18'0'46,"0"0"-46,-1 0 16,1 0 0,17 0-1,18 0 1,-18 0 0,1 0-1,-1 0 1,0 0-1,-17 0 1,-1 0 0,-17-17 15,18 17-31,17 0 16,1 0-1,-19 0 1,1 0 31</inkml:trace>
  <inkml:trace contextRef="#ctx0" brushRef="#br0" timeOffset="33435.76">23495 12400 0,'0'18'47,"0"-1"-32,0 1-15,0 0 16,0 17-16,0 0 15,0 1 17,18-36 77</inkml:trace>
  <inkml:trace contextRef="#ctx0" brushRef="#br0" timeOffset="33880.33">23513 12577 0,'17'0'31,"1"0"-15,0-18-1,34 0 1,-34 18 0,0-17-1,-1 17 1</inkml:trace>
  <inkml:trace contextRef="#ctx0" brushRef="#br0" timeOffset="34247.08">23566 12577 0,'17'0'78,"1"0"-62,-18 17-16,17-17 15,1 0 17,0 0-17,-1 0 17</inkml:trace>
  <inkml:trace contextRef="#ctx0" brushRef="#br0" timeOffset="35609.37">23760 12541 0,'0'18'78,"0"0"-78,17-1 15,1-17 95,-1 0-95,-17-17 1,0-1 0,18 18-16,0-18 15,-1 18 48,1 0-63,0 0 15,-18 18 1,0 0 31,0-1 0,0 1-16,17-18 110,-17-18-141,18 18 15,0 0 1,-18-17 0,17 17-16,1 0 31,-18-18-31,18 18 47,-1 0-32,1 0 17,-1 0 14,1 0 1,-18 18-31,0-1 46</inkml:trace>
  <inkml:trace contextRef="#ctx0" brushRef="#br0" timeOffset="36838.31">23548 12718 0,'18'0'47,"-1"0"-32,1 0-15,-1 17 16,36 1 0,-17 0-1,-1-18 1,18 0 0,-18 0-1,18 0 1,-35 0-1,17 0 17,-17 0-17,-1 0 1,1 0 0,0 0-1,-1 0 1,1 0 31,-36 0 93</inkml:trace>
  <inkml:trace contextRef="#ctx0" brushRef="#br0" timeOffset="38004.19">23742 12859 0,'0'17'47,"0"1"-32,0 0 1,0-1 31,0 1-31,18-18 124,-1 0-124,1 0-1,-18-18-15,17 18 0,1 0 32,0 0-17,-1 0 1,1 0 0,0-17-1,-1 17 1,1 0-1,0 0 32,-1 0-31,-17 17 15,0 1 0,0 0 1,18-18-17,-18 17 1,-18-17 125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72.31638" units="1/cm"/>
          <inkml:channelProperty channel="Y" name="resolution" value="36.1204" units="1/cm"/>
          <inkml:channelProperty channel="T" name="resolution" value="1" units="1/dev"/>
        </inkml:channelProperties>
      </inkml:inkSource>
      <inkml:timestamp xml:id="ts0" timeString="2020-12-22T08:10:34.335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2981 13406 0,'18'0'94,"-18"17"-79,17-17 1,1 0 0,0 0-16,-1 0 15,18 0 1,1 0-1,-19 0-15,19 18 16,-1-18 0,0 0-1,0 0 1,36 0 0,70-18-1,-53 1 1,-52 17 15,34-18-15,1 18-1,-36 0 1,0 0 0,1 0-1,-19 0 1,18 0-1,18 0 1,0 0 0,18 0-1,-53 0 1,17 0 0,-18 0-1,1 0 16,0 0-15,17 0 0,-17 0 15,17 0-15,-17 0-16,52 0 15,-17 0 1,0 0-1,-18 0 1,0 0 0,1 0-1,-1 0 1,0 0 15,-17 0 0,0 0-15,34 0 0,1 0-1,-17 0 1,-19 0 0,1 0-16,0 0 15,-1 0 1,1 0-1,17 0 1,-17 0 0,-1 0-1,1 0 17,0 0-17,-1 0 1,1 18 15,0-18-15,-1 0-1,1 0 17</inkml:trace>
  <inkml:trace contextRef="#ctx0" brushRef="#br0" timeOffset="1409.04">3422 13035 0,'18'0'94,"-1"0"-94,1 0 15,17 0 1,0-53 0,-17 36-1,17-1 1,-35 0-1,18 18 48,0 0-47,-18 18 77,0 0-93,0-1 16,0 1-16,0 0 16,17 34-1,-17-16 1,0-19-1,0 1 1,18 0 0</inkml:trace>
  <inkml:trace contextRef="#ctx0" brushRef="#br0" timeOffset="2497.36">3792 12929 0,'0'18'16,"0"0"46,18-18-46,0 0-1,-1 0 17,19 0-17,-1 0 1,-18 0 0,19 0-1,-19 0 16,-17 17-15,36 1 0,-19 0-1,1-18 1,0 35 0,-18-18 15,0 1 0,0 0-15,-18-18-16,0 0 15,1 17 1,-1-17 0,0 18-1,1-18 1,-19 0 15,1-18-15</inkml:trace>
  <inkml:trace contextRef="#ctx0" brushRef="#br0" timeOffset="3198.12">3792 12876 0,'18'0'47,"0"0"-47,-1 0 16,1 0-1,0 0 1,17 0 0,0 0-1,0 0 1,1 0 0,17 0-1,-36 0 16,1 0 48</inkml:trace>
  <inkml:trace contextRef="#ctx0" brushRef="#br0" timeOffset="4138.28">4251 13123 0,'-18'0'0,"1"0"16,17-17 15,-18 17-16,18-18 1,0 0 0,0-17-1,0 18 1,0-19 0,18 36 15,-1 0-31,1 0 15,-18-17 1,18 17 0,-1 0-1,1 0 1,17 0 0,-17 0-1,-1 0 1,-17 17 15,0 1-15,18 0-1,-18 17 1,0-18 0,0 1-1,0 0 1,-18-18 31,1 17-47,-1-17 15,18 18 1,-17-18 0,17 18-1,-18-18 16,18-18-15,-18 0 0,18 1-1</inkml:trace>
  <inkml:trace contextRef="#ctx0" brushRef="#br0" timeOffset="5925.11">4551 12876 0,'-18'0'0,"1"0"31,-1 0 0,18 18-31,0 0 16,0 17 15,0-17-15,0 17-1,-18-17 1,18-1 0,0 1-1,0-1 188,0 1-187,-17-18 0,17 18-16,0-1 62,17-17 188,1-17-234,0 17 15,-1 0-15,1-36-16,-1 19 15,1 17 16,0 0-15,-1 0 15,1 0-15,-36 0 109,1 0-109,17 17-16,0 1 15,-18-18-15,0 0 0,1 18 16,-1-18 15,1 17-15,34-17 77,1 18-77,-1-18 15,1 0-31,0 0 16,-1 0-16,1 0 16,0 18-1,17-18 16,-35 17-15,0 1 0,0-36 15,18 1-15</inkml:trace>
  <inkml:trace contextRef="#ctx0" brushRef="#br0" timeOffset="7305.02">4762 13053 0,'0'17'47,"0"1"-31,18 0 15,-18-1-31,0 1 16,0 0-1,0-1 1,0-34 187,18 17-203,-1 0 31,1 0-15,-18-18 0,0 0-1,35 18 1,-17-17 0,17 17-1,-17 0 16,-18 17-15,18-17 15,-18 18-31,0 0 32,0-1-17,0 1 1,17-18 93,-34 0-109,34 0 0,-17-18 16,0 1-1,0-1-15,18 18 16,-18-35 0,35 17-16,-17 18 15,-1 0 17,1 0-17,0 0 16,17 0-15,-35 18 0,18-1-1,-18 1 1,17 17 0,1-17-1,-18 0 1,0-36 46,-18 18-46,1-18 0,-1 1-16</inkml:trace>
  <inkml:trace contextRef="#ctx0" brushRef="#br0" timeOffset="9587.06">3828 13652 0,'17'0'31,"1"0"1,0 0-17,-1 0-15,18 0 31,1 0-15,17 18 0,-36-18-1,1 18 1,0-18 0,-1 17-1,1-17 1,-18 18 31,18 0-32,-18-1-15,-18-17 63,18 18-63,-18-18 15,1 18 1,-1-18 0,0 0-1,1 0 1,-1 0 0,-17 0-1,17 0 1,0 0 15,1 0-15,34 0 202,1 0-202,0 0 0,-1 17-16,1-17 0,35 18 15,-35-18 1,-1 0 0,19 18 30,-19-18-30,1 0 15,-18 17-15,17-17 0,-17 18-1,0-1 16,-17-17 1,17 18-17,0 0-15,-18-18 16,1 17 0,-1-17-16,0 0 15,-17 0 16,17 0 1,1 0-17,-1 0 1,0 0 0,1 0-1,-1 0 110,18-17-94,0-1-31</inkml:trace>
  <inkml:trace contextRef="#ctx0" brushRef="#br0" timeOffset="10888.98">4322 13670 0,'0'18'62,"17"-18"-62,-17 17 16,0 1-1,0 0-15,0-1 16,0 19 0,0-1-1,0-17 1,0 17-1,0-18 1,0 1 0,18-18 156,-18-18-172,17 18 31,-17-17-31,18-1 15,17 18 1,1-17 0,-19 17-1,1 0 17,0 0-32,-1 0 31,1 0-16,-1 0 1,1 0 0,0 0-1,-18 17 17,0 1-17,17-1 1,-17 1 15,0 0-31,-17-18 141,17-18-141,0 0 15,0 1-15,0-1 16</inkml:trace>
  <inkml:trace contextRef="#ctx0" brushRef="#br0" timeOffset="12038.18">5821 13547 0,'0'17'63,"0"1"-63,17-18 0,1 0 15,35 0 1,-18 18 0,-17-18-1,17 0 1,0 0-1,18 0 1,-35 0 47</inkml:trace>
  <inkml:trace contextRef="#ctx0" brushRef="#br0" timeOffset="12681.68">5874 13458 0,'17'0'47,"1"0"-31,0 0-1,-1 0-15,19 0 16,-1 18 0,0-18-1,0 0 1</inkml:trace>
  <inkml:trace contextRef="#ctx0" brushRef="#br0" timeOffset="14484.11">6809 13176 0,'0'18'31,"0"0"-31,0-1 16,0 1 0,0-1-1,0 1 1,0 0 0,0-1-1,0 1 1,17-18 62,1 0-62,0 0-1,-1 0 16,1 0-15,-1 0 0,1 0-1,0 0 1,17 18 0,-17-1-1,17-17 1,-17 18-1,-18 0 1,17-18 0,1 17-1,-18 1 1,0-1 0,0 1 15,0 0 0,0-1 0,-18-17-15,1 0 0,-19 0-1,19 0 1,-19 18-1,1-18 1,0 0 0,0 0-1,17 0 32,0-18-31,1 18-1,-1-17 95</inkml:trace>
  <inkml:trace contextRef="#ctx0" brushRef="#br0" timeOffset="15329">6809 13194 0,'17'0'94,"1"0"-78,0 0-1,-1 0 1,1 0 0,-1 0-1,19 0 1,17 0 0,0 0-1,-18-18 1,-18 18-1,19 0 1,-19 0 78</inkml:trace>
  <inkml:trace contextRef="#ctx0" brushRef="#br0" timeOffset="16855.82">7391 13511 0,'-18'0'31,"18"-17"-31,-18 17 16,1-18 15,-1 18-16,0 0 1,18-18 0,0-17-1,0 0 1,0-18 0,0 0-1,0 35 16,0 1-31,18 17 16,0 0 0,-1-35-1,19 17 1,-19 18 0,1 0 15,0 0-16,17 0 1,-35 18 0,0-1-1,18-17 1,-1 0 0,1 18-1,-18-1 1,0 1 15,0 0 0,0-1-31,0 1 32,0 0 14,0-1-30,0 1 47,0 0-48,-18-18 1,18 17-1,-17-17 1,17 18 15,0-1-15,-18-17 0,0 0 15,18 18-16,0 0 1,-17-18 31,17 17-16,-18-17 0,0 0-15,1 0 15,17 18-15,0 0 0,-18-18 15,0 0-16</inkml:trace>
  <inkml:trace contextRef="#ctx0" brushRef="#br0" timeOffset="18624.63">8114 12947 0,'0'18'46,"0"-1"-46,0 1 16,0 0-16,0-1 16,0 1-1,0 17 1,0 0 0,0 18-1,0-35 1,0 0 46,18-18 32,-1 0-94,18 0 16,-17 0-1,0-18 1,17 0 0,-35 1-1,18 17 16,-1 0-15,1 0 31,-36 0 62,18 17-93,-17-17-16,17 18 16,-36-18-1,19 0 1,17 18 15,0-1-15,-18-17-1,0 0 1,36 0 93,-18 18-109,0-1 16,18-17-16,17 0 16,-35 18-1,18-18-15,-1 0 16,1 0-1</inkml:trace>
  <inkml:trace contextRef="#ctx0" brushRef="#br0" timeOffset="20399.62">8396 13176 0,'0'18'62,"0"0"-31,0-1-15,0 1 0,0-1-16,0 1 15,0-36 141,0 1-156,0-1 16,0 1-16,18 17 16,-1-18-1,-17-17-15,18 17 16,0 0 0,-1 18-1,1 0 16,0 0 16,-1 0 0,-17 18-31,0 0-1,0-1 1,0 1 15,0 0-15,0-36 234,0 0-250,18 18 16,-18-17-16,17 17 0,-17-18 15,18 18 1,0 0 15,-1-18-31,1 18 16,0 0 46,-1 0-31,-17 18 16,0 0-47,18-1 16,-18 1 0,0 0-1,0-1 1,0 1 31,0-1-16,18-17 0</inkml:trace>
  <inkml:trace contextRef="#ctx0" brushRef="#br0" timeOffset="21905.7">8026 13441 0,'17'0'62,"1"0"-46,0 17 0,-1-17-1,1 0-15,35 0 16,-18 0 0,-17 0 15,-1 0-16,1 0 1,17 0 0,-17 0-1,0 0 1,-1 0 0,1 0-1,-1 0 1,1 0-1,0 0 1,-1 0 0,1 0-1,0 0 17,-1 0-32,1 0 15,0 0 16,-1 0-15,1 0 0,-1 0-1,1 0 1,0 0 15,-1 0 47,1 0-62,0 0 46</inkml:trace>
  <inkml:trace contextRef="#ctx0" brushRef="#br0" timeOffset="23592.88">8184 13600 0,'0'17'63,"0"1"-47,0-1-1,0 1 1,18 0-1,-18-1 1,0 1 31,18-18 15,-18 18-46,17-18 109,-17 17-62,0 1-48,0 0 1,18-18 124,-18-18-124,18 18 0,-18-18-16,17 18 15,1 0 1,-18-17 0,18-1-1,-1 18 1,1 0-1,-1 0 32,1 0-31,-18 18 31,18-18-32,-18 17 1,0 1 0,0 0 31,17-18-16,-17 17-31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3275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822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3449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9771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7486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0300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0357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4668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910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674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343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2170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9080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31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58842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52999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5329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F8E799B-3C78-44DC-B38C-92D907E31F53}" type="datetimeFigureOut">
              <a:rPr lang="sl-SI" smtClean="0"/>
              <a:t>22. 12. 2020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D35E7D5-E937-41BC-BDFB-E6F5CA56C4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973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  <p:sldLayoutId id="21474837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media" Target="../media/media2.mp4"/><Relationship Id="rId7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6" Type="http://schemas.openxmlformats.org/officeDocument/2006/relationships/video" Target="../media/media3.mp4"/><Relationship Id="rId5" Type="http://schemas.microsoft.com/office/2007/relationships/media" Target="../media/media3.mp4"/><Relationship Id="rId10" Type="http://schemas.openxmlformats.org/officeDocument/2006/relationships/image" Target="../media/image3.png"/><Relationship Id="rId4" Type="http://schemas.openxmlformats.org/officeDocument/2006/relationships/video" Target="../media/media2.mp4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video" Target="../media/media4.mp4"/><Relationship Id="rId1" Type="http://schemas.microsoft.com/office/2007/relationships/media" Target="../media/media4.mp4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5.emf"/><Relationship Id="rId2" Type="http://schemas.openxmlformats.org/officeDocument/2006/relationships/video" Target="../media/media4.mp4"/><Relationship Id="rId1" Type="http://schemas.microsoft.com/office/2007/relationships/media" Target="../media/media4.mp4"/><Relationship Id="rId6" Type="http://schemas.openxmlformats.org/officeDocument/2006/relationships/customXml" Target="../ink/ink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7506D-B576-4303-BB05-F93F2D362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156074" cy="2971801"/>
          </a:xfrm>
        </p:spPr>
        <p:txBody>
          <a:bodyPr>
            <a:normAutofit/>
          </a:bodyPr>
          <a:lstStyle/>
          <a:p>
            <a:r>
              <a:rPr lang="sl-SI" sz="6600" dirty="0"/>
              <a:t>4. Enakomerno gibanje</a:t>
            </a:r>
          </a:p>
        </p:txBody>
      </p:sp>
    </p:spTree>
    <p:extLst>
      <p:ext uri="{BB962C8B-B14F-4D97-AF65-F5344CB8AC3E}">
        <p14:creationId xmlns:p14="http://schemas.microsoft.com/office/powerpoint/2010/main" val="3447525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2">
            <a:hlinkClick r:id="" action="ppaction://media"/>
            <a:extLst>
              <a:ext uri="{FF2B5EF4-FFF2-40B4-BE49-F238E27FC236}">
                <a16:creationId xmlns:a16="http://schemas.microsoft.com/office/drawing/2014/main" id="{B7978544-3A58-44B1-B09D-67255CC5A3E3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2513900" y="3808995"/>
            <a:ext cx="5821961" cy="2183235"/>
          </a:xfrm>
          <a:prstGeom prst="rect">
            <a:avLst/>
          </a:prstGeom>
        </p:spPr>
      </p:pic>
      <p:pic>
        <p:nvPicPr>
          <p:cNvPr id="8" name="6">
            <a:hlinkClick r:id="" action="ppaction://media"/>
            <a:extLst>
              <a:ext uri="{FF2B5EF4-FFF2-40B4-BE49-F238E27FC236}">
                <a16:creationId xmlns:a16="http://schemas.microsoft.com/office/drawing/2014/main" id="{C1F21528-5B86-438C-A833-1F9FF5B748BC}"/>
              </a:ext>
            </a:extLst>
          </p:cNvPr>
          <p:cNvPicPr>
            <a:picLocks noGrp="1" noChangeAspect="1"/>
          </p:cNvPicPr>
          <p:nvPr>
            <p:ph idx="1"/>
            <a:vide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1216403" y="396144"/>
            <a:ext cx="4008932" cy="2655903"/>
          </a:xfrm>
        </p:spPr>
      </p:pic>
      <p:pic>
        <p:nvPicPr>
          <p:cNvPr id="9" name="7">
            <a:hlinkClick r:id="" action="ppaction://media"/>
            <a:extLst>
              <a:ext uri="{FF2B5EF4-FFF2-40B4-BE49-F238E27FC236}">
                <a16:creationId xmlns:a16="http://schemas.microsoft.com/office/drawing/2014/main" id="{833A28AB-86BF-4DF9-A3C2-29E02391B09C}"/>
              </a:ext>
            </a:extLst>
          </p:cNvPr>
          <p:cNvPicPr>
            <a:picLocks noChangeAspect="1"/>
          </p:cNvPicPr>
          <p:nvPr>
            <a:vide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6096000" y="396144"/>
            <a:ext cx="3723314" cy="265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143336"/>
      </p:ext>
    </p:extLst>
  </p:cSld>
  <p:clrMapOvr>
    <a:masterClrMapping/>
  </p:clrMapOvr>
  <p:timing>
    <p:tnLst>
      <p:par>
        <p:cTn id="1" dur="indefinite" restart="never" nodeType="tmRoot">
          <p:childTnLst>
            <p:video>
              <p:cMediaNode vol="80000">
                <p:cTn id="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video>
              <p:cMediaNode vol="80000">
                <p:cTn id="3" repeatCount="indefinite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  <p:video>
              <p:cMediaNode vol="80000">
                <p:cTn id="4" repeatCount="indefinite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E8722-49E9-4ECD-8320-ABE3DAF7B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806" y="435449"/>
            <a:ext cx="8534400" cy="1507067"/>
          </a:xfrm>
        </p:spPr>
        <p:txBody>
          <a:bodyPr>
            <a:normAutofit/>
          </a:bodyPr>
          <a:lstStyle/>
          <a:p>
            <a:r>
              <a:rPr lang="sl-SI" dirty="0"/>
              <a:t>Opis gibanja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F9166-7957-4254-9EBD-5C52D5EA4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06" y="1826703"/>
            <a:ext cx="8534400" cy="37855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a) Opis gibanja glede na okolico:</a:t>
            </a:r>
          </a:p>
          <a:p>
            <a:r>
              <a:rPr lang="sl-SI" dirty="0">
                <a:solidFill>
                  <a:schemeClr val="tx1"/>
                </a:solidFill>
              </a:rPr>
              <a:t>Telo se </a:t>
            </a:r>
            <a:r>
              <a:rPr lang="sl-SI" dirty="0">
                <a:solidFill>
                  <a:srgbClr val="FF0000"/>
                </a:solidFill>
              </a:rPr>
              <a:t>giblje</a:t>
            </a:r>
            <a:r>
              <a:rPr lang="sl-SI" dirty="0">
                <a:solidFill>
                  <a:schemeClr val="tx1"/>
                </a:solidFill>
              </a:rPr>
              <a:t>, kadar glede na izbrano okolico spreminja lego.</a:t>
            </a:r>
          </a:p>
          <a:p>
            <a:r>
              <a:rPr lang="sl-SI" dirty="0">
                <a:solidFill>
                  <a:schemeClr val="tx1"/>
                </a:solidFill>
              </a:rPr>
              <a:t>Telo </a:t>
            </a:r>
            <a:r>
              <a:rPr lang="sl-SI" dirty="0">
                <a:solidFill>
                  <a:srgbClr val="FF0000"/>
                </a:solidFill>
              </a:rPr>
              <a:t>miruje</a:t>
            </a:r>
            <a:r>
              <a:rPr lang="sl-SI" dirty="0">
                <a:solidFill>
                  <a:schemeClr val="tx1"/>
                </a:solidFill>
              </a:rPr>
              <a:t>, kadar se njegova lega glede na okolico ne spreminja.</a:t>
            </a:r>
          </a:p>
          <a:p>
            <a:pPr marL="0" indent="0">
              <a:buNone/>
            </a:pPr>
            <a:endParaRPr lang="sl-SI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b) Opis gibanje glede na tir gibanja: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Tir gibanja </a:t>
            </a:r>
            <a:r>
              <a:rPr lang="sl-SI" dirty="0">
                <a:solidFill>
                  <a:schemeClr val="tx1"/>
                </a:solidFill>
              </a:rPr>
              <a:t>je sled, ki jo pusti telo med gibanjem. Sled je lahko tudi navidezna.</a:t>
            </a:r>
          </a:p>
          <a:p>
            <a:r>
              <a:rPr lang="sl-SI" dirty="0">
                <a:solidFill>
                  <a:schemeClr val="tx1"/>
                </a:solidFill>
              </a:rPr>
              <a:t>Telo se giblje </a:t>
            </a:r>
            <a:r>
              <a:rPr lang="sl-SI" dirty="0">
                <a:solidFill>
                  <a:srgbClr val="FF0000"/>
                </a:solidFill>
              </a:rPr>
              <a:t>premo</a:t>
            </a:r>
            <a:r>
              <a:rPr lang="sl-SI" dirty="0">
                <a:solidFill>
                  <a:schemeClr val="tx1"/>
                </a:solidFill>
              </a:rPr>
              <a:t>, kadar tir gibanja leži na premici.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(npr.: gibanje letala v zraku)</a:t>
            </a:r>
          </a:p>
          <a:p>
            <a:r>
              <a:rPr lang="sl-SI" dirty="0">
                <a:solidFill>
                  <a:schemeClr val="tx1"/>
                </a:solidFill>
              </a:rPr>
              <a:t>Telo se giblje </a:t>
            </a:r>
            <a:r>
              <a:rPr lang="sl-SI" dirty="0">
                <a:solidFill>
                  <a:srgbClr val="FF0000"/>
                </a:solidFill>
              </a:rPr>
              <a:t>krivo</a:t>
            </a:r>
            <a:r>
              <a:rPr lang="sl-SI" dirty="0">
                <a:solidFill>
                  <a:schemeClr val="tx1"/>
                </a:solidFill>
              </a:rPr>
              <a:t>, kadar je tir gibanja kriva črta.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(npr.: gibanje smučarja na strmini)</a:t>
            </a:r>
          </a:p>
        </p:txBody>
      </p:sp>
    </p:spTree>
    <p:extLst>
      <p:ext uri="{BB962C8B-B14F-4D97-AF65-F5344CB8AC3E}">
        <p14:creationId xmlns:p14="http://schemas.microsoft.com/office/powerpoint/2010/main" val="314017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5">
            <a:hlinkClick r:id="" action="ppaction://media"/>
            <a:extLst>
              <a:ext uri="{FF2B5EF4-FFF2-40B4-BE49-F238E27FC236}">
                <a16:creationId xmlns:a16="http://schemas.microsoft.com/office/drawing/2014/main" id="{60C775B4-DFD8-48C5-9F67-F6ED8DEBCBE3}"/>
              </a:ext>
            </a:extLst>
          </p:cNvPr>
          <p:cNvPicPr>
            <a:picLocks noGrp="1" noChangeAspect="1"/>
          </p:cNvPicPr>
          <p:nvPr>
            <p:ph sz="half" idx="1"/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789638" y="860749"/>
            <a:ext cx="6146347" cy="2276717"/>
          </a:xfr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F264B48-235F-4A2B-8CA3-D6FFC6BD3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37300" y="3720535"/>
            <a:ext cx="8386208" cy="2390863"/>
          </a:xfrm>
        </p:spPr>
        <p:txBody>
          <a:bodyPr>
            <a:normAutofit fontScale="85000" lnSpcReduction="20000"/>
          </a:bodyPr>
          <a:lstStyle/>
          <a:p>
            <a:r>
              <a:rPr lang="sl-SI" dirty="0">
                <a:solidFill>
                  <a:schemeClr val="tx1"/>
                </a:solidFill>
              </a:rPr>
              <a:t>s = 50m (pot)</a:t>
            </a:r>
          </a:p>
          <a:p>
            <a:r>
              <a:rPr lang="sl-SI" dirty="0">
                <a:solidFill>
                  <a:schemeClr val="tx1"/>
                </a:solidFill>
              </a:rPr>
              <a:t>Motor: t = 4 s</a:t>
            </a:r>
          </a:p>
          <a:p>
            <a:r>
              <a:rPr lang="sl-SI" dirty="0">
                <a:solidFill>
                  <a:schemeClr val="tx1"/>
                </a:solidFill>
              </a:rPr>
              <a:t>Avto: t = 8s</a:t>
            </a:r>
          </a:p>
          <a:p>
            <a:r>
              <a:rPr lang="sl-SI" dirty="0">
                <a:solidFill>
                  <a:schemeClr val="tx1"/>
                </a:solidFill>
              </a:rPr>
              <a:t>Avtobus: t = 15s</a:t>
            </a:r>
          </a:p>
          <a:p>
            <a:endParaRPr lang="sl-SI" dirty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</a:rPr>
              <a:t>Čim krajši je čas, tem večja je hitrost, v katerem je vozilo opravilo isto pot.</a:t>
            </a:r>
          </a:p>
          <a:p>
            <a:r>
              <a:rPr lang="sl-SI" dirty="0">
                <a:solidFill>
                  <a:schemeClr val="tx1"/>
                </a:solidFill>
              </a:rPr>
              <a:t>Čim daljša je pot, tem večja je hitrost, v istem časovnem intervalu.</a:t>
            </a:r>
          </a:p>
          <a:p>
            <a:endParaRPr lang="sl-SI" dirty="0">
              <a:solidFill>
                <a:schemeClr val="tx1"/>
              </a:solidFill>
            </a:endParaRPr>
          </a:p>
          <a:p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03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5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0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5D41BEE-598F-4227-B44D-0A7534C4E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sl-SI" dirty="0"/>
              <a:t>Hitrost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326FBED7-245F-46AA-8375-C994A532963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4212" y="2021748"/>
                <a:ext cx="8870850" cy="4405464"/>
              </a:xfrm>
            </p:spPr>
            <p:txBody>
              <a:bodyPr>
                <a:normAutofit/>
              </a:bodyPr>
              <a:lstStyle/>
              <a:p>
                <a:r>
                  <a:rPr lang="sl-SI" dirty="0">
                    <a:solidFill>
                      <a:schemeClr val="tx1"/>
                    </a:solidFill>
                  </a:rPr>
                  <a:t>Hitrost je količnik poti in časa.</a:t>
                </a:r>
              </a:p>
              <a:p>
                <a:r>
                  <a:rPr lang="sl-SI" dirty="0">
                    <a:solidFill>
                      <a:schemeClr val="tx1"/>
                    </a:solidFill>
                  </a:rPr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𝑝𝑜𝑡</m:t>
                        </m:r>
                      </m:num>
                      <m:den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č</m:t>
                        </m:r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𝑎𝑠</m:t>
                        </m:r>
                      </m:den>
                    </m:f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sl-SI" b="0" dirty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sl-SI" dirty="0">
                    <a:solidFill>
                      <a:schemeClr val="tx1"/>
                    </a:solidFill>
                  </a:rPr>
                  <a:t>Enota: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sl-SI" b="0" dirty="0">
                    <a:solidFill>
                      <a:schemeClr val="tx1"/>
                    </a:solidFill>
                  </a:rPr>
                  <a:t> (1</a:t>
                </a:r>
                <a:r>
                  <a:rPr lang="sl-SI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  = 3,6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sl-SI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sl-SI" b="0" dirty="0">
                  <a:solidFill>
                    <a:schemeClr val="tx1"/>
                  </a:solidFill>
                </a:endParaRPr>
              </a:p>
              <a:p>
                <a:r>
                  <a:rPr lang="sl-SI" dirty="0">
                    <a:solidFill>
                      <a:schemeClr val="tx1"/>
                    </a:solidFill>
                  </a:rPr>
                  <a:t>Kako si predstavljamo hitrost?</a:t>
                </a:r>
              </a:p>
              <a:p>
                <a:pPr marL="0" indent="0">
                  <a:buNone/>
                </a:pPr>
                <a:r>
                  <a:rPr lang="sl-SI" dirty="0">
                    <a:solidFill>
                      <a:schemeClr val="tx1"/>
                    </a:solidFill>
                  </a:rPr>
                  <a:t>Če ima avto hitrost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 … 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 )…Avto prevozi 7 metrov v eni sekundi.</a:t>
                </a:r>
                <a:br>
                  <a:rPr lang="sl-SI" dirty="0">
                    <a:solidFill>
                      <a:schemeClr val="tx1"/>
                    </a:solidFill>
                  </a:rPr>
                </a:br>
                <a:r>
                  <a:rPr lang="sl-SI" dirty="0">
                    <a:solidFill>
                      <a:schemeClr val="tx1"/>
                    </a:solidFill>
                  </a:rPr>
                  <a:t>Avtobus se vozi s hitrostjo 50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sl-SI" b="0" dirty="0">
                    <a:solidFill>
                      <a:schemeClr val="tx1"/>
                    </a:solidFill>
                  </a:rPr>
                  <a:t> …. Avtobus prevozi 50 km v eni uri.</a:t>
                </a:r>
              </a:p>
              <a:p>
                <a:pPr marL="0" indent="0">
                  <a:buNone/>
                </a:pPr>
                <a:r>
                  <a:rPr lang="sl-SI" dirty="0">
                    <a:solidFill>
                      <a:schemeClr val="tx1"/>
                    </a:solidFill>
                  </a:rPr>
                  <a:t>Gibanje glede na hitrost je </a:t>
                </a:r>
                <a:r>
                  <a:rPr lang="sl-SI" dirty="0">
                    <a:solidFill>
                      <a:srgbClr val="FF0000"/>
                    </a:solidFill>
                  </a:rPr>
                  <a:t>enakomerno</a:t>
                </a:r>
                <a:r>
                  <a:rPr lang="sl-SI" dirty="0">
                    <a:solidFill>
                      <a:schemeClr val="tx1"/>
                    </a:solidFill>
                  </a:rPr>
                  <a:t> (hitrost je v vsakem trenutku enaka) in </a:t>
                </a:r>
                <a:r>
                  <a:rPr lang="sl-SI" dirty="0">
                    <a:solidFill>
                      <a:srgbClr val="FF0000"/>
                    </a:solidFill>
                  </a:rPr>
                  <a:t>neenakomerno</a:t>
                </a:r>
                <a:r>
                  <a:rPr lang="sl-SI" dirty="0">
                    <a:solidFill>
                      <a:schemeClr val="tx1"/>
                    </a:solidFill>
                  </a:rPr>
                  <a:t> (hitrost se telesu spreminja).</a:t>
                </a:r>
              </a:p>
              <a:p>
                <a:pPr marL="0" indent="0">
                  <a:buNone/>
                </a:pPr>
                <a:endParaRPr lang="sl-SI" b="0" dirty="0">
                  <a:solidFill>
                    <a:schemeClr val="tx1"/>
                  </a:solidFill>
                </a:endParaRPr>
              </a:p>
              <a:p>
                <a:endParaRPr lang="sl-SI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326FBED7-245F-46AA-8375-C994A53296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4212" y="2021748"/>
                <a:ext cx="8870850" cy="4405464"/>
              </a:xfrm>
              <a:blipFill>
                <a:blip r:embed="rId2"/>
                <a:stretch>
                  <a:fillRect l="-687" t="-401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C1AB8249-F4E0-4118-93BD-F30F35A80F5A}"/>
              </a:ext>
            </a:extLst>
          </p:cNvPr>
          <p:cNvSpPr/>
          <p:nvPr/>
        </p:nvSpPr>
        <p:spPr>
          <a:xfrm>
            <a:off x="981512" y="2321653"/>
            <a:ext cx="1434517" cy="5368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181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5">
            <a:hlinkClick r:id="" action="ppaction://media"/>
            <a:extLst>
              <a:ext uri="{FF2B5EF4-FFF2-40B4-BE49-F238E27FC236}">
                <a16:creationId xmlns:a16="http://schemas.microsoft.com/office/drawing/2014/main" id="{60C775B4-DFD8-48C5-9F67-F6ED8DEBCBE3}"/>
              </a:ext>
            </a:extLst>
          </p:cNvPr>
          <p:cNvPicPr>
            <a:picLocks noGrp="1" noChangeAspect="1"/>
          </p:cNvPicPr>
          <p:nvPr>
            <p:ph sz="half" idx="1"/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789638" y="860749"/>
            <a:ext cx="6146347" cy="2276717"/>
          </a:xfr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F264B48-235F-4A2B-8CA3-D6FFC6BD3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89638" y="3625601"/>
            <a:ext cx="6146347" cy="1879134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tx1"/>
                </a:solidFill>
              </a:rPr>
              <a:t>s = 50m (pot)</a:t>
            </a:r>
          </a:p>
          <a:p>
            <a:r>
              <a:rPr lang="sl-SI" dirty="0">
                <a:solidFill>
                  <a:schemeClr val="tx1"/>
                </a:solidFill>
              </a:rPr>
              <a:t>Motor: t = 4 s</a:t>
            </a:r>
          </a:p>
          <a:p>
            <a:r>
              <a:rPr lang="sl-SI" dirty="0">
                <a:solidFill>
                  <a:schemeClr val="tx1"/>
                </a:solidFill>
              </a:rPr>
              <a:t>Avto: t = 8s</a:t>
            </a:r>
          </a:p>
          <a:p>
            <a:r>
              <a:rPr lang="sl-SI" dirty="0">
                <a:solidFill>
                  <a:schemeClr val="tx1"/>
                </a:solidFill>
              </a:rPr>
              <a:t>Avtobus: t = 15s</a:t>
            </a:r>
          </a:p>
          <a:p>
            <a:endParaRPr lang="sl-SI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1D63A9E-3665-40B4-9714-9FA6A379E3E0}"/>
                  </a:ext>
                </a:extLst>
              </p:cNvPr>
              <p:cNvSpPr txBox="1"/>
              <p:nvPr/>
            </p:nvSpPr>
            <p:spPr>
              <a:xfrm>
                <a:off x="4678253" y="3429000"/>
                <a:ext cx="4504248" cy="276710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sl-SI" i="1" dirty="0"/>
                  <a:t>Učni list – 2. naloga:</a:t>
                </a:r>
              </a:p>
              <a:p>
                <a:endParaRPr lang="sl-SI" dirty="0"/>
              </a:p>
              <a:p>
                <a:r>
                  <a:rPr lang="sl-SI" dirty="0"/>
                  <a:t>Motor: 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sl-SI" i="1">
                                <a:latin typeface="Cambria Math" panose="02040503050406030204" pitchFamily="18" charset="0"/>
                              </a:rPr>
                              <m:t>𝑚𝑜𝑡𝑜𝑟𝑗𝑎</m:t>
                            </m:r>
                            <m:r>
                              <a:rPr lang="sl-SI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den>
                    </m:f>
                    <m:r>
                      <a:rPr lang="sl-SI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l-SI" dirty="0"/>
              </a:p>
              <a:p>
                <a:endParaRPr lang="sl-SI" dirty="0"/>
              </a:p>
              <a:p>
                <a:r>
                  <a:rPr lang="sl-SI" dirty="0">
                    <a:solidFill>
                      <a:schemeClr val="bg1">
                        <a:lumMod val="50000"/>
                      </a:schemeClr>
                    </a:solidFill>
                  </a:rPr>
                  <a:t>D.N.</a:t>
                </a:r>
                <a:br>
                  <a:rPr lang="sl-SI" dirty="0">
                    <a:solidFill>
                      <a:schemeClr val="bg1">
                        <a:lumMod val="50000"/>
                      </a:schemeClr>
                    </a:solidFill>
                  </a:rPr>
                </a:br>
                <a:r>
                  <a:rPr lang="sl-SI" dirty="0">
                    <a:solidFill>
                      <a:schemeClr val="bg1">
                        <a:lumMod val="50000"/>
                      </a:schemeClr>
                    </a:solidFill>
                  </a:rPr>
                  <a:t>Avto: 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sl-SI" i="1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sl-SI" i="1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𝑎𝑣𝑡𝑎</m:t>
                            </m:r>
                          </m:sub>
                        </m:sSub>
                      </m:den>
                    </m:f>
                  </m:oMath>
                </a14:m>
                <a:endParaRPr lang="sl-SI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r>
                  <a:rPr lang="sl-SI" dirty="0">
                    <a:solidFill>
                      <a:schemeClr val="bg1">
                        <a:lumMod val="50000"/>
                      </a:schemeClr>
                    </a:solidFill>
                  </a:rPr>
                  <a:t>Avtobus: 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sl-SI" i="1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sl-SI" i="1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𝑎𝑣𝑡𝑜𝑏𝑢𝑠𝑎</m:t>
                            </m:r>
                            <m:r>
                              <a:rPr lang="sl-SI" i="1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den>
                    </m:f>
                  </m:oMath>
                </a14:m>
                <a:endParaRPr lang="sl-SI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1D63A9E-3665-40B4-9714-9FA6A379E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253" y="3429000"/>
                <a:ext cx="4504248" cy="2767104"/>
              </a:xfrm>
              <a:prstGeom prst="rect">
                <a:avLst/>
              </a:prstGeom>
              <a:blipFill>
                <a:blip r:embed="rId5"/>
                <a:stretch>
                  <a:fillRect l="-945" t="-109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2D17291-F97E-46C4-B9EA-197606148D14}"/>
                  </a:ext>
                </a:extLst>
              </p14:cNvPr>
              <p14:cNvContentPartPr/>
              <p14:nvPr/>
            </p14:nvContentPartPr>
            <p14:xfrm>
              <a:off x="7074000" y="4051440"/>
              <a:ext cx="1651320" cy="6224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2D17291-F97E-46C4-B9EA-197606148D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064640" y="4042080"/>
                <a:ext cx="1670040" cy="641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9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F27D14B-7E6F-42E0-97C3-DCFB915644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8375" y="828412"/>
                <a:ext cx="10229867" cy="5480109"/>
              </a:xfrm>
            </p:spPr>
            <p:txBody>
              <a:bodyPr>
                <a:normAutofit/>
              </a:bodyPr>
              <a:lstStyle/>
              <a:p>
                <a:r>
                  <a:rPr lang="sl-SI" dirty="0">
                    <a:solidFill>
                      <a:schemeClr val="tx1"/>
                    </a:solidFill>
                  </a:rPr>
                  <a:t>Avtobus pelje iz Novega mesta do Kranjske Gore. Razdaljo 150 km prevozi v 3 urah. Kolikšna je njegova hitrost?</a:t>
                </a:r>
              </a:p>
              <a:p>
                <a:pPr marL="0" indent="0">
                  <a:buNone/>
                </a:pPr>
                <a:r>
                  <a:rPr lang="sl-SI" dirty="0">
                    <a:solidFill>
                      <a:schemeClr val="tx1"/>
                    </a:solidFill>
                  </a:rPr>
                  <a:t>Avtobus lahko med svojo potjo pelje z različnimi hitrosti, ki jih pokaže števec npr. 25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, 43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, 56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. Pokaže </a:t>
                </a:r>
                <a:r>
                  <a:rPr lang="sl-SI" dirty="0">
                    <a:solidFill>
                      <a:srgbClr val="FF0000"/>
                    </a:solidFill>
                  </a:rPr>
                  <a:t>trenutno hitrost</a:t>
                </a:r>
                <a:r>
                  <a:rPr lang="sl-SI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r>
                  <a:rPr lang="sl-SI" dirty="0">
                    <a:solidFill>
                      <a:schemeClr val="tx1"/>
                    </a:solidFill>
                  </a:rPr>
                  <a:t>Vemo le, da avtobus za 150 km dolgo pot potrebuje 3 ure. Gre torej za neenakomerno gibanje. V tem primeru izračunamo </a:t>
                </a:r>
                <a:r>
                  <a:rPr lang="sl-SI" dirty="0">
                    <a:solidFill>
                      <a:srgbClr val="FF0000"/>
                    </a:solidFill>
                  </a:rPr>
                  <a:t>povprečno hitrost</a:t>
                </a:r>
                <a:r>
                  <a:rPr lang="sl-SI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𝑐𝑒𝑙</m:t>
                        </m:r>
                      </m:sub>
                    </m:sSub>
                    <m:r>
                      <a:rPr lang="sl-SI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= 150 km </a:t>
                </a:r>
                <a:br>
                  <a:rPr lang="sl-SI" dirty="0">
                    <a:solidFill>
                      <a:schemeClr val="tx1"/>
                    </a:solidFill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𝑐𝑒𝑙</m:t>
                        </m:r>
                      </m:sub>
                    </m:sSub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 = 3h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𝑐𝑒𝑙𝑜𝑡𝑛𝑎</m:t>
                        </m:r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𝑝𝑜𝑡</m:t>
                        </m:r>
                      </m:num>
                      <m:den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𝑐𝑒𝑙𝑜𝑡𝑒𝑛</m:t>
                        </m:r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č</m:t>
                        </m:r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𝑎𝑠</m:t>
                        </m:r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l-S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𝑝𝑜𝑡𝑜𝑣𝑎𝑛𝑗𝑎</m:t>
                        </m:r>
                      </m:den>
                    </m:f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l-SI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sl-SI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𝑐𝑒𝑙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l-SI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sl-SI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𝑐𝑒𝑙</m:t>
                            </m:r>
                          </m:sub>
                        </m:sSub>
                      </m:den>
                    </m:f>
                  </m:oMath>
                </a14:m>
                <a:endParaRPr lang="sl-SI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l-SI" sz="50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l-SI" dirty="0">
                    <a:solidFill>
                      <a:schemeClr val="tx1"/>
                    </a:solidFill>
                  </a:rPr>
                  <a:t>V treh urah torej opravi enako pot, kot če bi se celotno pot vozil </a:t>
                </a:r>
                <a:br>
                  <a:rPr lang="sl-SI" dirty="0">
                    <a:solidFill>
                      <a:schemeClr val="tx1"/>
                    </a:solidFill>
                  </a:rPr>
                </a:br>
                <a:r>
                  <a:rPr lang="sl-SI" dirty="0">
                    <a:solidFill>
                      <a:schemeClr val="tx1"/>
                    </a:solidFill>
                  </a:rPr>
                  <a:t>enakomerno 50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sl-SI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sl-SI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sl-SI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F27D14B-7E6F-42E0-97C3-DCFB915644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8375" y="828412"/>
                <a:ext cx="10229867" cy="5480109"/>
              </a:xfrm>
              <a:blipFill>
                <a:blip r:embed="rId2"/>
                <a:stretch>
                  <a:fillRect l="-656" t="-16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3FC2A258-3092-4CF7-B1FF-14A79654832B}"/>
              </a:ext>
            </a:extLst>
          </p:cNvPr>
          <p:cNvSpPr/>
          <p:nvPr/>
        </p:nvSpPr>
        <p:spPr>
          <a:xfrm>
            <a:off x="558375" y="3882005"/>
            <a:ext cx="3501898" cy="5641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0686D59-8B9B-45CE-8FA0-0EF112AECA1E}"/>
                  </a:ext>
                </a:extLst>
              </p14:cNvPr>
              <p14:cNvContentPartPr/>
              <p14:nvPr/>
            </p14:nvContentPartPr>
            <p14:xfrm>
              <a:off x="1073160" y="4635360"/>
              <a:ext cx="2064240" cy="387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0686D59-8B9B-45CE-8FA0-0EF112AECA1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3800" y="4626000"/>
                <a:ext cx="2082960" cy="406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48291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2885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B607247-D1E6-4AD7-9D7A-068F35A2B2E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24612303"/>
              </p:ext>
            </p:extLst>
          </p:nvPr>
        </p:nvGraphicFramePr>
        <p:xfrm>
          <a:off x="318782" y="1690187"/>
          <a:ext cx="9370502" cy="34776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05849">
                  <a:extLst>
                    <a:ext uri="{9D8B030D-6E8A-4147-A177-3AD203B41FA5}">
                      <a16:colId xmlns:a16="http://schemas.microsoft.com/office/drawing/2014/main" val="3530767903"/>
                    </a:ext>
                  </a:extLst>
                </a:gridCol>
                <a:gridCol w="1736521">
                  <a:extLst>
                    <a:ext uri="{9D8B030D-6E8A-4147-A177-3AD203B41FA5}">
                      <a16:colId xmlns:a16="http://schemas.microsoft.com/office/drawing/2014/main" val="4285370488"/>
                    </a:ext>
                  </a:extLst>
                </a:gridCol>
                <a:gridCol w="1728132">
                  <a:extLst>
                    <a:ext uri="{9D8B030D-6E8A-4147-A177-3AD203B41FA5}">
                      <a16:colId xmlns:a16="http://schemas.microsoft.com/office/drawing/2014/main" val="1894211625"/>
                    </a:ext>
                  </a:extLst>
                </a:gridCol>
              </a:tblGrid>
              <a:tr h="751203">
                <a:tc>
                  <a:txBody>
                    <a:bodyPr/>
                    <a:lstStyle/>
                    <a:p>
                      <a:r>
                        <a:rPr lang="sl-SI" dirty="0"/>
                        <a:t>Dogodek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Miruje glede na…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Se giblje glede na…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452947"/>
                  </a:ext>
                </a:extLst>
              </a:tr>
              <a:tr h="889233">
                <a:tc>
                  <a:txBody>
                    <a:bodyPr/>
                    <a:lstStyle/>
                    <a:p>
                      <a:r>
                        <a:rPr lang="sl-SI" u="sng" dirty="0"/>
                        <a:t>Janez</a:t>
                      </a:r>
                      <a:r>
                        <a:rPr lang="sl-SI" dirty="0"/>
                        <a:t> se pelje s čolnom na Blejski otok.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36173"/>
                  </a:ext>
                </a:extLst>
              </a:tr>
              <a:tr h="931178">
                <a:tc>
                  <a:txBody>
                    <a:bodyPr/>
                    <a:lstStyle/>
                    <a:p>
                      <a:r>
                        <a:rPr lang="sl-SI" dirty="0"/>
                        <a:t>Miha se vozi </a:t>
                      </a:r>
                      <a:r>
                        <a:rPr lang="sl-SI" u="sng" dirty="0"/>
                        <a:t>s kolesom</a:t>
                      </a:r>
                      <a:r>
                        <a:rPr lang="sl-SI" dirty="0"/>
                        <a:t> po cesti.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083293"/>
                  </a:ext>
                </a:extLst>
              </a:tr>
              <a:tr h="906011">
                <a:tc>
                  <a:txBody>
                    <a:bodyPr/>
                    <a:lstStyle/>
                    <a:p>
                      <a:r>
                        <a:rPr lang="sl-SI" u="sng" dirty="0"/>
                        <a:t>Pilot</a:t>
                      </a:r>
                      <a:r>
                        <a:rPr lang="sl-SI" u="none" dirty="0"/>
                        <a:t> </a:t>
                      </a:r>
                      <a:r>
                        <a:rPr lang="sl-SI" dirty="0"/>
                        <a:t>usmerja letalo proti letališču.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795135"/>
                  </a:ext>
                </a:extLst>
              </a:tr>
            </a:tbl>
          </a:graphicData>
        </a:graphic>
      </p:graphicFrame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DA72C-40FB-4E43-8686-62D03D22A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8652" y="414265"/>
            <a:ext cx="8971515" cy="1162866"/>
          </a:xfrm>
        </p:spPr>
        <p:txBody>
          <a:bodyPr/>
          <a:lstStyle/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V opisu dogodka je opazovano telo podčrtano. Iz njegove okolice izberi telo, glede na katero miruje, in telo, glede na katero se giblje. </a:t>
            </a:r>
          </a:p>
        </p:txBody>
      </p:sp>
    </p:spTree>
    <p:extLst>
      <p:ext uri="{BB962C8B-B14F-4D97-AF65-F5344CB8AC3E}">
        <p14:creationId xmlns:p14="http://schemas.microsoft.com/office/powerpoint/2010/main" val="137718180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1256</TotalTime>
  <Words>470</Words>
  <Application>Microsoft Office PowerPoint</Application>
  <PresentationFormat>Widescreen</PresentationFormat>
  <Paragraphs>52</Paragraphs>
  <Slides>9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Cambria Math</vt:lpstr>
      <vt:lpstr>Century Gothic</vt:lpstr>
      <vt:lpstr>Wingdings 3</vt:lpstr>
      <vt:lpstr>Slice</vt:lpstr>
      <vt:lpstr>4. Enakomerno gibanje</vt:lpstr>
      <vt:lpstr>PowerPoint Presentation</vt:lpstr>
      <vt:lpstr>Opis gibanja</vt:lpstr>
      <vt:lpstr>PowerPoint Presentation</vt:lpstr>
      <vt:lpstr>Hitrost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Enakomerno gibanje</dc:title>
  <dc:creator>Jan Kern</dc:creator>
  <cp:lastModifiedBy>Jan Kern</cp:lastModifiedBy>
  <cp:revision>56</cp:revision>
  <dcterms:created xsi:type="dcterms:W3CDTF">2020-11-29T14:16:46Z</dcterms:created>
  <dcterms:modified xsi:type="dcterms:W3CDTF">2020-12-22T08:11:29Z</dcterms:modified>
</cp:coreProperties>
</file>