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5" r:id="rId6"/>
    <p:sldId id="263" r:id="rId7"/>
    <p:sldId id="266" r:id="rId8"/>
    <p:sldId id="267" r:id="rId9"/>
    <p:sldId id="268" r:id="rId10"/>
    <p:sldId id="269" r:id="rId11"/>
    <p:sldId id="271" r:id="rId12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9900"/>
    <a:srgbClr val="0066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5BED69-CA82-484F-8963-D61B84901C25}" type="datetimeFigureOut">
              <a:rPr lang="sr-Latn-CS"/>
              <a:pPr>
                <a:defRPr/>
              </a:pPr>
              <a:t>30.9.2024.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6DD8511-D6C7-4099-AEC9-D25084A9862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ndar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EE397D3E-50E0-4B8D-B7E8-B341BA3EED23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706E7790-C309-452D-817F-1F603984F0A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4056BBD6-303E-4F41-9F8F-51E22E285C5C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3A94B-98E0-47A0-AB42-F6D9D801745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ndara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39C9F9A4-BF89-4872-92B4-79AED87C8D5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000">
                <a:latin typeface="Candara" pitchFamily="34" charset="0"/>
              </a:defRPr>
            </a:lvl3pPr>
            <a:lvl4pPr>
              <a:defRPr sz="1800">
                <a:latin typeface="Candara" pitchFamily="34" charset="0"/>
              </a:defRPr>
            </a:lvl4pPr>
            <a:lvl5pPr>
              <a:defRPr sz="18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000">
                <a:latin typeface="Candara" pitchFamily="34" charset="0"/>
              </a:defRPr>
            </a:lvl3pPr>
            <a:lvl4pPr>
              <a:defRPr sz="1800">
                <a:latin typeface="Candara" pitchFamily="34" charset="0"/>
              </a:defRPr>
            </a:lvl4pPr>
            <a:lvl5pPr>
              <a:defRPr sz="18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CA6438A9-D6C7-4F53-9D86-23D24891DC16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ndara" pitchFamily="34" charset="0"/>
              </a:defRPr>
            </a:lvl1pPr>
            <a:lvl2pPr>
              <a:defRPr sz="2000">
                <a:latin typeface="Candara" pitchFamily="34" charset="0"/>
              </a:defRPr>
            </a:lvl2pPr>
            <a:lvl3pPr>
              <a:defRPr sz="1800">
                <a:latin typeface="Candara" pitchFamily="34" charset="0"/>
              </a:defRPr>
            </a:lvl3pPr>
            <a:lvl4pPr>
              <a:defRPr sz="1600">
                <a:latin typeface="Candara" pitchFamily="34" charset="0"/>
              </a:defRPr>
            </a:lvl4pPr>
            <a:lvl5pPr>
              <a:defRPr sz="16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ndara" pitchFamily="34" charset="0"/>
              </a:defRPr>
            </a:lvl1pPr>
            <a:lvl2pPr>
              <a:defRPr sz="2000">
                <a:latin typeface="Candara" pitchFamily="34" charset="0"/>
              </a:defRPr>
            </a:lvl2pPr>
            <a:lvl3pPr>
              <a:defRPr sz="1800">
                <a:latin typeface="Candara" pitchFamily="34" charset="0"/>
              </a:defRPr>
            </a:lvl3pPr>
            <a:lvl4pPr>
              <a:defRPr sz="1600">
                <a:latin typeface="Candara" pitchFamily="34" charset="0"/>
              </a:defRPr>
            </a:lvl4pPr>
            <a:lvl5pPr>
              <a:defRPr sz="16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7D96AE0B-B963-4CF5-9DD9-FEC92E3B7434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3C2E815A-5889-49D5-A41E-D1966ACE18B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49F89-0172-4485-8575-B5F35F18B3D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ndara" pitchFamily="34" charset="0"/>
              </a:defRPr>
            </a:lvl1pPr>
            <a:lvl2pPr>
              <a:defRPr sz="28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000">
                <a:latin typeface="Candara" pitchFamily="34" charset="0"/>
              </a:defRPr>
            </a:lvl4pPr>
            <a:lvl5pPr>
              <a:defRPr sz="2000">
                <a:latin typeface="Candar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BA598AC5-A4F7-44F0-BDD4-FB83A9B4E40A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ndar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pPr>
              <a:defRPr/>
            </a:pPr>
            <a:fld id="{A83056B0-8730-4602-957A-D2E191F796D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andar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ndara" pitchFamily="34" charset="0"/>
              </a:defRPr>
            </a:lvl1pPr>
          </a:lstStyle>
          <a:p>
            <a:pPr>
              <a:defRPr/>
            </a:pPr>
            <a:fld id="{7E25CB2D-6D6E-41C5-8826-0833E6DAB6F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ndar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ndar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ndar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ndar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5004048" y="1484784"/>
            <a:ext cx="3024336" cy="3816424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3600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NAJ BO HRANA </a:t>
            </a:r>
          </a:p>
          <a:p>
            <a:pPr algn="ctr"/>
            <a:r>
              <a:rPr lang="sl-SI" sz="3600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– </a:t>
            </a:r>
          </a:p>
          <a:p>
            <a:pPr algn="ctr"/>
            <a:r>
              <a:rPr lang="sl-SI" sz="3600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ZDRAV UŽITEK!</a:t>
            </a:r>
          </a:p>
        </p:txBody>
      </p:sp>
      <p:pic>
        <p:nvPicPr>
          <p:cNvPr id="2051" name="Picture 5" descr="j043005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12776"/>
            <a:ext cx="3592414" cy="3927493"/>
          </a:xfrm>
          <a:prstGeom prst="rect">
            <a:avLst/>
          </a:prstGeom>
          <a:solidFill>
            <a:srgbClr val="CCFFFF"/>
          </a:solidFill>
          <a:ln w="9525">
            <a:solidFill>
              <a:srgbClr val="339966"/>
            </a:solidFill>
            <a:miter lim="800000"/>
            <a:headEnd/>
            <a:tailEnd/>
          </a:ln>
        </p:spPr>
      </p:pic>
      <p:pic>
        <p:nvPicPr>
          <p:cNvPr id="3076" name="Picture 6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85750"/>
            <a:ext cx="4572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4536504" cy="3170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PoljeZBesedilom 5"/>
          <p:cNvSpPr txBox="1"/>
          <p:nvPr/>
        </p:nvSpPr>
        <p:spPr>
          <a:xfrm>
            <a:off x="251520" y="4509120"/>
            <a:ext cx="453650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b="1" dirty="0">
                <a:latin typeface="Candara" pitchFamily="34" charset="0"/>
              </a:rPr>
              <a:t>NE STOPI NANJO, SPRAVILA TE BO V JOK!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348880"/>
            <a:ext cx="3781425" cy="2447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PoljeZBesedilom 7"/>
          <p:cNvSpPr txBox="1"/>
          <p:nvPr/>
        </p:nvSpPr>
        <p:spPr>
          <a:xfrm>
            <a:off x="5076056" y="5013176"/>
            <a:ext cx="381642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b="1" dirty="0">
                <a:latin typeface="Candara" pitchFamily="34" charset="0"/>
              </a:rPr>
              <a:t>MISLIM, DA SE IMENUJE SKALA, AMPAK MOJA MAMA JI PRAVI VELIKA LAŽNIVKA. </a:t>
            </a:r>
          </a:p>
        </p:txBody>
      </p:sp>
      <p:pic>
        <p:nvPicPr>
          <p:cNvPr id="9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sl-SI" dirty="0"/>
              <a:t>Ksenija </a:t>
            </a:r>
            <a:r>
              <a:rPr lang="sl-SI" dirty="0" err="1"/>
              <a:t>Brahović</a:t>
            </a:r>
            <a:r>
              <a:rPr lang="sl-SI" dirty="0"/>
              <a:t> &amp; Klavdija Štrancar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5584675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Oblak 7"/>
          <p:cNvSpPr/>
          <p:nvPr/>
        </p:nvSpPr>
        <p:spPr>
          <a:xfrm>
            <a:off x="6429400" y="836712"/>
            <a:ext cx="2714600" cy="2520280"/>
          </a:xfrm>
          <a:prstGeom prst="cloudCallout">
            <a:avLst>
              <a:gd name="adj1" fmla="val -99007"/>
              <a:gd name="adj2" fmla="val 17755"/>
            </a:avLst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chemeClr val="tx1"/>
                </a:solidFill>
                <a:latin typeface="Candara" pitchFamily="34" charset="0"/>
              </a:rPr>
              <a:t>MISLIM, DA BOM DANES UŽIVAL V ZDRAVI SOLATI….</a:t>
            </a:r>
          </a:p>
        </p:txBody>
      </p:sp>
      <p:pic>
        <p:nvPicPr>
          <p:cNvPr id="9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  <a:t>KAJ JE HRANA?</a:t>
            </a:r>
            <a:b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</a:br>
            <a:r>
              <a:rPr lang="sl-SI" sz="4000" dirty="0">
                <a:latin typeface="Candara" pitchFamily="34" charset="0"/>
              </a:rPr>
              <a:t>- </a:t>
            </a:r>
            <a:r>
              <a:rPr lang="sl-SI" sz="2800" dirty="0">
                <a:latin typeface="Candara" pitchFamily="34" charset="0"/>
              </a:rPr>
              <a:t>To so živila,  ki se uporabljajo za prehrano.</a:t>
            </a:r>
            <a:r>
              <a:rPr lang="sl-SI" sz="4000" dirty="0">
                <a:latin typeface="Candara" pitchFamily="34" charset="0"/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374063" cy="4597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sl-SI" sz="2800" b="1" i="1" dirty="0">
                <a:solidFill>
                  <a:srgbClr val="009900"/>
                </a:solidFill>
                <a:latin typeface="Candara" pitchFamily="34" charset="0"/>
              </a:rPr>
              <a:t>ČEMU SLUŽI HRANA?</a:t>
            </a:r>
          </a:p>
          <a:p>
            <a:pPr eaLnBrk="1" hangingPunct="1"/>
            <a:r>
              <a:rPr lang="sl-SI" i="1" dirty="0">
                <a:latin typeface="Candara" pitchFamily="34" charset="0"/>
              </a:rPr>
              <a:t>daje energijo</a:t>
            </a:r>
          </a:p>
          <a:p>
            <a:pPr eaLnBrk="1" hangingPunct="1"/>
            <a:r>
              <a:rPr lang="sl-SI" i="1" dirty="0"/>
              <a:t>g</a:t>
            </a:r>
            <a:r>
              <a:rPr lang="sl-SI" i="1" dirty="0">
                <a:latin typeface="Candara" pitchFamily="34" charset="0"/>
              </a:rPr>
              <a:t>radi  organizem</a:t>
            </a:r>
          </a:p>
          <a:p>
            <a:pPr eaLnBrk="1" hangingPunct="1"/>
            <a:r>
              <a:rPr lang="sl-SI" i="1" dirty="0">
                <a:latin typeface="Candara" pitchFamily="34" charset="0"/>
              </a:rPr>
              <a:t>ščiti od bolezni</a:t>
            </a:r>
          </a:p>
          <a:p>
            <a:pPr eaLnBrk="1" hangingPunct="1">
              <a:buFontTx/>
              <a:buNone/>
            </a:pPr>
            <a:endParaRPr lang="sl-SI" i="1" dirty="0">
              <a:latin typeface="Candara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l-SI" sz="2800" b="1" i="1" dirty="0">
                <a:solidFill>
                  <a:srgbClr val="009900"/>
                </a:solidFill>
                <a:latin typeface="Candara" pitchFamily="34" charset="0"/>
              </a:rPr>
              <a:t>IZVOR HRANE</a:t>
            </a:r>
          </a:p>
          <a:p>
            <a:pPr eaLnBrk="1" hangingPunct="1"/>
            <a:r>
              <a:rPr lang="sl-SI" sz="2400" b="1" i="1" dirty="0">
                <a:latin typeface="Candara" pitchFamily="34" charset="0"/>
              </a:rPr>
              <a:t>ŽIVALSKI</a:t>
            </a:r>
            <a:r>
              <a:rPr lang="sl-SI" sz="2400" dirty="0">
                <a:latin typeface="Candara" pitchFamily="34" charset="0"/>
              </a:rPr>
              <a:t>  </a:t>
            </a:r>
            <a:r>
              <a:rPr lang="sl-SI" sz="2400" b="1" i="1" dirty="0">
                <a:latin typeface="Candara" pitchFamily="34" charset="0"/>
              </a:rPr>
              <a:t>(</a:t>
            </a:r>
            <a:r>
              <a:rPr lang="sl-SI" sz="2000" b="1" i="1" dirty="0">
                <a:latin typeface="Candara" pitchFamily="34" charset="0"/>
              </a:rPr>
              <a:t>meso,riba, jajce, mleko…)</a:t>
            </a:r>
            <a:endParaRPr lang="sl-SI" sz="2800" b="1" i="1" dirty="0">
              <a:latin typeface="Candara" pitchFamily="34" charset="0"/>
            </a:endParaRPr>
          </a:p>
          <a:p>
            <a:pPr eaLnBrk="1" hangingPunct="1"/>
            <a:r>
              <a:rPr lang="sl-SI" sz="2400" b="1" i="1" dirty="0">
                <a:latin typeface="Candara" pitchFamily="34" charset="0"/>
              </a:rPr>
              <a:t>RASTLINSKI</a:t>
            </a:r>
            <a:r>
              <a:rPr lang="sl-SI" sz="2400" b="1" dirty="0">
                <a:latin typeface="Candara" pitchFamily="34" charset="0"/>
              </a:rPr>
              <a:t>  (</a:t>
            </a:r>
            <a:r>
              <a:rPr lang="sl-SI" sz="2000" b="1" dirty="0">
                <a:latin typeface="Candara" pitchFamily="34" charset="0"/>
              </a:rPr>
              <a:t>zelenjava</a:t>
            </a:r>
            <a:r>
              <a:rPr lang="sl-SI" sz="2000" b="1" i="1" dirty="0">
                <a:latin typeface="Candara" pitchFamily="34" charset="0"/>
              </a:rPr>
              <a:t>, sadje in žitarice</a:t>
            </a:r>
            <a:r>
              <a:rPr lang="sl-SI" sz="2400" b="1" dirty="0">
                <a:latin typeface="Candara" pitchFamily="34" charset="0"/>
              </a:rPr>
              <a:t>)</a:t>
            </a:r>
          </a:p>
        </p:txBody>
      </p:sp>
      <p:pic>
        <p:nvPicPr>
          <p:cNvPr id="4101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13" y="214313"/>
            <a:ext cx="60642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69674" y="1484784"/>
            <a:ext cx="3974326" cy="37726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3600" b="1" i="1" dirty="0">
                <a:solidFill>
                  <a:srgbClr val="009900"/>
                </a:solidFill>
              </a:rPr>
              <a:t>HRANA VSEBUJE HRANLJIVE SNOVI: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OGLJIKOVE HIDRATE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BELJAKOVINE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MAŠČOBE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VITAMINE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MINERALNE  SNOVI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VODO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hr-HR" sz="2800" b="1" i="1" dirty="0">
                <a:solidFill>
                  <a:srgbClr val="006600"/>
                </a:solidFill>
              </a:rPr>
              <a:t>RASTLINSKA VLAKNA</a:t>
            </a:r>
          </a:p>
        </p:txBody>
      </p:sp>
      <p:pic>
        <p:nvPicPr>
          <p:cNvPr id="4100" name="Picture 4" descr="j043315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39" y="2636838"/>
            <a:ext cx="3854773" cy="29539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5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  <a:t>PRAVILNE </a:t>
            </a:r>
            <a:b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</a:br>
            <a: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  <a:t>           PREHRAMBENE</a:t>
            </a:r>
            <a:b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</a:br>
            <a:r>
              <a:rPr lang="sl-SI" sz="3600" b="1" i="1" dirty="0">
                <a:solidFill>
                  <a:srgbClr val="009900"/>
                </a:solidFill>
                <a:latin typeface="Candara" pitchFamily="34" charset="0"/>
              </a:rPr>
              <a:t>                                    NAVADE: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569325" cy="3671887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sl-SI" sz="2800" b="1" i="1" dirty="0">
                <a:solidFill>
                  <a:srgbClr val="006600"/>
                </a:solidFill>
                <a:latin typeface="Candara" pitchFamily="34" charset="0"/>
              </a:rPr>
              <a:t>UŽIVATI  RAZNOLIKO  HRANO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l-SI" sz="2800" b="1" i="1" dirty="0">
                <a:solidFill>
                  <a:srgbClr val="006600"/>
                </a:solidFill>
                <a:latin typeface="Candara" pitchFamily="34" charset="0"/>
              </a:rPr>
              <a:t>JESTI  ZMERNO  ( ne premalo  ne  preveč 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l-SI" sz="2800" b="1" i="1" dirty="0">
                <a:solidFill>
                  <a:srgbClr val="006600"/>
                </a:solidFill>
                <a:latin typeface="Candara" pitchFamily="34" charset="0"/>
              </a:rPr>
              <a:t>HRANITI  SE REDNO:  5  OBROKOV  DNEVNO  (zajtrk, malica, kosilo, malica, večerja)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l-SI" sz="2800" b="1" i="1" dirty="0">
                <a:solidFill>
                  <a:srgbClr val="006600"/>
                </a:solidFill>
                <a:latin typeface="Candara" pitchFamily="34" charset="0"/>
              </a:rPr>
              <a:t>DOBRO  PREŽVEČITI  HRANO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l-SI" sz="2800" b="1" i="1" dirty="0">
                <a:solidFill>
                  <a:srgbClr val="006600"/>
                </a:solidFill>
                <a:latin typeface="Candara" pitchFamily="34" charset="0"/>
              </a:rPr>
              <a:t>JESTI  POČASI</a:t>
            </a:r>
          </a:p>
          <a:p>
            <a:pPr eaLnBrk="1" hangingPunct="1">
              <a:buFont typeface="Wingdings" pitchFamily="2" charset="2"/>
              <a:buChar char="ü"/>
            </a:pPr>
            <a:endParaRPr lang="sl-SI" sz="2400" b="1" i="1" dirty="0">
              <a:solidFill>
                <a:srgbClr val="006600"/>
              </a:solidFill>
              <a:latin typeface="Candara" pitchFamily="34" charset="0"/>
            </a:endParaRPr>
          </a:p>
        </p:txBody>
      </p:sp>
      <p:pic>
        <p:nvPicPr>
          <p:cNvPr id="6149" name="Picture 6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0"/>
            <a:ext cx="5715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573016"/>
            <a:ext cx="2567161" cy="2894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hr-HR" b="1" i="1" dirty="0">
                <a:solidFill>
                  <a:srgbClr val="006600"/>
                </a:solidFill>
                <a:latin typeface="Candara" pitchFamily="34" charset="0"/>
              </a:rPr>
              <a:t>IZOGIBATI 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800" b="1" i="1" dirty="0">
                <a:solidFill>
                  <a:srgbClr val="009900"/>
                </a:solidFill>
                <a:latin typeface="Candara" pitchFamily="34" charset="0"/>
                <a:cs typeface="Times New Roman" pitchFamily="18" charset="0"/>
              </a:rPr>
              <a:t>MASTNI,</a:t>
            </a:r>
          </a:p>
          <a:p>
            <a:pPr eaLnBrk="1" hangingPunct="1"/>
            <a:r>
              <a:rPr lang="sl-SI" sz="2800" b="1" i="1" dirty="0">
                <a:solidFill>
                  <a:srgbClr val="009900"/>
                </a:solidFill>
                <a:latin typeface="Candara" pitchFamily="34" charset="0"/>
                <a:cs typeface="Times New Roman" pitchFamily="18" charset="0"/>
              </a:rPr>
              <a:t>SLADKI  IN</a:t>
            </a:r>
          </a:p>
          <a:p>
            <a:pPr eaLnBrk="1" hangingPunct="1"/>
            <a:r>
              <a:rPr lang="sl-SI" sz="2800" b="1" i="1" dirty="0">
                <a:solidFill>
                  <a:srgbClr val="009900"/>
                </a:solidFill>
                <a:latin typeface="Candara" pitchFamily="34" charset="0"/>
                <a:cs typeface="Times New Roman" pitchFamily="18" charset="0"/>
              </a:rPr>
              <a:t>SLANI  HRANI</a:t>
            </a:r>
          </a:p>
          <a:p>
            <a:pPr eaLnBrk="1" hangingPunct="1">
              <a:buClr>
                <a:srgbClr val="009900"/>
              </a:buClr>
              <a:buFont typeface="Wingdings" pitchFamily="2" charset="2"/>
              <a:buChar char="Ø"/>
            </a:pPr>
            <a:r>
              <a:rPr lang="sl-SI" sz="2800" dirty="0">
                <a:latin typeface="Candara" pitchFamily="34" charset="0"/>
                <a:cs typeface="Times New Roman" pitchFamily="18" charset="0"/>
              </a:rPr>
              <a:t>Ta živila je treba uživati v majhnih količinah. Hrana, ki vsebuje mnogo maščob, sladkorja in soli,  zagotavlja dovolj osnovnih hranilnih snovi</a:t>
            </a:r>
          </a:p>
          <a:p>
            <a:pPr eaLnBrk="1" hangingPunct="1">
              <a:buClr>
                <a:srgbClr val="009900"/>
              </a:buClr>
              <a:buFont typeface="Wingdings" pitchFamily="2" charset="2"/>
              <a:buChar char="Ø"/>
            </a:pPr>
            <a:r>
              <a:rPr lang="sl-SI" sz="2800" dirty="0">
                <a:latin typeface="Candara" pitchFamily="34" charset="0"/>
                <a:cs typeface="Times New Roman" pitchFamily="18" charset="0"/>
              </a:rPr>
              <a:t>Sladkarije  imajo mnogo kalorij in malo hranilnih snovi, zato se izogibajte belemu sladkorju, sladkim pijačam, sladkim sirupom, preveč medu,…</a:t>
            </a:r>
          </a:p>
        </p:txBody>
      </p:sp>
      <p:pic>
        <p:nvPicPr>
          <p:cNvPr id="7173" name="Picture 7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42938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 descr="Untitl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66158" y="228100"/>
            <a:ext cx="2622266" cy="2768852"/>
          </a:xfrm>
          <a:prstGeom prst="rect">
            <a:avLst/>
          </a:prstGeom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7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14313"/>
            <a:ext cx="6429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dostavanadom.blog.siol.net/files/2012/02/prehrambena-piramid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352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hangingPunct="1"/>
            <a:r>
              <a:rPr lang="sl-SI" sz="3200" b="1" i="1" dirty="0">
                <a:solidFill>
                  <a:srgbClr val="009900"/>
                </a:solidFill>
                <a:cs typeface="Times New Roman" pitchFamily="18" charset="0"/>
              </a:rPr>
              <a:t>DESET PREHRAMBENIH ZAPOVEDI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8625" y="928688"/>
            <a:ext cx="8286750" cy="57150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JEJ SAMO TAKRAT, KO SI LAČEN/LAČNA.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 NA DAN POJEJ PET MALIH OBROKOV.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NE JEJ VES ČAS.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 JEJ ENOSTAVNE IN RAZNOVRSTNE JEDI V  ZMERNIH KOLIČINAH.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 NE JEJ PREVRUČE ALI  PREHLADNE HRANE IN NA  DAN POPIJ 2 DO 3 LITRE TEKUČINE.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JEJ SVEŽE SUROVO SADJE IN ZELENJAVO.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DA OSTANEMO ZDRAVI, POJEJMO ENO JABOLKO DNEVNO.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IZOGIBAJ SE MASTNI, SLADKI IN SLANI HRANI.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UŽIVAJ  ČIM MANJ INDUSTRIJSKO PREDELANIH ŽIVIL.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sl-SI" sz="2400" b="1" i="1" dirty="0">
                <a:solidFill>
                  <a:srgbClr val="613A0C"/>
                </a:solidFill>
                <a:cs typeface="Times New Roman" pitchFamily="18" charset="0"/>
              </a:rPr>
              <a:t>ČE  SI BOLAN/BOLNA,  UŽIVAJ MAJHNE OBROKE,  BOGATE Z VITAMINI.</a:t>
            </a:r>
          </a:p>
        </p:txBody>
      </p:sp>
      <p:pic>
        <p:nvPicPr>
          <p:cNvPr id="8" name="Slika 7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476672"/>
            <a:ext cx="1552673" cy="1512168"/>
          </a:xfrm>
          <a:prstGeom prst="rect">
            <a:avLst/>
          </a:prstGeom>
        </p:spPr>
      </p:pic>
      <p:pic>
        <p:nvPicPr>
          <p:cNvPr id="9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4667" y="4579243"/>
            <a:ext cx="2889333" cy="2278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600" b="1" i="1" dirty="0">
                <a:solidFill>
                  <a:srgbClr val="009900"/>
                </a:solidFill>
                <a:cs typeface="Times New Roman" pitchFamily="18" charset="0"/>
              </a:rPr>
              <a:t>DELAVNIK  IN PROSTI ČAS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929187"/>
          </a:xfrm>
        </p:spPr>
        <p:txBody>
          <a:bodyPr/>
          <a:lstStyle/>
          <a:p>
            <a:pPr eaLnBrk="1" hangingPunct="1">
              <a:defRPr/>
            </a:pPr>
            <a:r>
              <a:rPr lang="sl-SI" sz="2800" b="1" i="1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VSKODNEVNE AKTIVNOSTI – delovne obveznosti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Po delu, šolskih obveznostih in  učenju se je treba spočiti.  </a:t>
            </a:r>
          </a:p>
          <a:p>
            <a:pPr eaLnBrk="1" hangingPunct="1">
              <a:buFontTx/>
              <a:buNone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        UTRUJENOST – zmanjšanje moči</a:t>
            </a:r>
          </a:p>
          <a:p>
            <a:pPr eaLnBrk="1" hangingPunct="1">
              <a:buFontTx/>
              <a:buNone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         POČITEK – sprememba aktivnosti</a:t>
            </a:r>
          </a:p>
          <a:p>
            <a:pPr eaLnBrk="1" hangingPunct="1">
              <a:buFontTx/>
              <a:buNone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           SPANJE – najmanj  8  ur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PROSTI ČAS– rekreacija, sprostitev, </a:t>
            </a:r>
          </a:p>
          <a:p>
            <a:pPr eaLnBrk="1" hangingPunct="1">
              <a:buNone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  samostojne dejavnosti (glasba, šport, sprehod…)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TEDENSKI ODMOR – vikend  </a:t>
            </a:r>
          </a:p>
          <a:p>
            <a:pPr eaLnBrk="1" hangingPunct="1">
              <a:buFontTx/>
              <a:buNone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 -  izlet v naravo, razne športne aktivnosti – krepijo duh in telo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sl-SI" sz="2400" dirty="0">
                <a:solidFill>
                  <a:schemeClr val="accent3">
                    <a:lumMod val="25000"/>
                  </a:schemeClr>
                </a:solidFill>
                <a:cs typeface="Times New Roman" pitchFamily="18" charset="0"/>
              </a:rPr>
              <a:t>ZDRAVJE – popolna harmonija telesa in duha</a:t>
            </a:r>
          </a:p>
          <a:p>
            <a:pPr eaLnBrk="1" hangingPunct="1">
              <a:buFontTx/>
              <a:buNone/>
              <a:defRPr/>
            </a:pPr>
            <a:endParaRPr lang="sl-SI" sz="2400" dirty="0">
              <a:cs typeface="Times New Roman" pitchFamily="18" charset="0"/>
            </a:endParaRPr>
          </a:p>
        </p:txBody>
      </p:sp>
      <p:pic>
        <p:nvPicPr>
          <p:cNvPr id="9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331640" y="214313"/>
            <a:ext cx="684076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chemeClr val="accent1"/>
                </a:solidFill>
                <a:latin typeface="Candara" pitchFamily="34" charset="0"/>
              </a:rPr>
              <a:t>ZA KONEC ŠE MALO HUMORJA</a:t>
            </a:r>
          </a:p>
        </p:txBody>
      </p:sp>
      <p:pic>
        <p:nvPicPr>
          <p:cNvPr id="10" name="Ograda vsebine 9" descr="Untitle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980728"/>
            <a:ext cx="5133454" cy="5634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PoljeZBesedilom 11"/>
          <p:cNvSpPr txBox="1"/>
          <p:nvPr/>
        </p:nvSpPr>
        <p:spPr>
          <a:xfrm>
            <a:off x="4427984" y="1412776"/>
            <a:ext cx="2016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400" b="1" dirty="0"/>
              <a:t>ALI ME TA FLOMASTER NAREDI DEBELEGA?</a:t>
            </a:r>
          </a:p>
        </p:txBody>
      </p:sp>
      <p:pic>
        <p:nvPicPr>
          <p:cNvPr id="14" name="Picture 5" descr="C:\Documents and Settings\Brahović\My Documents\My Pictures\crkva\škola\jabuk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6064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 animBg="1"/>
    </p:bldLst>
  </p:timing>
</p:sld>
</file>

<file path=ppt/theme/theme1.xml><?xml version="1.0" encoding="utf-8"?>
<a:theme xmlns:a="http://schemas.openxmlformats.org/drawingml/2006/main" name="Zadani dizajn">
  <a:themeElements>
    <a:clrScheme name="Zadani dizajn 14">
      <a:dk1>
        <a:srgbClr val="000000"/>
      </a:dk1>
      <a:lt1>
        <a:srgbClr val="F1C17B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7DDBF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Zadani dizaj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dani dizaj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3">
        <a:dk1>
          <a:srgbClr val="000000"/>
        </a:dk1>
        <a:lt1>
          <a:srgbClr val="EBA743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3D0B0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14">
        <a:dk1>
          <a:srgbClr val="000000"/>
        </a:dk1>
        <a:lt1>
          <a:srgbClr val="F1C17B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7DDBF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358</TotalTime>
  <Words>399</Words>
  <Application>Microsoft Office PowerPoint</Application>
  <PresentationFormat>Diaprojekcija na zaslonu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Candara</vt:lpstr>
      <vt:lpstr>Times New Roman</vt:lpstr>
      <vt:lpstr>Wingdings</vt:lpstr>
      <vt:lpstr>Zadani dizajn</vt:lpstr>
      <vt:lpstr>PowerPointova predstavitev</vt:lpstr>
      <vt:lpstr>KAJ JE HRANA? - To so živila,  ki se uporabljajo za prehrano. </vt:lpstr>
      <vt:lpstr>HRANA VSEBUJE HRANLJIVE SNOVI:</vt:lpstr>
      <vt:lpstr>PRAVILNE             PREHRAMBENE                                     NAVADE:</vt:lpstr>
      <vt:lpstr>IZOGIBATI SE:</vt:lpstr>
      <vt:lpstr>PowerPointova predstavitev</vt:lpstr>
      <vt:lpstr>DESET PREHRAMBENIH ZAPOVEDI</vt:lpstr>
      <vt:lpstr>DELAVNIK  IN PROSTI ČAS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subject/>
  <dc:creator>Ksenija&amp;Klavdija</dc:creator>
  <cp:lastModifiedBy>Renata</cp:lastModifiedBy>
  <cp:revision>35</cp:revision>
  <dcterms:created xsi:type="dcterms:W3CDTF">2008-02-28T19:05:14Z</dcterms:created>
  <dcterms:modified xsi:type="dcterms:W3CDTF">2024-09-30T10:12:57Z</dcterms:modified>
</cp:coreProperties>
</file>