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3"/>
  </p:notesMasterIdLst>
  <p:handoutMasterIdLst>
    <p:handoutMasterId r:id="rId54"/>
  </p:handoutMasterIdLst>
  <p:sldIdLst>
    <p:sldId id="281" r:id="rId3"/>
    <p:sldId id="745" r:id="rId4"/>
    <p:sldId id="756" r:id="rId5"/>
    <p:sldId id="757" r:id="rId6"/>
    <p:sldId id="760" r:id="rId7"/>
    <p:sldId id="761" r:id="rId8"/>
    <p:sldId id="762" r:id="rId9"/>
    <p:sldId id="748" r:id="rId10"/>
    <p:sldId id="763" r:id="rId11"/>
    <p:sldId id="749" r:id="rId12"/>
    <p:sldId id="750" r:id="rId13"/>
    <p:sldId id="751" r:id="rId14"/>
    <p:sldId id="752" r:id="rId15"/>
    <p:sldId id="764" r:id="rId16"/>
    <p:sldId id="765" r:id="rId17"/>
    <p:sldId id="754" r:id="rId18"/>
    <p:sldId id="755" r:id="rId19"/>
    <p:sldId id="766" r:id="rId20"/>
    <p:sldId id="767" r:id="rId21"/>
    <p:sldId id="768" r:id="rId22"/>
    <p:sldId id="771" r:id="rId23"/>
    <p:sldId id="769" r:id="rId24"/>
    <p:sldId id="770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5" r:id="rId35"/>
    <p:sldId id="786" r:id="rId36"/>
    <p:sldId id="787" r:id="rId37"/>
    <p:sldId id="788" r:id="rId38"/>
    <p:sldId id="790" r:id="rId39"/>
    <p:sldId id="791" r:id="rId40"/>
    <p:sldId id="792" r:id="rId41"/>
    <p:sldId id="794" r:id="rId42"/>
    <p:sldId id="796" r:id="rId43"/>
    <p:sldId id="798" r:id="rId44"/>
    <p:sldId id="795" r:id="rId45"/>
    <p:sldId id="800" r:id="rId46"/>
    <p:sldId id="801" r:id="rId47"/>
    <p:sldId id="802" r:id="rId48"/>
    <p:sldId id="803" r:id="rId49"/>
    <p:sldId id="804" r:id="rId50"/>
    <p:sldId id="806" r:id="rId51"/>
    <p:sldId id="500" r:id="rId52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19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F8E60-3355-4A67-B94E-1FEAAFD02EB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D17B119-861B-4856-AF9F-EBEC18E46DC7}">
      <dgm:prSet/>
      <dgm:spPr/>
      <dgm:t>
        <a:bodyPr/>
        <a:lstStyle/>
        <a:p>
          <a:pPr rtl="0"/>
          <a:r>
            <a:rPr lang="sl-SI" b="1" dirty="0" smtClean="0"/>
            <a:t>BESEDILA</a:t>
          </a:r>
          <a:endParaRPr lang="sl-SI" b="1" dirty="0"/>
        </a:p>
      </dgm:t>
    </dgm:pt>
    <dgm:pt modelId="{55882EE8-2BFC-4A51-997B-2A0CA5F5C682}" type="parTrans" cxnId="{BF09D1B2-EC6C-42C8-9AF5-DDE17A647BB4}">
      <dgm:prSet/>
      <dgm:spPr/>
      <dgm:t>
        <a:bodyPr/>
        <a:lstStyle/>
        <a:p>
          <a:endParaRPr lang="sl-SI"/>
        </a:p>
      </dgm:t>
    </dgm:pt>
    <dgm:pt modelId="{F82DD7B9-86D6-4621-910B-B7F32CFF4179}" type="sibTrans" cxnId="{BF09D1B2-EC6C-42C8-9AF5-DDE17A647BB4}">
      <dgm:prSet/>
      <dgm:spPr/>
      <dgm:t>
        <a:bodyPr/>
        <a:lstStyle/>
        <a:p>
          <a:endParaRPr lang="sl-SI"/>
        </a:p>
      </dgm:t>
    </dgm:pt>
    <dgm:pt modelId="{890B87D8-2BA9-45E1-AAE0-29AC199E8464}">
      <dgm:prSet/>
      <dgm:spPr/>
      <dgm:t>
        <a:bodyPr/>
        <a:lstStyle/>
        <a:p>
          <a:pPr rtl="0"/>
          <a:r>
            <a:rPr lang="sl-SI" dirty="0" smtClean="0"/>
            <a:t>________________</a:t>
          </a:r>
          <a:endParaRPr lang="sl-SI" b="1" dirty="0"/>
        </a:p>
      </dgm:t>
    </dgm:pt>
    <dgm:pt modelId="{2F00B78C-D441-4017-B38B-02753DC1F6B3}" type="parTrans" cxnId="{4E50E806-D210-409F-884D-664623A62232}">
      <dgm:prSet/>
      <dgm:spPr/>
      <dgm:t>
        <a:bodyPr/>
        <a:lstStyle/>
        <a:p>
          <a:endParaRPr lang="sl-SI"/>
        </a:p>
      </dgm:t>
    </dgm:pt>
    <dgm:pt modelId="{ECB4CB2B-4EDC-47ED-84F4-E40354FEAF4D}" type="sibTrans" cxnId="{4E50E806-D210-409F-884D-664623A62232}">
      <dgm:prSet/>
      <dgm:spPr/>
      <dgm:t>
        <a:bodyPr/>
        <a:lstStyle/>
        <a:p>
          <a:endParaRPr lang="sl-SI"/>
        </a:p>
      </dgm:t>
    </dgm:pt>
    <dgm:pt modelId="{E4E6729B-FBA5-4982-8003-EAAA9F93F1CE}">
      <dgm:prSet/>
      <dgm:spPr/>
      <dgm:t>
        <a:bodyPr/>
        <a:lstStyle/>
        <a:p>
          <a:pPr rtl="0"/>
          <a:r>
            <a:rPr lang="sl-SI" dirty="0" smtClean="0"/>
            <a:t>________________</a:t>
          </a:r>
          <a:endParaRPr lang="sl-SI" b="1" dirty="0"/>
        </a:p>
      </dgm:t>
    </dgm:pt>
    <dgm:pt modelId="{D3C4089D-EF14-4662-952D-C6525E9D336F}" type="parTrans" cxnId="{000A5659-06FB-49B6-A90D-F32DC38F4E9A}">
      <dgm:prSet/>
      <dgm:spPr/>
      <dgm:t>
        <a:bodyPr/>
        <a:lstStyle/>
        <a:p>
          <a:endParaRPr lang="sl-SI"/>
        </a:p>
      </dgm:t>
    </dgm:pt>
    <dgm:pt modelId="{9313D997-BB2B-4E10-86C6-47A236AB4BB0}" type="sibTrans" cxnId="{000A5659-06FB-49B6-A90D-F32DC38F4E9A}">
      <dgm:prSet/>
      <dgm:spPr/>
      <dgm:t>
        <a:bodyPr/>
        <a:lstStyle/>
        <a:p>
          <a:endParaRPr lang="sl-SI"/>
        </a:p>
      </dgm:t>
    </dgm:pt>
    <dgm:pt modelId="{3CFFBFD9-00E6-4DF6-8730-A8D35C2D41FE}">
      <dgm:prSet/>
      <dgm:spPr/>
      <dgm:t>
        <a:bodyPr/>
        <a:lstStyle/>
        <a:p>
          <a:pPr rtl="0"/>
          <a:r>
            <a:rPr lang="sl-SI" dirty="0" smtClean="0"/>
            <a:t>________________</a:t>
          </a:r>
          <a:r>
            <a:rPr lang="sl-SI" b="1" dirty="0" smtClean="0"/>
            <a:t> </a:t>
          </a:r>
          <a:r>
            <a:rPr lang="sl-SI" b="1" dirty="0" smtClean="0"/>
            <a:t>(en S)</a:t>
          </a:r>
          <a:endParaRPr lang="sl-SI" b="1" dirty="0"/>
        </a:p>
      </dgm:t>
    </dgm:pt>
    <dgm:pt modelId="{972E52E8-DDD9-4D56-974A-5D5D0A9AB042}" type="parTrans" cxnId="{7EBEFC62-3378-42C1-AC28-2B41D5FB97E6}">
      <dgm:prSet/>
      <dgm:spPr/>
      <dgm:t>
        <a:bodyPr/>
        <a:lstStyle/>
        <a:p>
          <a:endParaRPr lang="sl-SI"/>
        </a:p>
      </dgm:t>
    </dgm:pt>
    <dgm:pt modelId="{1C5634DD-FB77-4E01-B946-6979836D1758}" type="sibTrans" cxnId="{7EBEFC62-3378-42C1-AC28-2B41D5FB97E6}">
      <dgm:prSet/>
      <dgm:spPr/>
      <dgm:t>
        <a:bodyPr/>
        <a:lstStyle/>
        <a:p>
          <a:endParaRPr lang="sl-SI"/>
        </a:p>
      </dgm:t>
    </dgm:pt>
    <dgm:pt modelId="{3BA7A912-BECC-406E-BBC5-443696217A5C}">
      <dgm:prSet/>
      <dgm:spPr/>
      <dgm:t>
        <a:bodyPr/>
        <a:lstStyle/>
        <a:p>
          <a:pPr rtl="0"/>
          <a:r>
            <a:rPr lang="sl-SI" b="1" dirty="0" smtClean="0"/>
            <a:t>dvogovorna (dva S)</a:t>
          </a:r>
          <a:endParaRPr lang="sl-SI" b="1" dirty="0"/>
        </a:p>
      </dgm:t>
    </dgm:pt>
    <dgm:pt modelId="{64561409-0321-476A-86B6-F48B9C335802}" type="parTrans" cxnId="{D41765CC-F9AD-47E8-ACD4-A5A3A16AC080}">
      <dgm:prSet/>
      <dgm:spPr/>
      <dgm:t>
        <a:bodyPr/>
        <a:lstStyle/>
        <a:p>
          <a:endParaRPr lang="sl-SI"/>
        </a:p>
      </dgm:t>
    </dgm:pt>
    <dgm:pt modelId="{CE51A989-C882-4E38-A8CC-C3B7745C5034}" type="sibTrans" cxnId="{D41765CC-F9AD-47E8-ACD4-A5A3A16AC080}">
      <dgm:prSet/>
      <dgm:spPr/>
      <dgm:t>
        <a:bodyPr/>
        <a:lstStyle/>
        <a:p>
          <a:endParaRPr lang="sl-SI"/>
        </a:p>
      </dgm:t>
    </dgm:pt>
    <dgm:pt modelId="{8A661C08-3B9B-4AA6-8BE5-64E9CACDA8E8}">
      <dgm:prSet/>
      <dgm:spPr/>
      <dgm:t>
        <a:bodyPr/>
        <a:lstStyle/>
        <a:p>
          <a:r>
            <a:rPr lang="sl-SI" b="1" dirty="0" smtClean="0"/>
            <a:t>iz zveze </a:t>
          </a:r>
          <a:r>
            <a:rPr lang="sl-SI" dirty="0" smtClean="0"/>
            <a:t>________________</a:t>
          </a:r>
          <a:endParaRPr lang="sl-SI" b="1" dirty="0"/>
        </a:p>
      </dgm:t>
    </dgm:pt>
    <dgm:pt modelId="{6577B1E5-C65A-4A15-A46D-250E356EEAFF}" type="parTrans" cxnId="{3EEC887A-689B-493C-8D76-97082076A390}">
      <dgm:prSet/>
      <dgm:spPr/>
      <dgm:t>
        <a:bodyPr/>
        <a:lstStyle/>
        <a:p>
          <a:endParaRPr lang="sl-SI"/>
        </a:p>
      </dgm:t>
    </dgm:pt>
    <dgm:pt modelId="{72CE4763-F79D-432C-A3E3-802880C0E5B7}" type="sibTrans" cxnId="{3EEC887A-689B-493C-8D76-97082076A390}">
      <dgm:prSet/>
      <dgm:spPr/>
      <dgm:t>
        <a:bodyPr/>
        <a:lstStyle/>
        <a:p>
          <a:endParaRPr lang="sl-SI"/>
        </a:p>
      </dgm:t>
    </dgm:pt>
    <dgm:pt modelId="{8051F20A-2155-4C51-AC45-C510273CB388}">
      <dgm:prSet/>
      <dgm:spPr/>
      <dgm:t>
        <a:bodyPr/>
        <a:lstStyle/>
        <a:p>
          <a:r>
            <a:rPr lang="sl-SI" b="1" dirty="0" smtClean="0"/>
            <a:t>iz zveze </a:t>
          </a:r>
          <a:r>
            <a:rPr lang="sl-SI" dirty="0" smtClean="0"/>
            <a:t>________________</a:t>
          </a:r>
          <a:endParaRPr lang="sl-SI" b="1" dirty="0"/>
        </a:p>
      </dgm:t>
    </dgm:pt>
    <dgm:pt modelId="{424FB13C-CA01-4FE8-99E6-7BBC632303CF}" type="parTrans" cxnId="{F9D777F3-E236-459E-8816-5C7C3939EDC4}">
      <dgm:prSet/>
      <dgm:spPr/>
      <dgm:t>
        <a:bodyPr/>
        <a:lstStyle/>
        <a:p>
          <a:endParaRPr lang="sl-SI"/>
        </a:p>
      </dgm:t>
    </dgm:pt>
    <dgm:pt modelId="{2CFBC257-170B-4E14-A9F3-D24A11DFF9FD}" type="sibTrans" cxnId="{F9D777F3-E236-459E-8816-5C7C3939EDC4}">
      <dgm:prSet/>
      <dgm:spPr/>
      <dgm:t>
        <a:bodyPr/>
        <a:lstStyle/>
        <a:p>
          <a:endParaRPr lang="sl-SI"/>
        </a:p>
      </dgm:t>
    </dgm:pt>
    <dgm:pt modelId="{7715F8BA-0FF6-4BB6-8A77-4F0349115AE5}" type="pres">
      <dgm:prSet presAssocID="{37AF8E60-3355-4A67-B94E-1FEAAFD02EB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3BB4317-70C8-4CA1-BD34-2C6D3F10177B}" type="pres">
      <dgm:prSet presAssocID="{37AF8E60-3355-4A67-B94E-1FEAAFD02EBF}" presName="hierFlow" presStyleCnt="0"/>
      <dgm:spPr/>
    </dgm:pt>
    <dgm:pt modelId="{EF7B3463-9092-4264-82FB-7FDE6D35CA91}" type="pres">
      <dgm:prSet presAssocID="{37AF8E60-3355-4A67-B94E-1FEAAFD02EB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54DE1B8-2984-4B71-85F2-5F384BB0B398}" type="pres">
      <dgm:prSet presAssocID="{7D17B119-861B-4856-AF9F-EBEC18E46DC7}" presName="Name14" presStyleCnt="0"/>
      <dgm:spPr/>
    </dgm:pt>
    <dgm:pt modelId="{81990830-1CD4-4F5C-958D-B0701CC0C459}" type="pres">
      <dgm:prSet presAssocID="{7D17B119-861B-4856-AF9F-EBEC18E46DC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A45CF82-69AE-4EF8-8450-6321CB7081AA}" type="pres">
      <dgm:prSet presAssocID="{7D17B119-861B-4856-AF9F-EBEC18E46DC7}" presName="hierChild2" presStyleCnt="0"/>
      <dgm:spPr/>
    </dgm:pt>
    <dgm:pt modelId="{757C32F0-F50A-441D-8B9C-D59C74230B4F}" type="pres">
      <dgm:prSet presAssocID="{2F00B78C-D441-4017-B38B-02753DC1F6B3}" presName="Name19" presStyleLbl="parChTrans1D2" presStyleIdx="0" presStyleCnt="2"/>
      <dgm:spPr/>
      <dgm:t>
        <a:bodyPr/>
        <a:lstStyle/>
        <a:p>
          <a:endParaRPr lang="sl-SI"/>
        </a:p>
      </dgm:t>
    </dgm:pt>
    <dgm:pt modelId="{E16CF623-4EDA-4A82-BA3F-A83FD7D8DE78}" type="pres">
      <dgm:prSet presAssocID="{890B87D8-2BA9-45E1-AAE0-29AC199E8464}" presName="Name21" presStyleCnt="0"/>
      <dgm:spPr/>
    </dgm:pt>
    <dgm:pt modelId="{B35581E5-3702-4546-BD12-B5D971AA76B1}" type="pres">
      <dgm:prSet presAssocID="{890B87D8-2BA9-45E1-AAE0-29AC199E8464}" presName="level2Shape" presStyleLbl="node2" presStyleIdx="0" presStyleCnt="2" custLinFactX="-19576" custLinFactNeighborX="-100000" custLinFactNeighborY="-901"/>
      <dgm:spPr/>
      <dgm:t>
        <a:bodyPr/>
        <a:lstStyle/>
        <a:p>
          <a:endParaRPr lang="sl-SI"/>
        </a:p>
      </dgm:t>
    </dgm:pt>
    <dgm:pt modelId="{165D46A8-2C73-45D9-A3FC-9DDFC6890BB9}" type="pres">
      <dgm:prSet presAssocID="{890B87D8-2BA9-45E1-AAE0-29AC199E8464}" presName="hierChild3" presStyleCnt="0"/>
      <dgm:spPr/>
    </dgm:pt>
    <dgm:pt modelId="{BC148881-6E50-4E72-ACCA-FBC3CFCE9D39}" type="pres">
      <dgm:prSet presAssocID="{D3C4089D-EF14-4662-952D-C6525E9D336F}" presName="Name19" presStyleLbl="parChTrans1D2" presStyleIdx="1" presStyleCnt="2"/>
      <dgm:spPr/>
      <dgm:t>
        <a:bodyPr/>
        <a:lstStyle/>
        <a:p>
          <a:endParaRPr lang="sl-SI"/>
        </a:p>
      </dgm:t>
    </dgm:pt>
    <dgm:pt modelId="{DBA08F82-C9D8-4900-96A6-D55AC8166CA0}" type="pres">
      <dgm:prSet presAssocID="{E4E6729B-FBA5-4982-8003-EAAA9F93F1CE}" presName="Name21" presStyleCnt="0"/>
      <dgm:spPr/>
    </dgm:pt>
    <dgm:pt modelId="{7866612B-DE7F-422A-BE2C-D45E1BD67126}" type="pres">
      <dgm:prSet presAssocID="{E4E6729B-FBA5-4982-8003-EAAA9F93F1CE}" presName="level2Shape" presStyleLbl="node2" presStyleIdx="1" presStyleCnt="2"/>
      <dgm:spPr/>
      <dgm:t>
        <a:bodyPr/>
        <a:lstStyle/>
        <a:p>
          <a:endParaRPr lang="sl-SI"/>
        </a:p>
      </dgm:t>
    </dgm:pt>
    <dgm:pt modelId="{EC5C322B-8F71-48E7-8C47-B910D8F04547}" type="pres">
      <dgm:prSet presAssocID="{E4E6729B-FBA5-4982-8003-EAAA9F93F1CE}" presName="hierChild3" presStyleCnt="0"/>
      <dgm:spPr/>
    </dgm:pt>
    <dgm:pt modelId="{50A8A965-67B8-4425-A503-45C93DD0C7E7}" type="pres">
      <dgm:prSet presAssocID="{972E52E8-DDD9-4D56-974A-5D5D0A9AB042}" presName="Name19" presStyleLbl="parChTrans1D3" presStyleIdx="0" presStyleCnt="2"/>
      <dgm:spPr/>
      <dgm:t>
        <a:bodyPr/>
        <a:lstStyle/>
        <a:p>
          <a:endParaRPr lang="sl-SI"/>
        </a:p>
      </dgm:t>
    </dgm:pt>
    <dgm:pt modelId="{CEC493F5-4B49-4BC7-90EA-172788F2CCF1}" type="pres">
      <dgm:prSet presAssocID="{3CFFBFD9-00E6-4DF6-8730-A8D35C2D41FE}" presName="Name21" presStyleCnt="0"/>
      <dgm:spPr/>
    </dgm:pt>
    <dgm:pt modelId="{A29EEEE2-B7CB-4CBF-8971-6D3DC3A2598D}" type="pres">
      <dgm:prSet presAssocID="{3CFFBFD9-00E6-4DF6-8730-A8D35C2D41FE}" presName="level2Shape" presStyleLbl="node3" presStyleIdx="0" presStyleCnt="2"/>
      <dgm:spPr/>
      <dgm:t>
        <a:bodyPr/>
        <a:lstStyle/>
        <a:p>
          <a:endParaRPr lang="sl-SI"/>
        </a:p>
      </dgm:t>
    </dgm:pt>
    <dgm:pt modelId="{7835A460-34E2-4521-825D-A65077844016}" type="pres">
      <dgm:prSet presAssocID="{3CFFBFD9-00E6-4DF6-8730-A8D35C2D41FE}" presName="hierChild3" presStyleCnt="0"/>
      <dgm:spPr/>
    </dgm:pt>
    <dgm:pt modelId="{B7A1A60B-B0F5-4A0A-881E-52635C125A24}" type="pres">
      <dgm:prSet presAssocID="{6577B1E5-C65A-4A15-A46D-250E356EEAFF}" presName="Name19" presStyleLbl="parChTrans1D4" presStyleIdx="0" presStyleCnt="2"/>
      <dgm:spPr/>
      <dgm:t>
        <a:bodyPr/>
        <a:lstStyle/>
        <a:p>
          <a:endParaRPr lang="sl-SI"/>
        </a:p>
      </dgm:t>
    </dgm:pt>
    <dgm:pt modelId="{9B468F35-4BAE-4BDD-B872-8BEAA343C6B1}" type="pres">
      <dgm:prSet presAssocID="{8A661C08-3B9B-4AA6-8BE5-64E9CACDA8E8}" presName="Name21" presStyleCnt="0"/>
      <dgm:spPr/>
    </dgm:pt>
    <dgm:pt modelId="{DB2A015C-9B65-4083-84EE-17A71EDFBFE2}" type="pres">
      <dgm:prSet presAssocID="{8A661C08-3B9B-4AA6-8BE5-64E9CACDA8E8}" presName="level2Shape" presStyleLbl="node4" presStyleIdx="0" presStyleCnt="2"/>
      <dgm:spPr/>
      <dgm:t>
        <a:bodyPr/>
        <a:lstStyle/>
        <a:p>
          <a:endParaRPr lang="sl-SI"/>
        </a:p>
      </dgm:t>
    </dgm:pt>
    <dgm:pt modelId="{97F6B49A-B8BE-4E14-B181-BEB210AF2A17}" type="pres">
      <dgm:prSet presAssocID="{8A661C08-3B9B-4AA6-8BE5-64E9CACDA8E8}" presName="hierChild3" presStyleCnt="0"/>
      <dgm:spPr/>
    </dgm:pt>
    <dgm:pt modelId="{8EF636C7-7009-467A-80F5-199E95920870}" type="pres">
      <dgm:prSet presAssocID="{64561409-0321-476A-86B6-F48B9C335802}" presName="Name19" presStyleLbl="parChTrans1D3" presStyleIdx="1" presStyleCnt="2"/>
      <dgm:spPr/>
      <dgm:t>
        <a:bodyPr/>
        <a:lstStyle/>
        <a:p>
          <a:endParaRPr lang="sl-SI"/>
        </a:p>
      </dgm:t>
    </dgm:pt>
    <dgm:pt modelId="{2D46587B-81AE-4391-8BC4-BE998AD99BE0}" type="pres">
      <dgm:prSet presAssocID="{3BA7A912-BECC-406E-BBC5-443696217A5C}" presName="Name21" presStyleCnt="0"/>
      <dgm:spPr/>
    </dgm:pt>
    <dgm:pt modelId="{98A615F4-D818-4655-B515-F9FB120194F1}" type="pres">
      <dgm:prSet presAssocID="{3BA7A912-BECC-406E-BBC5-443696217A5C}" presName="level2Shape" presStyleLbl="node3" presStyleIdx="1" presStyleCnt="2"/>
      <dgm:spPr/>
      <dgm:t>
        <a:bodyPr/>
        <a:lstStyle/>
        <a:p>
          <a:endParaRPr lang="sl-SI"/>
        </a:p>
      </dgm:t>
    </dgm:pt>
    <dgm:pt modelId="{FD0BF466-EB80-400F-B9B3-389779960272}" type="pres">
      <dgm:prSet presAssocID="{3BA7A912-BECC-406E-BBC5-443696217A5C}" presName="hierChild3" presStyleCnt="0"/>
      <dgm:spPr/>
    </dgm:pt>
    <dgm:pt modelId="{C0BE5B05-A50F-4B88-8409-3765378F7CAF}" type="pres">
      <dgm:prSet presAssocID="{424FB13C-CA01-4FE8-99E6-7BBC632303CF}" presName="Name19" presStyleLbl="parChTrans1D4" presStyleIdx="1" presStyleCnt="2"/>
      <dgm:spPr/>
      <dgm:t>
        <a:bodyPr/>
        <a:lstStyle/>
        <a:p>
          <a:endParaRPr lang="sl-SI"/>
        </a:p>
      </dgm:t>
    </dgm:pt>
    <dgm:pt modelId="{B7214FE9-2C53-4390-A3CF-60DB19946031}" type="pres">
      <dgm:prSet presAssocID="{8051F20A-2155-4C51-AC45-C510273CB388}" presName="Name21" presStyleCnt="0"/>
      <dgm:spPr/>
    </dgm:pt>
    <dgm:pt modelId="{8C876E5F-9B2F-497E-883D-A42273ECC208}" type="pres">
      <dgm:prSet presAssocID="{8051F20A-2155-4C51-AC45-C510273CB388}" presName="level2Shape" presStyleLbl="node4" presStyleIdx="1" presStyleCnt="2"/>
      <dgm:spPr/>
      <dgm:t>
        <a:bodyPr/>
        <a:lstStyle/>
        <a:p>
          <a:endParaRPr lang="sl-SI"/>
        </a:p>
      </dgm:t>
    </dgm:pt>
    <dgm:pt modelId="{43B3DCA7-E182-4A9C-9340-78397D48022B}" type="pres">
      <dgm:prSet presAssocID="{8051F20A-2155-4C51-AC45-C510273CB388}" presName="hierChild3" presStyleCnt="0"/>
      <dgm:spPr/>
    </dgm:pt>
    <dgm:pt modelId="{DCFB707B-564C-4D5A-B7C3-B29072ABECC0}" type="pres">
      <dgm:prSet presAssocID="{37AF8E60-3355-4A67-B94E-1FEAAFD02EBF}" presName="bgShapesFlow" presStyleCnt="0"/>
      <dgm:spPr/>
    </dgm:pt>
  </dgm:ptLst>
  <dgm:cxnLst>
    <dgm:cxn modelId="{735ED73E-A648-4BB3-B152-4C120C6818BC}" type="presOf" srcId="{3BA7A912-BECC-406E-BBC5-443696217A5C}" destId="{98A615F4-D818-4655-B515-F9FB120194F1}" srcOrd="0" destOrd="0" presId="urn:microsoft.com/office/officeart/2005/8/layout/hierarchy6"/>
    <dgm:cxn modelId="{D41765CC-F9AD-47E8-ACD4-A5A3A16AC080}" srcId="{E4E6729B-FBA5-4982-8003-EAAA9F93F1CE}" destId="{3BA7A912-BECC-406E-BBC5-443696217A5C}" srcOrd="1" destOrd="0" parTransId="{64561409-0321-476A-86B6-F48B9C335802}" sibTransId="{CE51A989-C882-4E38-A8CC-C3B7745C5034}"/>
    <dgm:cxn modelId="{707D7D34-E322-4194-97D2-93649CCC5705}" type="presOf" srcId="{D3C4089D-EF14-4662-952D-C6525E9D336F}" destId="{BC148881-6E50-4E72-ACCA-FBC3CFCE9D39}" srcOrd="0" destOrd="0" presId="urn:microsoft.com/office/officeart/2005/8/layout/hierarchy6"/>
    <dgm:cxn modelId="{8533228A-CA6C-4DB7-805C-C7C5B61EA59F}" type="presOf" srcId="{7D17B119-861B-4856-AF9F-EBEC18E46DC7}" destId="{81990830-1CD4-4F5C-958D-B0701CC0C459}" srcOrd="0" destOrd="0" presId="urn:microsoft.com/office/officeart/2005/8/layout/hierarchy6"/>
    <dgm:cxn modelId="{33137007-3334-4B36-91EA-0FD3E1E63CDE}" type="presOf" srcId="{8A661C08-3B9B-4AA6-8BE5-64E9CACDA8E8}" destId="{DB2A015C-9B65-4083-84EE-17A71EDFBFE2}" srcOrd="0" destOrd="0" presId="urn:microsoft.com/office/officeart/2005/8/layout/hierarchy6"/>
    <dgm:cxn modelId="{5568F62F-307E-43A2-876C-2233AD28F78B}" type="presOf" srcId="{3CFFBFD9-00E6-4DF6-8730-A8D35C2D41FE}" destId="{A29EEEE2-B7CB-4CBF-8971-6D3DC3A2598D}" srcOrd="0" destOrd="0" presId="urn:microsoft.com/office/officeart/2005/8/layout/hierarchy6"/>
    <dgm:cxn modelId="{BF09D1B2-EC6C-42C8-9AF5-DDE17A647BB4}" srcId="{37AF8E60-3355-4A67-B94E-1FEAAFD02EBF}" destId="{7D17B119-861B-4856-AF9F-EBEC18E46DC7}" srcOrd="0" destOrd="0" parTransId="{55882EE8-2BFC-4A51-997B-2A0CA5F5C682}" sibTransId="{F82DD7B9-86D6-4621-910B-B7F32CFF4179}"/>
    <dgm:cxn modelId="{77EE75A9-B772-4228-873F-C177D20313FE}" type="presOf" srcId="{890B87D8-2BA9-45E1-AAE0-29AC199E8464}" destId="{B35581E5-3702-4546-BD12-B5D971AA76B1}" srcOrd="0" destOrd="0" presId="urn:microsoft.com/office/officeart/2005/8/layout/hierarchy6"/>
    <dgm:cxn modelId="{7EE448ED-772A-4C0D-ADC7-A5CAB2A7ADB0}" type="presOf" srcId="{2F00B78C-D441-4017-B38B-02753DC1F6B3}" destId="{757C32F0-F50A-441D-8B9C-D59C74230B4F}" srcOrd="0" destOrd="0" presId="urn:microsoft.com/office/officeart/2005/8/layout/hierarchy6"/>
    <dgm:cxn modelId="{91D48E50-45DA-49AF-B7EE-58EAA2423C38}" type="presOf" srcId="{424FB13C-CA01-4FE8-99E6-7BBC632303CF}" destId="{C0BE5B05-A50F-4B88-8409-3765378F7CAF}" srcOrd="0" destOrd="0" presId="urn:microsoft.com/office/officeart/2005/8/layout/hierarchy6"/>
    <dgm:cxn modelId="{BCCBCFD7-492A-4B9D-8C59-D199301525F4}" type="presOf" srcId="{6577B1E5-C65A-4A15-A46D-250E356EEAFF}" destId="{B7A1A60B-B0F5-4A0A-881E-52635C125A24}" srcOrd="0" destOrd="0" presId="urn:microsoft.com/office/officeart/2005/8/layout/hierarchy6"/>
    <dgm:cxn modelId="{C225BE68-5014-473F-B023-AF240B45A070}" type="presOf" srcId="{37AF8E60-3355-4A67-B94E-1FEAAFD02EBF}" destId="{7715F8BA-0FF6-4BB6-8A77-4F0349115AE5}" srcOrd="0" destOrd="0" presId="urn:microsoft.com/office/officeart/2005/8/layout/hierarchy6"/>
    <dgm:cxn modelId="{257AE5FA-C838-4FFD-86D4-32877D6F6F0E}" type="presOf" srcId="{E4E6729B-FBA5-4982-8003-EAAA9F93F1CE}" destId="{7866612B-DE7F-422A-BE2C-D45E1BD67126}" srcOrd="0" destOrd="0" presId="urn:microsoft.com/office/officeart/2005/8/layout/hierarchy6"/>
    <dgm:cxn modelId="{4A489D4C-B471-416B-97C2-64E8E97D27CB}" type="presOf" srcId="{972E52E8-DDD9-4D56-974A-5D5D0A9AB042}" destId="{50A8A965-67B8-4425-A503-45C93DD0C7E7}" srcOrd="0" destOrd="0" presId="urn:microsoft.com/office/officeart/2005/8/layout/hierarchy6"/>
    <dgm:cxn modelId="{4E50E806-D210-409F-884D-664623A62232}" srcId="{7D17B119-861B-4856-AF9F-EBEC18E46DC7}" destId="{890B87D8-2BA9-45E1-AAE0-29AC199E8464}" srcOrd="0" destOrd="0" parTransId="{2F00B78C-D441-4017-B38B-02753DC1F6B3}" sibTransId="{ECB4CB2B-4EDC-47ED-84F4-E40354FEAF4D}"/>
    <dgm:cxn modelId="{3EEC887A-689B-493C-8D76-97082076A390}" srcId="{3CFFBFD9-00E6-4DF6-8730-A8D35C2D41FE}" destId="{8A661C08-3B9B-4AA6-8BE5-64E9CACDA8E8}" srcOrd="0" destOrd="0" parTransId="{6577B1E5-C65A-4A15-A46D-250E356EEAFF}" sibTransId="{72CE4763-F79D-432C-A3E3-802880C0E5B7}"/>
    <dgm:cxn modelId="{7AE481EC-17C7-4F4D-93E5-A5265696F875}" type="presOf" srcId="{64561409-0321-476A-86B6-F48B9C335802}" destId="{8EF636C7-7009-467A-80F5-199E95920870}" srcOrd="0" destOrd="0" presId="urn:microsoft.com/office/officeart/2005/8/layout/hierarchy6"/>
    <dgm:cxn modelId="{000A5659-06FB-49B6-A90D-F32DC38F4E9A}" srcId="{7D17B119-861B-4856-AF9F-EBEC18E46DC7}" destId="{E4E6729B-FBA5-4982-8003-EAAA9F93F1CE}" srcOrd="1" destOrd="0" parTransId="{D3C4089D-EF14-4662-952D-C6525E9D336F}" sibTransId="{9313D997-BB2B-4E10-86C6-47A236AB4BB0}"/>
    <dgm:cxn modelId="{B51E8F94-06AC-4EB1-99A4-30C208569E7F}" type="presOf" srcId="{8051F20A-2155-4C51-AC45-C510273CB388}" destId="{8C876E5F-9B2F-497E-883D-A42273ECC208}" srcOrd="0" destOrd="0" presId="urn:microsoft.com/office/officeart/2005/8/layout/hierarchy6"/>
    <dgm:cxn modelId="{7EBEFC62-3378-42C1-AC28-2B41D5FB97E6}" srcId="{E4E6729B-FBA5-4982-8003-EAAA9F93F1CE}" destId="{3CFFBFD9-00E6-4DF6-8730-A8D35C2D41FE}" srcOrd="0" destOrd="0" parTransId="{972E52E8-DDD9-4D56-974A-5D5D0A9AB042}" sibTransId="{1C5634DD-FB77-4E01-B946-6979836D1758}"/>
    <dgm:cxn modelId="{F9D777F3-E236-459E-8816-5C7C3939EDC4}" srcId="{3BA7A912-BECC-406E-BBC5-443696217A5C}" destId="{8051F20A-2155-4C51-AC45-C510273CB388}" srcOrd="0" destOrd="0" parTransId="{424FB13C-CA01-4FE8-99E6-7BBC632303CF}" sibTransId="{2CFBC257-170B-4E14-A9F3-D24A11DFF9FD}"/>
    <dgm:cxn modelId="{A7A89CC0-B595-4DB4-BCC4-ADC2EED4E2E4}" type="presParOf" srcId="{7715F8BA-0FF6-4BB6-8A77-4F0349115AE5}" destId="{33BB4317-70C8-4CA1-BD34-2C6D3F10177B}" srcOrd="0" destOrd="0" presId="urn:microsoft.com/office/officeart/2005/8/layout/hierarchy6"/>
    <dgm:cxn modelId="{E29A36F6-B707-48FB-98D2-04D0B0736C5A}" type="presParOf" srcId="{33BB4317-70C8-4CA1-BD34-2C6D3F10177B}" destId="{EF7B3463-9092-4264-82FB-7FDE6D35CA91}" srcOrd="0" destOrd="0" presId="urn:microsoft.com/office/officeart/2005/8/layout/hierarchy6"/>
    <dgm:cxn modelId="{61B3654F-8EAC-42C7-A4C5-3EFC60FD8B2C}" type="presParOf" srcId="{EF7B3463-9092-4264-82FB-7FDE6D35CA91}" destId="{254DE1B8-2984-4B71-85F2-5F384BB0B398}" srcOrd="0" destOrd="0" presId="urn:microsoft.com/office/officeart/2005/8/layout/hierarchy6"/>
    <dgm:cxn modelId="{1BBEED7B-939D-487F-B2D2-2CB6C205F42B}" type="presParOf" srcId="{254DE1B8-2984-4B71-85F2-5F384BB0B398}" destId="{81990830-1CD4-4F5C-958D-B0701CC0C459}" srcOrd="0" destOrd="0" presId="urn:microsoft.com/office/officeart/2005/8/layout/hierarchy6"/>
    <dgm:cxn modelId="{BDBFD11D-3247-4EC3-BF37-B3F7E486314B}" type="presParOf" srcId="{254DE1B8-2984-4B71-85F2-5F384BB0B398}" destId="{3A45CF82-69AE-4EF8-8450-6321CB7081AA}" srcOrd="1" destOrd="0" presId="urn:microsoft.com/office/officeart/2005/8/layout/hierarchy6"/>
    <dgm:cxn modelId="{C7933BE5-F485-44FE-9062-42BD3D0EEBDD}" type="presParOf" srcId="{3A45CF82-69AE-4EF8-8450-6321CB7081AA}" destId="{757C32F0-F50A-441D-8B9C-D59C74230B4F}" srcOrd="0" destOrd="0" presId="urn:microsoft.com/office/officeart/2005/8/layout/hierarchy6"/>
    <dgm:cxn modelId="{844908BF-E505-4F30-8D63-E68401A23D11}" type="presParOf" srcId="{3A45CF82-69AE-4EF8-8450-6321CB7081AA}" destId="{E16CF623-4EDA-4A82-BA3F-A83FD7D8DE78}" srcOrd="1" destOrd="0" presId="urn:microsoft.com/office/officeart/2005/8/layout/hierarchy6"/>
    <dgm:cxn modelId="{4DEEB7BE-6CB4-4AA8-87E8-7B39C8541411}" type="presParOf" srcId="{E16CF623-4EDA-4A82-BA3F-A83FD7D8DE78}" destId="{B35581E5-3702-4546-BD12-B5D971AA76B1}" srcOrd="0" destOrd="0" presId="urn:microsoft.com/office/officeart/2005/8/layout/hierarchy6"/>
    <dgm:cxn modelId="{32A60D55-87FF-43BE-957A-4976DF1326CD}" type="presParOf" srcId="{E16CF623-4EDA-4A82-BA3F-A83FD7D8DE78}" destId="{165D46A8-2C73-45D9-A3FC-9DDFC6890BB9}" srcOrd="1" destOrd="0" presId="urn:microsoft.com/office/officeart/2005/8/layout/hierarchy6"/>
    <dgm:cxn modelId="{CC41C9DE-FF08-495E-A8EB-A6129AEC7A17}" type="presParOf" srcId="{3A45CF82-69AE-4EF8-8450-6321CB7081AA}" destId="{BC148881-6E50-4E72-ACCA-FBC3CFCE9D39}" srcOrd="2" destOrd="0" presId="urn:microsoft.com/office/officeart/2005/8/layout/hierarchy6"/>
    <dgm:cxn modelId="{DFA53B9C-D99D-4A61-A0E0-5DA290C88F34}" type="presParOf" srcId="{3A45CF82-69AE-4EF8-8450-6321CB7081AA}" destId="{DBA08F82-C9D8-4900-96A6-D55AC8166CA0}" srcOrd="3" destOrd="0" presId="urn:microsoft.com/office/officeart/2005/8/layout/hierarchy6"/>
    <dgm:cxn modelId="{B243C241-4C63-43CA-ACD2-B767FC8A5880}" type="presParOf" srcId="{DBA08F82-C9D8-4900-96A6-D55AC8166CA0}" destId="{7866612B-DE7F-422A-BE2C-D45E1BD67126}" srcOrd="0" destOrd="0" presId="urn:microsoft.com/office/officeart/2005/8/layout/hierarchy6"/>
    <dgm:cxn modelId="{24AEE119-D13B-451B-9C5C-48ABFF01DD2F}" type="presParOf" srcId="{DBA08F82-C9D8-4900-96A6-D55AC8166CA0}" destId="{EC5C322B-8F71-48E7-8C47-B910D8F04547}" srcOrd="1" destOrd="0" presId="urn:microsoft.com/office/officeart/2005/8/layout/hierarchy6"/>
    <dgm:cxn modelId="{76FF294D-1CAD-47B0-B2CE-755700B10809}" type="presParOf" srcId="{EC5C322B-8F71-48E7-8C47-B910D8F04547}" destId="{50A8A965-67B8-4425-A503-45C93DD0C7E7}" srcOrd="0" destOrd="0" presId="urn:microsoft.com/office/officeart/2005/8/layout/hierarchy6"/>
    <dgm:cxn modelId="{550B224E-AC2E-4E5B-B311-F3705864545A}" type="presParOf" srcId="{EC5C322B-8F71-48E7-8C47-B910D8F04547}" destId="{CEC493F5-4B49-4BC7-90EA-172788F2CCF1}" srcOrd="1" destOrd="0" presId="urn:microsoft.com/office/officeart/2005/8/layout/hierarchy6"/>
    <dgm:cxn modelId="{FB8B9856-B260-40C3-A9BC-F3A5C57409B2}" type="presParOf" srcId="{CEC493F5-4B49-4BC7-90EA-172788F2CCF1}" destId="{A29EEEE2-B7CB-4CBF-8971-6D3DC3A2598D}" srcOrd="0" destOrd="0" presId="urn:microsoft.com/office/officeart/2005/8/layout/hierarchy6"/>
    <dgm:cxn modelId="{03C608FE-750B-4E03-8173-904A05D460DB}" type="presParOf" srcId="{CEC493F5-4B49-4BC7-90EA-172788F2CCF1}" destId="{7835A460-34E2-4521-825D-A65077844016}" srcOrd="1" destOrd="0" presId="urn:microsoft.com/office/officeart/2005/8/layout/hierarchy6"/>
    <dgm:cxn modelId="{5A9FB4AC-5B97-4BE9-8B8A-F4BB2677CA5F}" type="presParOf" srcId="{7835A460-34E2-4521-825D-A65077844016}" destId="{B7A1A60B-B0F5-4A0A-881E-52635C125A24}" srcOrd="0" destOrd="0" presId="urn:microsoft.com/office/officeart/2005/8/layout/hierarchy6"/>
    <dgm:cxn modelId="{06BC9D3E-F0A4-4BC0-B008-F5C1575AD62C}" type="presParOf" srcId="{7835A460-34E2-4521-825D-A65077844016}" destId="{9B468F35-4BAE-4BDD-B872-8BEAA343C6B1}" srcOrd="1" destOrd="0" presId="urn:microsoft.com/office/officeart/2005/8/layout/hierarchy6"/>
    <dgm:cxn modelId="{488EC2A3-A2D4-4723-A8FD-950606C7FCBC}" type="presParOf" srcId="{9B468F35-4BAE-4BDD-B872-8BEAA343C6B1}" destId="{DB2A015C-9B65-4083-84EE-17A71EDFBFE2}" srcOrd="0" destOrd="0" presId="urn:microsoft.com/office/officeart/2005/8/layout/hierarchy6"/>
    <dgm:cxn modelId="{A7A831DC-DEF7-4234-BC9B-798CE6057640}" type="presParOf" srcId="{9B468F35-4BAE-4BDD-B872-8BEAA343C6B1}" destId="{97F6B49A-B8BE-4E14-B181-BEB210AF2A17}" srcOrd="1" destOrd="0" presId="urn:microsoft.com/office/officeart/2005/8/layout/hierarchy6"/>
    <dgm:cxn modelId="{6E1DE771-CA2B-4E20-9C98-1A9E9D317F09}" type="presParOf" srcId="{EC5C322B-8F71-48E7-8C47-B910D8F04547}" destId="{8EF636C7-7009-467A-80F5-199E95920870}" srcOrd="2" destOrd="0" presId="urn:microsoft.com/office/officeart/2005/8/layout/hierarchy6"/>
    <dgm:cxn modelId="{69FC90D4-3ED6-4DA6-A387-37C29554B9E4}" type="presParOf" srcId="{EC5C322B-8F71-48E7-8C47-B910D8F04547}" destId="{2D46587B-81AE-4391-8BC4-BE998AD99BE0}" srcOrd="3" destOrd="0" presId="urn:microsoft.com/office/officeart/2005/8/layout/hierarchy6"/>
    <dgm:cxn modelId="{9C78AE5D-7BC4-4128-A6C3-E1891C655C3E}" type="presParOf" srcId="{2D46587B-81AE-4391-8BC4-BE998AD99BE0}" destId="{98A615F4-D818-4655-B515-F9FB120194F1}" srcOrd="0" destOrd="0" presId="urn:microsoft.com/office/officeart/2005/8/layout/hierarchy6"/>
    <dgm:cxn modelId="{F86EE245-B7C2-418F-B83D-0E40958B227C}" type="presParOf" srcId="{2D46587B-81AE-4391-8BC4-BE998AD99BE0}" destId="{FD0BF466-EB80-400F-B9B3-389779960272}" srcOrd="1" destOrd="0" presId="urn:microsoft.com/office/officeart/2005/8/layout/hierarchy6"/>
    <dgm:cxn modelId="{5EF0EB00-0446-419C-8808-887B8CC2594E}" type="presParOf" srcId="{FD0BF466-EB80-400F-B9B3-389779960272}" destId="{C0BE5B05-A50F-4B88-8409-3765378F7CAF}" srcOrd="0" destOrd="0" presId="urn:microsoft.com/office/officeart/2005/8/layout/hierarchy6"/>
    <dgm:cxn modelId="{98E10F43-C693-4AA5-8EF8-5594EEC35960}" type="presParOf" srcId="{FD0BF466-EB80-400F-B9B3-389779960272}" destId="{B7214FE9-2C53-4390-A3CF-60DB19946031}" srcOrd="1" destOrd="0" presId="urn:microsoft.com/office/officeart/2005/8/layout/hierarchy6"/>
    <dgm:cxn modelId="{DE49486C-9ACD-4C92-81F4-E3E565D052BF}" type="presParOf" srcId="{B7214FE9-2C53-4390-A3CF-60DB19946031}" destId="{8C876E5F-9B2F-497E-883D-A42273ECC208}" srcOrd="0" destOrd="0" presId="urn:microsoft.com/office/officeart/2005/8/layout/hierarchy6"/>
    <dgm:cxn modelId="{CF731359-D6D5-47B2-810C-BADCDF5BF26D}" type="presParOf" srcId="{B7214FE9-2C53-4390-A3CF-60DB19946031}" destId="{43B3DCA7-E182-4A9C-9340-78397D48022B}" srcOrd="1" destOrd="0" presId="urn:microsoft.com/office/officeart/2005/8/layout/hierarchy6"/>
    <dgm:cxn modelId="{EF5AD7A3-8243-43DA-8E55-9D6F0A9E8E9A}" type="presParOf" srcId="{7715F8BA-0FF6-4BB6-8A77-4F0349115AE5}" destId="{DCFB707B-564C-4D5A-B7C3-B29072ABECC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7B967-20A8-4EEA-AB1F-AEC5F678B0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6A5BDDF-6128-424D-A898-B46D95A938CF}">
      <dgm:prSet/>
      <dgm:spPr/>
      <dgm:t>
        <a:bodyPr/>
        <a:lstStyle/>
        <a:p>
          <a:pPr rtl="0"/>
          <a:r>
            <a:rPr lang="sl-SI" dirty="0" smtClean="0"/>
            <a:t>Stavčni členi</a:t>
          </a:r>
          <a:endParaRPr lang="sl-SI" dirty="0"/>
        </a:p>
      </dgm:t>
    </dgm:pt>
    <dgm:pt modelId="{F2D6E230-3A37-4200-ADE7-831E6D3722BF}" type="parTrans" cxnId="{D696ED43-90E7-47E6-AE9C-DD460DD651AA}">
      <dgm:prSet/>
      <dgm:spPr/>
      <dgm:t>
        <a:bodyPr/>
        <a:lstStyle/>
        <a:p>
          <a:endParaRPr lang="sl-SI"/>
        </a:p>
      </dgm:t>
    </dgm:pt>
    <dgm:pt modelId="{219A47DF-50E9-4406-A8A7-CAAE152A0A50}" type="sibTrans" cxnId="{D696ED43-90E7-47E6-AE9C-DD460DD651AA}">
      <dgm:prSet/>
      <dgm:spPr/>
      <dgm:t>
        <a:bodyPr/>
        <a:lstStyle/>
        <a:p>
          <a:endParaRPr lang="sl-SI"/>
        </a:p>
      </dgm:t>
    </dgm:pt>
    <dgm:pt modelId="{D837B001-B184-4D41-9A41-DDAC3655BA00}">
      <dgm:prSet/>
      <dgm:spPr>
        <a:solidFill>
          <a:srgbClr val="00B050"/>
        </a:solidFill>
      </dgm:spPr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13389FE9-1357-4222-AE17-4BC476E3AA1D}" type="parTrans" cxnId="{5D16F859-42B5-4B09-9ABD-3BBE54B6A05D}">
      <dgm:prSet/>
      <dgm:spPr/>
      <dgm:t>
        <a:bodyPr/>
        <a:lstStyle/>
        <a:p>
          <a:endParaRPr lang="sl-SI"/>
        </a:p>
      </dgm:t>
    </dgm:pt>
    <dgm:pt modelId="{ACC1048E-35B5-44F1-88E2-0A9D98C32B24}" type="sibTrans" cxnId="{5D16F859-42B5-4B09-9ABD-3BBE54B6A05D}">
      <dgm:prSet/>
      <dgm:spPr/>
      <dgm:t>
        <a:bodyPr/>
        <a:lstStyle/>
        <a:p>
          <a:endParaRPr lang="sl-SI"/>
        </a:p>
      </dgm:t>
    </dgm:pt>
    <dgm:pt modelId="{A5B10F70-6232-4E0B-A944-B8C4A0A4208C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82F603E6-6D66-4908-B8E1-CBE103C10BC1}" type="parTrans" cxnId="{FF46D557-902D-454D-A7FE-429F3784BFC9}">
      <dgm:prSet/>
      <dgm:spPr/>
      <dgm:t>
        <a:bodyPr/>
        <a:lstStyle/>
        <a:p>
          <a:endParaRPr lang="sl-SI"/>
        </a:p>
      </dgm:t>
    </dgm:pt>
    <dgm:pt modelId="{30D6BB2F-0083-4E0A-9B8C-71F39C824635}" type="sibTrans" cxnId="{FF46D557-902D-454D-A7FE-429F3784BFC9}">
      <dgm:prSet/>
      <dgm:spPr/>
      <dgm:t>
        <a:bodyPr/>
        <a:lstStyle/>
        <a:p>
          <a:endParaRPr lang="sl-SI"/>
        </a:p>
      </dgm:t>
    </dgm:pt>
    <dgm:pt modelId="{58B1DBD1-36F3-48E1-AEE9-093BA96672BD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C6B5D5A7-E3DC-4BFF-A672-57B460BAAE52}" type="parTrans" cxnId="{EFF47576-9B47-4E7A-875A-0A2C5248B53B}">
      <dgm:prSet/>
      <dgm:spPr/>
      <dgm:t>
        <a:bodyPr/>
        <a:lstStyle/>
        <a:p>
          <a:endParaRPr lang="sl-SI"/>
        </a:p>
      </dgm:t>
    </dgm:pt>
    <dgm:pt modelId="{3468D028-F4FD-4773-A14F-9DEFF09911B7}" type="sibTrans" cxnId="{EFF47576-9B47-4E7A-875A-0A2C5248B53B}">
      <dgm:prSet/>
      <dgm:spPr/>
      <dgm:t>
        <a:bodyPr/>
        <a:lstStyle/>
        <a:p>
          <a:endParaRPr lang="sl-SI"/>
        </a:p>
      </dgm:t>
    </dgm:pt>
    <dgm:pt modelId="{BAB3C5FD-036B-48EE-8A51-5133FE993FF2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79141F90-703E-4C04-B414-92A043B9B776}" type="parTrans" cxnId="{FD4F966B-DC59-401B-B1B6-A08D4E72990A}">
      <dgm:prSet/>
      <dgm:spPr/>
      <dgm:t>
        <a:bodyPr/>
        <a:lstStyle/>
        <a:p>
          <a:endParaRPr lang="sl-SI"/>
        </a:p>
      </dgm:t>
    </dgm:pt>
    <dgm:pt modelId="{8885F3D3-B145-4495-9E6A-FE8D34010083}" type="sibTrans" cxnId="{FD4F966B-DC59-401B-B1B6-A08D4E72990A}">
      <dgm:prSet/>
      <dgm:spPr/>
      <dgm:t>
        <a:bodyPr/>
        <a:lstStyle/>
        <a:p>
          <a:endParaRPr lang="sl-SI"/>
        </a:p>
      </dgm:t>
    </dgm:pt>
    <dgm:pt modelId="{76FF78CB-7774-4705-BF24-A5A305B31605}" type="pres">
      <dgm:prSet presAssocID="{6197B967-20A8-4EEA-AB1F-AEC5F678B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A86D7357-8D43-458E-A28A-9704E796953D}" type="pres">
      <dgm:prSet presAssocID="{F6A5BDDF-6128-424D-A898-B46D95A938CF}" presName="hierRoot1" presStyleCnt="0">
        <dgm:presLayoutVars>
          <dgm:hierBranch val="init"/>
        </dgm:presLayoutVars>
      </dgm:prSet>
      <dgm:spPr/>
    </dgm:pt>
    <dgm:pt modelId="{3C3344E4-8171-45DC-97A7-4D1EFE3CB1FA}" type="pres">
      <dgm:prSet presAssocID="{F6A5BDDF-6128-424D-A898-B46D95A938CF}" presName="rootComposite1" presStyleCnt="0"/>
      <dgm:spPr/>
    </dgm:pt>
    <dgm:pt modelId="{2C7D00D3-1BDE-4E42-9570-9296FFB249B3}" type="pres">
      <dgm:prSet presAssocID="{F6A5BDDF-6128-424D-A898-B46D95A938CF}" presName="rootText1" presStyleLbl="node0" presStyleIdx="0" presStyleCnt="1" custScaleX="22638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E9F9E2E-7967-423E-9942-A8B3A044C277}" type="pres">
      <dgm:prSet presAssocID="{F6A5BDDF-6128-424D-A898-B46D95A938CF}" presName="rootConnector1" presStyleLbl="node1" presStyleIdx="0" presStyleCnt="0"/>
      <dgm:spPr/>
      <dgm:t>
        <a:bodyPr/>
        <a:lstStyle/>
        <a:p>
          <a:endParaRPr lang="sl-SI"/>
        </a:p>
      </dgm:t>
    </dgm:pt>
    <dgm:pt modelId="{31B42DAD-C80B-4A04-AF7A-B0B21018FBDD}" type="pres">
      <dgm:prSet presAssocID="{F6A5BDDF-6128-424D-A898-B46D95A938CF}" presName="hierChild2" presStyleCnt="0"/>
      <dgm:spPr/>
    </dgm:pt>
    <dgm:pt modelId="{E070DEB2-76A7-4EBE-B4BA-5A31012A950E}" type="pres">
      <dgm:prSet presAssocID="{13389FE9-1357-4222-AE17-4BC476E3AA1D}" presName="Name37" presStyleLbl="parChTrans1D2" presStyleIdx="0" presStyleCnt="4"/>
      <dgm:spPr/>
      <dgm:t>
        <a:bodyPr/>
        <a:lstStyle/>
        <a:p>
          <a:endParaRPr lang="sl-SI"/>
        </a:p>
      </dgm:t>
    </dgm:pt>
    <dgm:pt modelId="{6706FCEC-AA6F-4247-81F8-838E9662B203}" type="pres">
      <dgm:prSet presAssocID="{D837B001-B184-4D41-9A41-DDAC3655BA00}" presName="hierRoot2" presStyleCnt="0">
        <dgm:presLayoutVars>
          <dgm:hierBranch val="init"/>
        </dgm:presLayoutVars>
      </dgm:prSet>
      <dgm:spPr/>
    </dgm:pt>
    <dgm:pt modelId="{1E17C025-3287-48B2-9AD7-25C3CBB7464A}" type="pres">
      <dgm:prSet presAssocID="{D837B001-B184-4D41-9A41-DDAC3655BA00}" presName="rootComposite" presStyleCnt="0"/>
      <dgm:spPr/>
    </dgm:pt>
    <dgm:pt modelId="{3C3B1641-6CD0-44F0-9535-DE9978248C8D}" type="pres">
      <dgm:prSet presAssocID="{D837B001-B184-4D41-9A41-DDAC3655BA0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D584BF0-7FBC-4C73-95AD-64824BCBE0F7}" type="pres">
      <dgm:prSet presAssocID="{D837B001-B184-4D41-9A41-DDAC3655BA00}" presName="rootConnector" presStyleLbl="node2" presStyleIdx="0" presStyleCnt="4"/>
      <dgm:spPr/>
      <dgm:t>
        <a:bodyPr/>
        <a:lstStyle/>
        <a:p>
          <a:endParaRPr lang="sl-SI"/>
        </a:p>
      </dgm:t>
    </dgm:pt>
    <dgm:pt modelId="{96E3C073-79C3-488D-B1FC-6AB789B2136D}" type="pres">
      <dgm:prSet presAssocID="{D837B001-B184-4D41-9A41-DDAC3655BA00}" presName="hierChild4" presStyleCnt="0"/>
      <dgm:spPr/>
    </dgm:pt>
    <dgm:pt modelId="{796D5544-8328-449C-8E86-680D146DE471}" type="pres">
      <dgm:prSet presAssocID="{D837B001-B184-4D41-9A41-DDAC3655BA00}" presName="hierChild5" presStyleCnt="0"/>
      <dgm:spPr/>
    </dgm:pt>
    <dgm:pt modelId="{221BB561-4A2F-45D1-B412-466415E074D9}" type="pres">
      <dgm:prSet presAssocID="{82F603E6-6D66-4908-B8E1-CBE103C10BC1}" presName="Name37" presStyleLbl="parChTrans1D2" presStyleIdx="1" presStyleCnt="4"/>
      <dgm:spPr/>
      <dgm:t>
        <a:bodyPr/>
        <a:lstStyle/>
        <a:p>
          <a:endParaRPr lang="sl-SI"/>
        </a:p>
      </dgm:t>
    </dgm:pt>
    <dgm:pt modelId="{6D2134E7-E501-4E96-A53C-8DBD1BF68BD1}" type="pres">
      <dgm:prSet presAssocID="{A5B10F70-6232-4E0B-A944-B8C4A0A4208C}" presName="hierRoot2" presStyleCnt="0">
        <dgm:presLayoutVars>
          <dgm:hierBranch val="init"/>
        </dgm:presLayoutVars>
      </dgm:prSet>
      <dgm:spPr/>
    </dgm:pt>
    <dgm:pt modelId="{392D4BCD-FFE2-4520-BF2E-52BEA52E4DBC}" type="pres">
      <dgm:prSet presAssocID="{A5B10F70-6232-4E0B-A944-B8C4A0A4208C}" presName="rootComposite" presStyleCnt="0"/>
      <dgm:spPr/>
    </dgm:pt>
    <dgm:pt modelId="{95CF83A9-E8A6-43EA-82FB-3DA636921063}" type="pres">
      <dgm:prSet presAssocID="{A5B10F70-6232-4E0B-A944-B8C4A0A4208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60C039E-8084-415E-8EF1-95A86ABB039E}" type="pres">
      <dgm:prSet presAssocID="{A5B10F70-6232-4E0B-A944-B8C4A0A4208C}" presName="rootConnector" presStyleLbl="node2" presStyleIdx="1" presStyleCnt="4"/>
      <dgm:spPr/>
      <dgm:t>
        <a:bodyPr/>
        <a:lstStyle/>
        <a:p>
          <a:endParaRPr lang="sl-SI"/>
        </a:p>
      </dgm:t>
    </dgm:pt>
    <dgm:pt modelId="{05AFB347-8452-4EF2-96A1-C138B16129A1}" type="pres">
      <dgm:prSet presAssocID="{A5B10F70-6232-4E0B-A944-B8C4A0A4208C}" presName="hierChild4" presStyleCnt="0"/>
      <dgm:spPr/>
    </dgm:pt>
    <dgm:pt modelId="{892F9BB7-C2FE-4B21-AD33-6A1EA175CA56}" type="pres">
      <dgm:prSet presAssocID="{A5B10F70-6232-4E0B-A944-B8C4A0A4208C}" presName="hierChild5" presStyleCnt="0"/>
      <dgm:spPr/>
    </dgm:pt>
    <dgm:pt modelId="{CD536E91-B79E-438D-BA34-71F035B1C64D}" type="pres">
      <dgm:prSet presAssocID="{C6B5D5A7-E3DC-4BFF-A672-57B460BAAE52}" presName="Name37" presStyleLbl="parChTrans1D2" presStyleIdx="2" presStyleCnt="4"/>
      <dgm:spPr/>
      <dgm:t>
        <a:bodyPr/>
        <a:lstStyle/>
        <a:p>
          <a:endParaRPr lang="sl-SI"/>
        </a:p>
      </dgm:t>
    </dgm:pt>
    <dgm:pt modelId="{D87DCADE-8DDE-4F9B-9D87-C1E986636238}" type="pres">
      <dgm:prSet presAssocID="{58B1DBD1-36F3-48E1-AEE9-093BA96672BD}" presName="hierRoot2" presStyleCnt="0">
        <dgm:presLayoutVars>
          <dgm:hierBranch val="init"/>
        </dgm:presLayoutVars>
      </dgm:prSet>
      <dgm:spPr/>
    </dgm:pt>
    <dgm:pt modelId="{FCE1AAA9-C22B-4653-B39D-092A4FCA7B3E}" type="pres">
      <dgm:prSet presAssocID="{58B1DBD1-36F3-48E1-AEE9-093BA96672BD}" presName="rootComposite" presStyleCnt="0"/>
      <dgm:spPr/>
    </dgm:pt>
    <dgm:pt modelId="{4D46E219-B4CB-4879-AE96-9AE6BEBD0244}" type="pres">
      <dgm:prSet presAssocID="{58B1DBD1-36F3-48E1-AEE9-093BA96672B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64DB8C6-3B9E-4AFB-82B5-3378C99146F0}" type="pres">
      <dgm:prSet presAssocID="{58B1DBD1-36F3-48E1-AEE9-093BA96672BD}" presName="rootConnector" presStyleLbl="node2" presStyleIdx="2" presStyleCnt="4"/>
      <dgm:spPr/>
      <dgm:t>
        <a:bodyPr/>
        <a:lstStyle/>
        <a:p>
          <a:endParaRPr lang="sl-SI"/>
        </a:p>
      </dgm:t>
    </dgm:pt>
    <dgm:pt modelId="{DF6F556E-1BB2-4702-9B91-70D46CBC0F8F}" type="pres">
      <dgm:prSet presAssocID="{58B1DBD1-36F3-48E1-AEE9-093BA96672BD}" presName="hierChild4" presStyleCnt="0"/>
      <dgm:spPr/>
    </dgm:pt>
    <dgm:pt modelId="{8089C8B2-E04B-4565-888C-09ED21FA9A69}" type="pres">
      <dgm:prSet presAssocID="{58B1DBD1-36F3-48E1-AEE9-093BA96672BD}" presName="hierChild5" presStyleCnt="0"/>
      <dgm:spPr/>
    </dgm:pt>
    <dgm:pt modelId="{5F3DAFA7-636C-4CE1-9574-200C932DED08}" type="pres">
      <dgm:prSet presAssocID="{79141F90-703E-4C04-B414-92A043B9B776}" presName="Name37" presStyleLbl="parChTrans1D2" presStyleIdx="3" presStyleCnt="4"/>
      <dgm:spPr/>
      <dgm:t>
        <a:bodyPr/>
        <a:lstStyle/>
        <a:p>
          <a:endParaRPr lang="sl-SI"/>
        </a:p>
      </dgm:t>
    </dgm:pt>
    <dgm:pt modelId="{0B8BEEE0-CD57-4512-AC01-378F800B7EFB}" type="pres">
      <dgm:prSet presAssocID="{BAB3C5FD-036B-48EE-8A51-5133FE993FF2}" presName="hierRoot2" presStyleCnt="0">
        <dgm:presLayoutVars>
          <dgm:hierBranch val="init"/>
        </dgm:presLayoutVars>
      </dgm:prSet>
      <dgm:spPr/>
    </dgm:pt>
    <dgm:pt modelId="{7EBEB4C1-B81B-439E-9E82-2D487F41DFED}" type="pres">
      <dgm:prSet presAssocID="{BAB3C5FD-036B-48EE-8A51-5133FE993FF2}" presName="rootComposite" presStyleCnt="0"/>
      <dgm:spPr/>
    </dgm:pt>
    <dgm:pt modelId="{D0182EBB-6A64-464F-B7D1-A0CF110DB830}" type="pres">
      <dgm:prSet presAssocID="{BAB3C5FD-036B-48EE-8A51-5133FE993FF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98A1756-4FCD-49DA-A058-A280EADA7987}" type="pres">
      <dgm:prSet presAssocID="{BAB3C5FD-036B-48EE-8A51-5133FE993FF2}" presName="rootConnector" presStyleLbl="node2" presStyleIdx="3" presStyleCnt="4"/>
      <dgm:spPr/>
      <dgm:t>
        <a:bodyPr/>
        <a:lstStyle/>
        <a:p>
          <a:endParaRPr lang="sl-SI"/>
        </a:p>
      </dgm:t>
    </dgm:pt>
    <dgm:pt modelId="{0CE27850-D057-4786-8E05-5BF383240A01}" type="pres">
      <dgm:prSet presAssocID="{BAB3C5FD-036B-48EE-8A51-5133FE993FF2}" presName="hierChild4" presStyleCnt="0"/>
      <dgm:spPr/>
    </dgm:pt>
    <dgm:pt modelId="{63250E87-AC1E-41E4-9F56-EFBEC615AAED}" type="pres">
      <dgm:prSet presAssocID="{BAB3C5FD-036B-48EE-8A51-5133FE993FF2}" presName="hierChild5" presStyleCnt="0"/>
      <dgm:spPr/>
    </dgm:pt>
    <dgm:pt modelId="{10E763DA-D0CA-441E-B982-500EBFB61F73}" type="pres">
      <dgm:prSet presAssocID="{F6A5BDDF-6128-424D-A898-B46D95A938CF}" presName="hierChild3" presStyleCnt="0"/>
      <dgm:spPr/>
    </dgm:pt>
  </dgm:ptLst>
  <dgm:cxnLst>
    <dgm:cxn modelId="{8FA27D75-7862-49CA-97D5-3443387CF92A}" type="presOf" srcId="{C6B5D5A7-E3DC-4BFF-A672-57B460BAAE52}" destId="{CD536E91-B79E-438D-BA34-71F035B1C64D}" srcOrd="0" destOrd="0" presId="urn:microsoft.com/office/officeart/2005/8/layout/orgChart1"/>
    <dgm:cxn modelId="{10B5CBEE-74F7-4581-BAA7-BDC2855F731B}" type="presOf" srcId="{BAB3C5FD-036B-48EE-8A51-5133FE993FF2}" destId="{D0182EBB-6A64-464F-B7D1-A0CF110DB830}" srcOrd="0" destOrd="0" presId="urn:microsoft.com/office/officeart/2005/8/layout/orgChart1"/>
    <dgm:cxn modelId="{7844A3F2-EAAC-47D6-B095-C21EDA9EDB41}" type="presOf" srcId="{13389FE9-1357-4222-AE17-4BC476E3AA1D}" destId="{E070DEB2-76A7-4EBE-B4BA-5A31012A950E}" srcOrd="0" destOrd="0" presId="urn:microsoft.com/office/officeart/2005/8/layout/orgChart1"/>
    <dgm:cxn modelId="{4162937E-1BA4-4CBA-8985-D4D7CD8B8C29}" type="presOf" srcId="{D837B001-B184-4D41-9A41-DDAC3655BA00}" destId="{8D584BF0-7FBC-4C73-95AD-64824BCBE0F7}" srcOrd="1" destOrd="0" presId="urn:microsoft.com/office/officeart/2005/8/layout/orgChart1"/>
    <dgm:cxn modelId="{EFF47576-9B47-4E7A-875A-0A2C5248B53B}" srcId="{F6A5BDDF-6128-424D-A898-B46D95A938CF}" destId="{58B1DBD1-36F3-48E1-AEE9-093BA96672BD}" srcOrd="2" destOrd="0" parTransId="{C6B5D5A7-E3DC-4BFF-A672-57B460BAAE52}" sibTransId="{3468D028-F4FD-4773-A14F-9DEFF09911B7}"/>
    <dgm:cxn modelId="{BEC19909-F23A-472E-A602-FA7C8BE95368}" type="presOf" srcId="{58B1DBD1-36F3-48E1-AEE9-093BA96672BD}" destId="{864DB8C6-3B9E-4AFB-82B5-3378C99146F0}" srcOrd="1" destOrd="0" presId="urn:microsoft.com/office/officeart/2005/8/layout/orgChart1"/>
    <dgm:cxn modelId="{4D21A1EE-3A4E-4544-8ABB-F6E28764E511}" type="presOf" srcId="{F6A5BDDF-6128-424D-A898-B46D95A938CF}" destId="{2C7D00D3-1BDE-4E42-9570-9296FFB249B3}" srcOrd="0" destOrd="0" presId="urn:microsoft.com/office/officeart/2005/8/layout/orgChart1"/>
    <dgm:cxn modelId="{B6E9EA03-267A-4DDC-A0DB-2EDA3A044C9A}" type="presOf" srcId="{BAB3C5FD-036B-48EE-8A51-5133FE993FF2}" destId="{A98A1756-4FCD-49DA-A058-A280EADA7987}" srcOrd="1" destOrd="0" presId="urn:microsoft.com/office/officeart/2005/8/layout/orgChart1"/>
    <dgm:cxn modelId="{B91C5AF9-5B67-4B87-B889-42403BF60909}" type="presOf" srcId="{58B1DBD1-36F3-48E1-AEE9-093BA96672BD}" destId="{4D46E219-B4CB-4879-AE96-9AE6BEBD0244}" srcOrd="0" destOrd="0" presId="urn:microsoft.com/office/officeart/2005/8/layout/orgChart1"/>
    <dgm:cxn modelId="{5D16F859-42B5-4B09-9ABD-3BBE54B6A05D}" srcId="{F6A5BDDF-6128-424D-A898-B46D95A938CF}" destId="{D837B001-B184-4D41-9A41-DDAC3655BA00}" srcOrd="0" destOrd="0" parTransId="{13389FE9-1357-4222-AE17-4BC476E3AA1D}" sibTransId="{ACC1048E-35B5-44F1-88E2-0A9D98C32B24}"/>
    <dgm:cxn modelId="{FD4F966B-DC59-401B-B1B6-A08D4E72990A}" srcId="{F6A5BDDF-6128-424D-A898-B46D95A938CF}" destId="{BAB3C5FD-036B-48EE-8A51-5133FE993FF2}" srcOrd="3" destOrd="0" parTransId="{79141F90-703E-4C04-B414-92A043B9B776}" sibTransId="{8885F3D3-B145-4495-9E6A-FE8D34010083}"/>
    <dgm:cxn modelId="{2740CB40-0266-4467-BEAA-937D70F8A107}" type="presOf" srcId="{6197B967-20A8-4EEA-AB1F-AEC5F678B06E}" destId="{76FF78CB-7774-4705-BF24-A5A305B31605}" srcOrd="0" destOrd="0" presId="urn:microsoft.com/office/officeart/2005/8/layout/orgChart1"/>
    <dgm:cxn modelId="{FF46D557-902D-454D-A7FE-429F3784BFC9}" srcId="{F6A5BDDF-6128-424D-A898-B46D95A938CF}" destId="{A5B10F70-6232-4E0B-A944-B8C4A0A4208C}" srcOrd="1" destOrd="0" parTransId="{82F603E6-6D66-4908-B8E1-CBE103C10BC1}" sibTransId="{30D6BB2F-0083-4E0A-9B8C-71F39C824635}"/>
    <dgm:cxn modelId="{A41D1CED-CCBA-453C-9227-CD2A52456BE1}" type="presOf" srcId="{82F603E6-6D66-4908-B8E1-CBE103C10BC1}" destId="{221BB561-4A2F-45D1-B412-466415E074D9}" srcOrd="0" destOrd="0" presId="urn:microsoft.com/office/officeart/2005/8/layout/orgChart1"/>
    <dgm:cxn modelId="{14AB766C-90F1-417E-B42C-C23FDEA1B882}" type="presOf" srcId="{A5B10F70-6232-4E0B-A944-B8C4A0A4208C}" destId="{560C039E-8084-415E-8EF1-95A86ABB039E}" srcOrd="1" destOrd="0" presId="urn:microsoft.com/office/officeart/2005/8/layout/orgChart1"/>
    <dgm:cxn modelId="{D696ED43-90E7-47E6-AE9C-DD460DD651AA}" srcId="{6197B967-20A8-4EEA-AB1F-AEC5F678B06E}" destId="{F6A5BDDF-6128-424D-A898-B46D95A938CF}" srcOrd="0" destOrd="0" parTransId="{F2D6E230-3A37-4200-ADE7-831E6D3722BF}" sibTransId="{219A47DF-50E9-4406-A8A7-CAAE152A0A50}"/>
    <dgm:cxn modelId="{973795CB-E8E5-40D5-BB86-2129A3B1FC3B}" type="presOf" srcId="{F6A5BDDF-6128-424D-A898-B46D95A938CF}" destId="{1E9F9E2E-7967-423E-9942-A8B3A044C277}" srcOrd="1" destOrd="0" presId="urn:microsoft.com/office/officeart/2005/8/layout/orgChart1"/>
    <dgm:cxn modelId="{3A907E96-2C3E-40BC-8304-2C200FACAE9C}" type="presOf" srcId="{A5B10F70-6232-4E0B-A944-B8C4A0A4208C}" destId="{95CF83A9-E8A6-43EA-82FB-3DA636921063}" srcOrd="0" destOrd="0" presId="urn:microsoft.com/office/officeart/2005/8/layout/orgChart1"/>
    <dgm:cxn modelId="{8661834A-937C-4EB2-AD1A-CF5EBCF031A3}" type="presOf" srcId="{79141F90-703E-4C04-B414-92A043B9B776}" destId="{5F3DAFA7-636C-4CE1-9574-200C932DED08}" srcOrd="0" destOrd="0" presId="urn:microsoft.com/office/officeart/2005/8/layout/orgChart1"/>
    <dgm:cxn modelId="{984F7D7E-A27C-4530-9603-B202B9ABFCFA}" type="presOf" srcId="{D837B001-B184-4D41-9A41-DDAC3655BA00}" destId="{3C3B1641-6CD0-44F0-9535-DE9978248C8D}" srcOrd="0" destOrd="0" presId="urn:microsoft.com/office/officeart/2005/8/layout/orgChart1"/>
    <dgm:cxn modelId="{3E27257E-9C57-480F-8E50-AD819223BC3A}" type="presParOf" srcId="{76FF78CB-7774-4705-BF24-A5A305B31605}" destId="{A86D7357-8D43-458E-A28A-9704E796953D}" srcOrd="0" destOrd="0" presId="urn:microsoft.com/office/officeart/2005/8/layout/orgChart1"/>
    <dgm:cxn modelId="{F91F1630-818C-4668-8A11-F91F4B5AD468}" type="presParOf" srcId="{A86D7357-8D43-458E-A28A-9704E796953D}" destId="{3C3344E4-8171-45DC-97A7-4D1EFE3CB1FA}" srcOrd="0" destOrd="0" presId="urn:microsoft.com/office/officeart/2005/8/layout/orgChart1"/>
    <dgm:cxn modelId="{A85B8CB3-2ADB-4B6F-B3C1-A9A6490C46B5}" type="presParOf" srcId="{3C3344E4-8171-45DC-97A7-4D1EFE3CB1FA}" destId="{2C7D00D3-1BDE-4E42-9570-9296FFB249B3}" srcOrd="0" destOrd="0" presId="urn:microsoft.com/office/officeart/2005/8/layout/orgChart1"/>
    <dgm:cxn modelId="{B1D0D041-5BAD-438E-A4E3-970F88D9B48D}" type="presParOf" srcId="{3C3344E4-8171-45DC-97A7-4D1EFE3CB1FA}" destId="{1E9F9E2E-7967-423E-9942-A8B3A044C277}" srcOrd="1" destOrd="0" presId="urn:microsoft.com/office/officeart/2005/8/layout/orgChart1"/>
    <dgm:cxn modelId="{EEFF511C-F83B-4A65-BF74-968498992C15}" type="presParOf" srcId="{A86D7357-8D43-458E-A28A-9704E796953D}" destId="{31B42DAD-C80B-4A04-AF7A-B0B21018FBDD}" srcOrd="1" destOrd="0" presId="urn:microsoft.com/office/officeart/2005/8/layout/orgChart1"/>
    <dgm:cxn modelId="{D4153F43-F19F-42F0-BE6D-EDAF8530FB64}" type="presParOf" srcId="{31B42DAD-C80B-4A04-AF7A-B0B21018FBDD}" destId="{E070DEB2-76A7-4EBE-B4BA-5A31012A950E}" srcOrd="0" destOrd="0" presId="urn:microsoft.com/office/officeart/2005/8/layout/orgChart1"/>
    <dgm:cxn modelId="{B6544A03-9A5B-4B64-920A-B1642CFD4CDB}" type="presParOf" srcId="{31B42DAD-C80B-4A04-AF7A-B0B21018FBDD}" destId="{6706FCEC-AA6F-4247-81F8-838E9662B203}" srcOrd="1" destOrd="0" presId="urn:microsoft.com/office/officeart/2005/8/layout/orgChart1"/>
    <dgm:cxn modelId="{FF14DE31-DDF9-4CFA-B7E8-91880E0B0066}" type="presParOf" srcId="{6706FCEC-AA6F-4247-81F8-838E9662B203}" destId="{1E17C025-3287-48B2-9AD7-25C3CBB7464A}" srcOrd="0" destOrd="0" presId="urn:microsoft.com/office/officeart/2005/8/layout/orgChart1"/>
    <dgm:cxn modelId="{28D26A9F-9863-4264-83B4-0BFF00A19CA6}" type="presParOf" srcId="{1E17C025-3287-48B2-9AD7-25C3CBB7464A}" destId="{3C3B1641-6CD0-44F0-9535-DE9978248C8D}" srcOrd="0" destOrd="0" presId="urn:microsoft.com/office/officeart/2005/8/layout/orgChart1"/>
    <dgm:cxn modelId="{FAEA1615-A4C6-4952-B550-0BF959182447}" type="presParOf" srcId="{1E17C025-3287-48B2-9AD7-25C3CBB7464A}" destId="{8D584BF0-7FBC-4C73-95AD-64824BCBE0F7}" srcOrd="1" destOrd="0" presId="urn:microsoft.com/office/officeart/2005/8/layout/orgChart1"/>
    <dgm:cxn modelId="{13E4328A-5EB4-4729-8894-B8446FD507D7}" type="presParOf" srcId="{6706FCEC-AA6F-4247-81F8-838E9662B203}" destId="{96E3C073-79C3-488D-B1FC-6AB789B2136D}" srcOrd="1" destOrd="0" presId="urn:microsoft.com/office/officeart/2005/8/layout/orgChart1"/>
    <dgm:cxn modelId="{ADB707E7-6331-4D16-B23C-538E3032456C}" type="presParOf" srcId="{6706FCEC-AA6F-4247-81F8-838E9662B203}" destId="{796D5544-8328-449C-8E86-680D146DE471}" srcOrd="2" destOrd="0" presId="urn:microsoft.com/office/officeart/2005/8/layout/orgChart1"/>
    <dgm:cxn modelId="{67A431D9-A155-4223-9096-50FAA1ED70C8}" type="presParOf" srcId="{31B42DAD-C80B-4A04-AF7A-B0B21018FBDD}" destId="{221BB561-4A2F-45D1-B412-466415E074D9}" srcOrd="2" destOrd="0" presId="urn:microsoft.com/office/officeart/2005/8/layout/orgChart1"/>
    <dgm:cxn modelId="{E6A1C4BB-458C-4CFA-BA8A-9EED1BEF98C3}" type="presParOf" srcId="{31B42DAD-C80B-4A04-AF7A-B0B21018FBDD}" destId="{6D2134E7-E501-4E96-A53C-8DBD1BF68BD1}" srcOrd="3" destOrd="0" presId="urn:microsoft.com/office/officeart/2005/8/layout/orgChart1"/>
    <dgm:cxn modelId="{1F2A3B3D-AB30-4FA7-9834-D0B62002BBD5}" type="presParOf" srcId="{6D2134E7-E501-4E96-A53C-8DBD1BF68BD1}" destId="{392D4BCD-FFE2-4520-BF2E-52BEA52E4DBC}" srcOrd="0" destOrd="0" presId="urn:microsoft.com/office/officeart/2005/8/layout/orgChart1"/>
    <dgm:cxn modelId="{0B07CF09-E123-40A2-AE71-71ED891C6DE2}" type="presParOf" srcId="{392D4BCD-FFE2-4520-BF2E-52BEA52E4DBC}" destId="{95CF83A9-E8A6-43EA-82FB-3DA636921063}" srcOrd="0" destOrd="0" presId="urn:microsoft.com/office/officeart/2005/8/layout/orgChart1"/>
    <dgm:cxn modelId="{50B4EC5F-930D-4F50-8D10-AFD240196FB6}" type="presParOf" srcId="{392D4BCD-FFE2-4520-BF2E-52BEA52E4DBC}" destId="{560C039E-8084-415E-8EF1-95A86ABB039E}" srcOrd="1" destOrd="0" presId="urn:microsoft.com/office/officeart/2005/8/layout/orgChart1"/>
    <dgm:cxn modelId="{B862060A-CC37-4054-BCC3-3A1AB8759D6A}" type="presParOf" srcId="{6D2134E7-E501-4E96-A53C-8DBD1BF68BD1}" destId="{05AFB347-8452-4EF2-96A1-C138B16129A1}" srcOrd="1" destOrd="0" presId="urn:microsoft.com/office/officeart/2005/8/layout/orgChart1"/>
    <dgm:cxn modelId="{7F2A7B48-7B64-4998-9DD3-E959EF0542DB}" type="presParOf" srcId="{6D2134E7-E501-4E96-A53C-8DBD1BF68BD1}" destId="{892F9BB7-C2FE-4B21-AD33-6A1EA175CA56}" srcOrd="2" destOrd="0" presId="urn:microsoft.com/office/officeart/2005/8/layout/orgChart1"/>
    <dgm:cxn modelId="{67762AA6-ADA0-409F-9DD6-D22DB8A070FC}" type="presParOf" srcId="{31B42DAD-C80B-4A04-AF7A-B0B21018FBDD}" destId="{CD536E91-B79E-438D-BA34-71F035B1C64D}" srcOrd="4" destOrd="0" presId="urn:microsoft.com/office/officeart/2005/8/layout/orgChart1"/>
    <dgm:cxn modelId="{7958B82C-61B0-4B87-B019-8238B748E637}" type="presParOf" srcId="{31B42DAD-C80B-4A04-AF7A-B0B21018FBDD}" destId="{D87DCADE-8DDE-4F9B-9D87-C1E986636238}" srcOrd="5" destOrd="0" presId="urn:microsoft.com/office/officeart/2005/8/layout/orgChart1"/>
    <dgm:cxn modelId="{1721E349-B0AA-4BB4-AAC7-462CBBA41CA2}" type="presParOf" srcId="{D87DCADE-8DDE-4F9B-9D87-C1E986636238}" destId="{FCE1AAA9-C22B-4653-B39D-092A4FCA7B3E}" srcOrd="0" destOrd="0" presId="urn:microsoft.com/office/officeart/2005/8/layout/orgChart1"/>
    <dgm:cxn modelId="{285350C7-4953-4F16-8F4C-2C0EB5B1649E}" type="presParOf" srcId="{FCE1AAA9-C22B-4653-B39D-092A4FCA7B3E}" destId="{4D46E219-B4CB-4879-AE96-9AE6BEBD0244}" srcOrd="0" destOrd="0" presId="urn:microsoft.com/office/officeart/2005/8/layout/orgChart1"/>
    <dgm:cxn modelId="{DDA39826-A7E9-45A6-9497-9732669342C0}" type="presParOf" srcId="{FCE1AAA9-C22B-4653-B39D-092A4FCA7B3E}" destId="{864DB8C6-3B9E-4AFB-82B5-3378C99146F0}" srcOrd="1" destOrd="0" presId="urn:microsoft.com/office/officeart/2005/8/layout/orgChart1"/>
    <dgm:cxn modelId="{F355EA56-4A8A-4227-A03D-CF4EA111E6C7}" type="presParOf" srcId="{D87DCADE-8DDE-4F9B-9D87-C1E986636238}" destId="{DF6F556E-1BB2-4702-9B91-70D46CBC0F8F}" srcOrd="1" destOrd="0" presId="urn:microsoft.com/office/officeart/2005/8/layout/orgChart1"/>
    <dgm:cxn modelId="{A5BD7D7B-FA1A-45CB-9A87-ECA1F8E19F78}" type="presParOf" srcId="{D87DCADE-8DDE-4F9B-9D87-C1E986636238}" destId="{8089C8B2-E04B-4565-888C-09ED21FA9A69}" srcOrd="2" destOrd="0" presId="urn:microsoft.com/office/officeart/2005/8/layout/orgChart1"/>
    <dgm:cxn modelId="{886C523E-30A7-4DAD-8AD5-3A0FDF356477}" type="presParOf" srcId="{31B42DAD-C80B-4A04-AF7A-B0B21018FBDD}" destId="{5F3DAFA7-636C-4CE1-9574-200C932DED08}" srcOrd="6" destOrd="0" presId="urn:microsoft.com/office/officeart/2005/8/layout/orgChart1"/>
    <dgm:cxn modelId="{F8FFC15C-A787-4FC8-9C26-8A6B9DB03FD1}" type="presParOf" srcId="{31B42DAD-C80B-4A04-AF7A-B0B21018FBDD}" destId="{0B8BEEE0-CD57-4512-AC01-378F800B7EFB}" srcOrd="7" destOrd="0" presId="urn:microsoft.com/office/officeart/2005/8/layout/orgChart1"/>
    <dgm:cxn modelId="{8BF7CA8E-EDD1-41C4-96A3-82E9B4ADB891}" type="presParOf" srcId="{0B8BEEE0-CD57-4512-AC01-378F800B7EFB}" destId="{7EBEB4C1-B81B-439E-9E82-2D487F41DFED}" srcOrd="0" destOrd="0" presId="urn:microsoft.com/office/officeart/2005/8/layout/orgChart1"/>
    <dgm:cxn modelId="{4A1C77FA-8629-4F8A-8E84-D4E07A3AE575}" type="presParOf" srcId="{7EBEB4C1-B81B-439E-9E82-2D487F41DFED}" destId="{D0182EBB-6A64-464F-B7D1-A0CF110DB830}" srcOrd="0" destOrd="0" presId="urn:microsoft.com/office/officeart/2005/8/layout/orgChart1"/>
    <dgm:cxn modelId="{81BFD71B-29E7-4D7F-8326-7F47757DDC88}" type="presParOf" srcId="{7EBEB4C1-B81B-439E-9E82-2D487F41DFED}" destId="{A98A1756-4FCD-49DA-A058-A280EADA7987}" srcOrd="1" destOrd="0" presId="urn:microsoft.com/office/officeart/2005/8/layout/orgChart1"/>
    <dgm:cxn modelId="{433B9536-34B1-4245-91A1-CCF718CD4C27}" type="presParOf" srcId="{0B8BEEE0-CD57-4512-AC01-378F800B7EFB}" destId="{0CE27850-D057-4786-8E05-5BF383240A01}" srcOrd="1" destOrd="0" presId="urn:microsoft.com/office/officeart/2005/8/layout/orgChart1"/>
    <dgm:cxn modelId="{6B6FDC9F-DB16-4E69-8B54-0A96A5CE84BF}" type="presParOf" srcId="{0B8BEEE0-CD57-4512-AC01-378F800B7EFB}" destId="{63250E87-AC1E-41E4-9F56-EFBEC615AAED}" srcOrd="2" destOrd="0" presId="urn:microsoft.com/office/officeart/2005/8/layout/orgChart1"/>
    <dgm:cxn modelId="{4E22264A-35BF-4434-8EF5-11F8C9651714}" type="presParOf" srcId="{A86D7357-8D43-458E-A28A-9704E796953D}" destId="{10E763DA-D0CA-441E-B982-500EBFB61F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90830-1CD4-4F5C-958D-B0701CC0C459}">
      <dsp:nvSpPr>
        <dsp:cNvPr id="0" name=""/>
        <dsp:cNvSpPr/>
      </dsp:nvSpPr>
      <dsp:spPr>
        <a:xfrm>
          <a:off x="4086156" y="2839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BESEDILA</a:t>
          </a:r>
          <a:endParaRPr lang="sl-SI" sz="1400" b="1" kern="1200" dirty="0"/>
        </a:p>
      </dsp:txBody>
      <dsp:txXfrm>
        <a:off x="4122790" y="39473"/>
        <a:ext cx="1802895" cy="1177507"/>
      </dsp:txXfrm>
    </dsp:sp>
    <dsp:sp modelId="{757C32F0-F50A-441D-8B9C-D59C74230B4F}">
      <dsp:nvSpPr>
        <dsp:cNvPr id="0" name=""/>
        <dsp:cNvSpPr/>
      </dsp:nvSpPr>
      <dsp:spPr>
        <a:xfrm>
          <a:off x="1561291" y="1253614"/>
          <a:ext cx="3462946" cy="489040"/>
        </a:xfrm>
        <a:custGeom>
          <a:avLst/>
          <a:gdLst/>
          <a:ahLst/>
          <a:cxnLst/>
          <a:rect l="0" t="0" r="0" b="0"/>
          <a:pathLst>
            <a:path>
              <a:moveTo>
                <a:pt x="3462946" y="0"/>
              </a:moveTo>
              <a:lnTo>
                <a:pt x="3462946" y="244520"/>
              </a:lnTo>
              <a:lnTo>
                <a:pt x="0" y="244520"/>
              </a:lnTo>
              <a:lnTo>
                <a:pt x="0" y="489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581E5-3702-4546-BD12-B5D971AA76B1}">
      <dsp:nvSpPr>
        <dsp:cNvPr id="0" name=""/>
        <dsp:cNvSpPr/>
      </dsp:nvSpPr>
      <dsp:spPr>
        <a:xfrm>
          <a:off x="623209" y="1742655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________________</a:t>
          </a:r>
          <a:endParaRPr lang="sl-SI" sz="1400" b="1" kern="1200" dirty="0"/>
        </a:p>
      </dsp:txBody>
      <dsp:txXfrm>
        <a:off x="659843" y="1779289"/>
        <a:ext cx="1802895" cy="1177507"/>
      </dsp:txXfrm>
    </dsp:sp>
    <dsp:sp modelId="{BC148881-6E50-4E72-ACCA-FBC3CFCE9D39}">
      <dsp:nvSpPr>
        <dsp:cNvPr id="0" name=""/>
        <dsp:cNvSpPr/>
      </dsp:nvSpPr>
      <dsp:spPr>
        <a:xfrm>
          <a:off x="5024238" y="1253614"/>
          <a:ext cx="1219505" cy="50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55"/>
              </a:lnTo>
              <a:lnTo>
                <a:pt x="1219505" y="250155"/>
              </a:lnTo>
              <a:lnTo>
                <a:pt x="1219505" y="500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6612B-DE7F-422A-BE2C-D45E1BD67126}">
      <dsp:nvSpPr>
        <dsp:cNvPr id="0" name=""/>
        <dsp:cNvSpPr/>
      </dsp:nvSpPr>
      <dsp:spPr>
        <a:xfrm>
          <a:off x="5305662" y="1753924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________________</a:t>
          </a:r>
          <a:endParaRPr lang="sl-SI" sz="1400" b="1" kern="1200" dirty="0"/>
        </a:p>
      </dsp:txBody>
      <dsp:txXfrm>
        <a:off x="5342296" y="1790558"/>
        <a:ext cx="1802895" cy="1177507"/>
      </dsp:txXfrm>
    </dsp:sp>
    <dsp:sp modelId="{50A8A965-67B8-4425-A503-45C93DD0C7E7}">
      <dsp:nvSpPr>
        <dsp:cNvPr id="0" name=""/>
        <dsp:cNvSpPr/>
      </dsp:nvSpPr>
      <dsp:spPr>
        <a:xfrm>
          <a:off x="5024238" y="3004699"/>
          <a:ext cx="1219505" cy="500310"/>
        </a:xfrm>
        <a:custGeom>
          <a:avLst/>
          <a:gdLst/>
          <a:ahLst/>
          <a:cxnLst/>
          <a:rect l="0" t="0" r="0" b="0"/>
          <a:pathLst>
            <a:path>
              <a:moveTo>
                <a:pt x="1219505" y="0"/>
              </a:moveTo>
              <a:lnTo>
                <a:pt x="1219505" y="250155"/>
              </a:lnTo>
              <a:lnTo>
                <a:pt x="0" y="250155"/>
              </a:lnTo>
              <a:lnTo>
                <a:pt x="0" y="500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EEEE2-B7CB-4CBF-8971-6D3DC3A2598D}">
      <dsp:nvSpPr>
        <dsp:cNvPr id="0" name=""/>
        <dsp:cNvSpPr/>
      </dsp:nvSpPr>
      <dsp:spPr>
        <a:xfrm>
          <a:off x="4086156" y="3505010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________________</a:t>
          </a:r>
          <a:r>
            <a:rPr lang="sl-SI" sz="1400" b="1" kern="1200" dirty="0" smtClean="0"/>
            <a:t> </a:t>
          </a:r>
          <a:r>
            <a:rPr lang="sl-SI" sz="1400" b="1" kern="1200" dirty="0" smtClean="0"/>
            <a:t>(en S)</a:t>
          </a:r>
          <a:endParaRPr lang="sl-SI" sz="1400" b="1" kern="1200" dirty="0"/>
        </a:p>
      </dsp:txBody>
      <dsp:txXfrm>
        <a:off x="4122790" y="3541644"/>
        <a:ext cx="1802895" cy="1177507"/>
      </dsp:txXfrm>
    </dsp:sp>
    <dsp:sp modelId="{B7A1A60B-B0F5-4A0A-881E-52635C125A24}">
      <dsp:nvSpPr>
        <dsp:cNvPr id="0" name=""/>
        <dsp:cNvSpPr/>
      </dsp:nvSpPr>
      <dsp:spPr>
        <a:xfrm>
          <a:off x="4978518" y="4755785"/>
          <a:ext cx="91440" cy="500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A015C-9B65-4083-84EE-17A71EDFBFE2}">
      <dsp:nvSpPr>
        <dsp:cNvPr id="0" name=""/>
        <dsp:cNvSpPr/>
      </dsp:nvSpPr>
      <dsp:spPr>
        <a:xfrm>
          <a:off x="4086156" y="5256095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iz zveze </a:t>
          </a:r>
          <a:r>
            <a:rPr lang="sl-SI" sz="1400" kern="1200" dirty="0" smtClean="0"/>
            <a:t>________________</a:t>
          </a:r>
          <a:endParaRPr lang="sl-SI" sz="1400" b="1" kern="1200" dirty="0"/>
        </a:p>
      </dsp:txBody>
      <dsp:txXfrm>
        <a:off x="4122790" y="5292729"/>
        <a:ext cx="1802895" cy="1177507"/>
      </dsp:txXfrm>
    </dsp:sp>
    <dsp:sp modelId="{8EF636C7-7009-467A-80F5-199E95920870}">
      <dsp:nvSpPr>
        <dsp:cNvPr id="0" name=""/>
        <dsp:cNvSpPr/>
      </dsp:nvSpPr>
      <dsp:spPr>
        <a:xfrm>
          <a:off x="6243743" y="3004699"/>
          <a:ext cx="1219505" cy="50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55"/>
              </a:lnTo>
              <a:lnTo>
                <a:pt x="1219505" y="250155"/>
              </a:lnTo>
              <a:lnTo>
                <a:pt x="1219505" y="500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15F4-D818-4655-B515-F9FB120194F1}">
      <dsp:nvSpPr>
        <dsp:cNvPr id="0" name=""/>
        <dsp:cNvSpPr/>
      </dsp:nvSpPr>
      <dsp:spPr>
        <a:xfrm>
          <a:off x="6525168" y="3505010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dvogovorna (dva S)</a:t>
          </a:r>
          <a:endParaRPr lang="sl-SI" sz="1400" b="1" kern="1200" dirty="0"/>
        </a:p>
      </dsp:txBody>
      <dsp:txXfrm>
        <a:off x="6561802" y="3541644"/>
        <a:ext cx="1802895" cy="1177507"/>
      </dsp:txXfrm>
    </dsp:sp>
    <dsp:sp modelId="{C0BE5B05-A50F-4B88-8409-3765378F7CAF}">
      <dsp:nvSpPr>
        <dsp:cNvPr id="0" name=""/>
        <dsp:cNvSpPr/>
      </dsp:nvSpPr>
      <dsp:spPr>
        <a:xfrm>
          <a:off x="7417529" y="4755785"/>
          <a:ext cx="91440" cy="500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76E5F-9B2F-497E-883D-A42273ECC208}">
      <dsp:nvSpPr>
        <dsp:cNvPr id="0" name=""/>
        <dsp:cNvSpPr/>
      </dsp:nvSpPr>
      <dsp:spPr>
        <a:xfrm>
          <a:off x="6525168" y="5256095"/>
          <a:ext cx="1876163" cy="1250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/>
            <a:t>iz zveze </a:t>
          </a:r>
          <a:r>
            <a:rPr lang="sl-SI" sz="1400" kern="1200" dirty="0" smtClean="0"/>
            <a:t>________________</a:t>
          </a:r>
          <a:endParaRPr lang="sl-SI" sz="1400" b="1" kern="1200" dirty="0"/>
        </a:p>
      </dsp:txBody>
      <dsp:txXfrm>
        <a:off x="6561802" y="5292729"/>
        <a:ext cx="1802895" cy="1177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DAFA7-636C-4CE1-9574-200C932DED08}">
      <dsp:nvSpPr>
        <dsp:cNvPr id="0" name=""/>
        <dsp:cNvSpPr/>
      </dsp:nvSpPr>
      <dsp:spPr>
        <a:xfrm>
          <a:off x="5370512" y="2154584"/>
          <a:ext cx="4206218" cy="48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34"/>
              </a:lnTo>
              <a:lnTo>
                <a:pt x="4206218" y="243334"/>
              </a:lnTo>
              <a:lnTo>
                <a:pt x="4206218" y="486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36E91-B79E-438D-BA34-71F035B1C64D}">
      <dsp:nvSpPr>
        <dsp:cNvPr id="0" name=""/>
        <dsp:cNvSpPr/>
      </dsp:nvSpPr>
      <dsp:spPr>
        <a:xfrm>
          <a:off x="5370512" y="2154584"/>
          <a:ext cx="1402072" cy="48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34"/>
              </a:lnTo>
              <a:lnTo>
                <a:pt x="1402072" y="243334"/>
              </a:lnTo>
              <a:lnTo>
                <a:pt x="1402072" y="486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BB561-4A2F-45D1-B412-466415E074D9}">
      <dsp:nvSpPr>
        <dsp:cNvPr id="0" name=""/>
        <dsp:cNvSpPr/>
      </dsp:nvSpPr>
      <dsp:spPr>
        <a:xfrm>
          <a:off x="3968439" y="2154584"/>
          <a:ext cx="1402072" cy="486669"/>
        </a:xfrm>
        <a:custGeom>
          <a:avLst/>
          <a:gdLst/>
          <a:ahLst/>
          <a:cxnLst/>
          <a:rect l="0" t="0" r="0" b="0"/>
          <a:pathLst>
            <a:path>
              <a:moveTo>
                <a:pt x="1402072" y="0"/>
              </a:moveTo>
              <a:lnTo>
                <a:pt x="1402072" y="243334"/>
              </a:lnTo>
              <a:lnTo>
                <a:pt x="0" y="243334"/>
              </a:lnTo>
              <a:lnTo>
                <a:pt x="0" y="486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0DEB2-76A7-4EBE-B4BA-5A31012A950E}">
      <dsp:nvSpPr>
        <dsp:cNvPr id="0" name=""/>
        <dsp:cNvSpPr/>
      </dsp:nvSpPr>
      <dsp:spPr>
        <a:xfrm>
          <a:off x="1164293" y="2154584"/>
          <a:ext cx="4206218" cy="486669"/>
        </a:xfrm>
        <a:custGeom>
          <a:avLst/>
          <a:gdLst/>
          <a:ahLst/>
          <a:cxnLst/>
          <a:rect l="0" t="0" r="0" b="0"/>
          <a:pathLst>
            <a:path>
              <a:moveTo>
                <a:pt x="4206218" y="0"/>
              </a:moveTo>
              <a:lnTo>
                <a:pt x="4206218" y="243334"/>
              </a:lnTo>
              <a:lnTo>
                <a:pt x="0" y="243334"/>
              </a:lnTo>
              <a:lnTo>
                <a:pt x="0" y="486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D00D3-1BDE-4E42-9570-9296FFB249B3}">
      <dsp:nvSpPr>
        <dsp:cNvPr id="0" name=""/>
        <dsp:cNvSpPr/>
      </dsp:nvSpPr>
      <dsp:spPr>
        <a:xfrm>
          <a:off x="2747268" y="995846"/>
          <a:ext cx="5246487" cy="115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Stavčni členi</a:t>
          </a:r>
          <a:endParaRPr lang="sl-SI" sz="2400" kern="1200" dirty="0"/>
        </a:p>
      </dsp:txBody>
      <dsp:txXfrm>
        <a:off x="2747268" y="995846"/>
        <a:ext cx="5246487" cy="1158737"/>
      </dsp:txXfrm>
    </dsp:sp>
    <dsp:sp modelId="{3C3B1641-6CD0-44F0-9535-DE9978248C8D}">
      <dsp:nvSpPr>
        <dsp:cNvPr id="0" name=""/>
        <dsp:cNvSpPr/>
      </dsp:nvSpPr>
      <dsp:spPr>
        <a:xfrm>
          <a:off x="5556" y="2641253"/>
          <a:ext cx="2317475" cy="11587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5556" y="2641253"/>
        <a:ext cx="2317475" cy="1158737"/>
      </dsp:txXfrm>
    </dsp:sp>
    <dsp:sp modelId="{95CF83A9-E8A6-43EA-82FB-3DA636921063}">
      <dsp:nvSpPr>
        <dsp:cNvPr id="0" name=""/>
        <dsp:cNvSpPr/>
      </dsp:nvSpPr>
      <dsp:spPr>
        <a:xfrm>
          <a:off x="2809701" y="2641253"/>
          <a:ext cx="2317475" cy="115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809701" y="2641253"/>
        <a:ext cx="2317475" cy="1158737"/>
      </dsp:txXfrm>
    </dsp:sp>
    <dsp:sp modelId="{4D46E219-B4CB-4879-AE96-9AE6BEBD0244}">
      <dsp:nvSpPr>
        <dsp:cNvPr id="0" name=""/>
        <dsp:cNvSpPr/>
      </dsp:nvSpPr>
      <dsp:spPr>
        <a:xfrm>
          <a:off x="5613847" y="2641253"/>
          <a:ext cx="2317475" cy="115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5613847" y="2641253"/>
        <a:ext cx="2317475" cy="1158737"/>
      </dsp:txXfrm>
    </dsp:sp>
    <dsp:sp modelId="{D0182EBB-6A64-464F-B7D1-A0CF110DB830}">
      <dsp:nvSpPr>
        <dsp:cNvPr id="0" name=""/>
        <dsp:cNvSpPr/>
      </dsp:nvSpPr>
      <dsp:spPr>
        <a:xfrm>
          <a:off x="8417993" y="2641253"/>
          <a:ext cx="2317475" cy="115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8417993" y="2641253"/>
        <a:ext cx="2317475" cy="115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AF4EFE7-6713-4D1C-815F-2CA68CEF30AF}" type="datetimeFigureOut">
              <a:rPr lang="sl-SI" smtClean="0"/>
              <a:pPr/>
              <a:t>19. 11. 2023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FDFEF8E-8B76-4513-8281-E8FE9D752A3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969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04D1BF8-7322-4E63-AC5F-34E653D53527}" type="datetimeFigureOut">
              <a:rPr lang="sl-SI" smtClean="0"/>
              <a:pPr/>
              <a:t>19. 11. 2023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A4ED04A-FF03-4A76-B83F-A1F4D24CE82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2533FA14-5153-4633-823C-699F448DAEB4}" type="slidenum">
              <a:rPr lang="sl-SI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</a:t>
            </a:fld>
            <a:endParaRPr lang="sl-SI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82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48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380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9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380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9915"/>
            <a:ext cx="7729728" cy="738603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4796117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0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5105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00" y="486898"/>
            <a:ext cx="7729728" cy="699351"/>
          </a:xfrm>
          <a:noFill/>
          <a:ln>
            <a:noFill/>
          </a:ln>
        </p:spPr>
        <p:txBody>
          <a:bodyPr/>
          <a:lstStyle>
            <a:lvl1pPr>
              <a:defRPr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164" y="1482810"/>
            <a:ext cx="4980474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6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l">
              <a:buNone/>
              <a:defRPr sz="1900" b="1" cap="none" spc="0" baseline="0">
                <a:solidFill>
                  <a:srgbClr val="00B05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lang="sl-SI" sz="1900" b="1" kern="1200" cap="none" spc="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sl-SI" dirty="0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5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0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1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noFill/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rgbClr val="0070C0"/>
                </a:solidFill>
              </a:defRPr>
            </a:lvl1pPr>
            <a:lvl2pPr>
              <a:defRPr sz="1600">
                <a:solidFill>
                  <a:srgbClr val="0070C0"/>
                </a:solidFill>
              </a:defRPr>
            </a:lvl2pPr>
            <a:lvl3pPr>
              <a:defRPr sz="16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68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458" y="366964"/>
            <a:ext cx="8618096" cy="73860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479611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44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327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5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458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42" y="462184"/>
            <a:ext cx="8115589" cy="69935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3200" spc="0" baseline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164" y="1482810"/>
            <a:ext cx="4980474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33" y="2033347"/>
            <a:ext cx="5367652" cy="704087"/>
          </a:xfrm>
        </p:spPr>
        <p:txBody>
          <a:bodyPr anchor="b" anchorCtr="1">
            <a:noAutofit/>
          </a:bodyPr>
          <a:lstStyle>
            <a:lvl1pPr marL="0" indent="0" algn="l">
              <a:buNone/>
              <a:defRPr sz="2800" b="1" cap="none" spc="0" baseline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33" y="2955120"/>
            <a:ext cx="5367651" cy="25967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552" y="2955120"/>
            <a:ext cx="5334990" cy="25967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21552" y="2033346"/>
            <a:ext cx="5334990" cy="704087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lang="sl-SI" sz="2800" b="1" kern="1200" cap="none" spc="0" baseline="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sl-SI" dirty="0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46463" y="626941"/>
            <a:ext cx="8214442" cy="118872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noFill/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9755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416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914400" y="1597610"/>
            <a:ext cx="10325819" cy="272382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18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Doc. dr.</a:t>
            </a:r>
            <a:r>
              <a:rPr lang="sl-SI" sz="1800" b="0" cap="none" spc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Lara Godec Soršak</a:t>
            </a: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Slovenski jezik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7: STAVČNI ČLENI</a:t>
            </a:r>
            <a:endParaRPr lang="sl-SI" sz="2000" b="0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361848" y="4965347"/>
            <a:ext cx="6801612" cy="543411"/>
          </a:xfrm>
        </p:spPr>
        <p:txBody>
          <a:bodyPr/>
          <a:lstStyle/>
          <a:p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kaj so SČ?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293232"/>
            <a:ext cx="10739718" cy="47961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l-SI" dirty="0"/>
              <a:t>Stavčni členi so </a:t>
            </a:r>
            <a:r>
              <a:rPr lang="sl-SI" dirty="0" smtClean="0"/>
              <a:t>_______________________________________.</a:t>
            </a:r>
            <a:endParaRPr lang="sl-SI" dirty="0"/>
          </a:p>
          <a:p>
            <a:pPr lvl="0"/>
            <a:r>
              <a:rPr lang="sl-SI" dirty="0"/>
              <a:t>Določite stavčne člene.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i="1" dirty="0" smtClean="0"/>
              <a:t>Soseda vsako sredo dopoldne </a:t>
            </a:r>
            <a:r>
              <a:rPr lang="sl-SI" i="1" dirty="0"/>
              <a:t>kupi v trgovini na koncu ulice še vrečko suhih marelic in tablico čokolade Gorenjka.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Koliko je stavčnih členov?</a:t>
            </a:r>
          </a:p>
          <a:p>
            <a:r>
              <a:rPr lang="sl-SI" dirty="0"/>
              <a:t>Koliko je </a:t>
            </a:r>
            <a:r>
              <a:rPr lang="sl-SI" dirty="0" smtClean="0"/>
              <a:t>besed, koliko je besednih </a:t>
            </a:r>
            <a:r>
              <a:rPr lang="sl-SI" dirty="0"/>
              <a:t>vrst?</a:t>
            </a:r>
          </a:p>
          <a:p>
            <a:r>
              <a:rPr lang="sl-SI" dirty="0"/>
              <a:t>Zakaj je stavčnih členov manj?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02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vrste SČ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348010"/>
              </p:ext>
            </p:extLst>
          </p:nvPr>
        </p:nvGraphicFramePr>
        <p:xfrm>
          <a:off x="850993" y="1105567"/>
          <a:ext cx="10741025" cy="479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8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cap="none" dirty="0" smtClean="0">
                <a:latin typeface="+mn-lt"/>
              </a:rPr>
              <a:t>Katero vrsto podatka nosijo SČ?</a:t>
            </a:r>
            <a:endParaRPr lang="sl-SI" cap="none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+mn-lt"/>
              </a:rPr>
              <a:t>Kaj se dogaja oz. se je/bo zgodilo?</a:t>
            </a:r>
          </a:p>
          <a:p>
            <a:r>
              <a:rPr lang="sl-SI" dirty="0" smtClean="0">
                <a:latin typeface="+mn-lt"/>
              </a:rPr>
              <a:t>Kdo/kaj opravlja to dejanje?</a:t>
            </a:r>
          </a:p>
          <a:p>
            <a:endParaRPr lang="sl-SI" dirty="0" smtClean="0">
              <a:latin typeface="+mn-lt"/>
            </a:endParaRPr>
          </a:p>
          <a:p>
            <a:r>
              <a:rPr lang="sl-SI" dirty="0" smtClean="0">
                <a:latin typeface="+mn-lt"/>
              </a:rPr>
              <a:t>Koga/kaj dejanje prizadeva? Komu je dejanje namenjeno? …</a:t>
            </a:r>
          </a:p>
          <a:p>
            <a:r>
              <a:rPr lang="sl-SI" dirty="0" smtClean="0">
                <a:latin typeface="+mn-lt"/>
              </a:rPr>
              <a:t>Kdaj, kje, kako, zakaj se je dejanje zgodilo?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dirty="0"/>
              <a:t>_____________</a:t>
            </a:r>
            <a:endParaRPr lang="sl-SI" dirty="0" smtClean="0">
              <a:latin typeface="+mn-lt"/>
            </a:endParaRPr>
          </a:p>
          <a:p>
            <a:endParaRPr lang="sl-SI" dirty="0" smtClean="0">
              <a:latin typeface="+mn-lt"/>
            </a:endParaRPr>
          </a:p>
          <a:p>
            <a:r>
              <a:rPr lang="sl-SI" dirty="0"/>
              <a:t>_____________</a:t>
            </a:r>
            <a:endParaRPr lang="sl-SI" dirty="0" smtClean="0">
              <a:latin typeface="+mn-lt"/>
            </a:endParaRPr>
          </a:p>
          <a:p>
            <a:endParaRPr lang="sl-SI" dirty="0" smtClean="0">
              <a:latin typeface="+mn-lt"/>
            </a:endParaRPr>
          </a:p>
          <a:p>
            <a:r>
              <a:rPr lang="sl-SI" dirty="0"/>
              <a:t>_____________</a:t>
            </a:r>
            <a:endParaRPr lang="sl-SI" dirty="0" smtClean="0">
              <a:latin typeface="+mn-lt"/>
            </a:endParaRPr>
          </a:p>
          <a:p>
            <a:endParaRPr lang="sl-SI" dirty="0" smtClean="0">
              <a:latin typeface="+mn-lt"/>
            </a:endParaRPr>
          </a:p>
          <a:p>
            <a:endParaRPr lang="sl-SI" dirty="0" smtClean="0">
              <a:latin typeface="+mn-lt"/>
            </a:endParaRPr>
          </a:p>
          <a:p>
            <a:r>
              <a:rPr lang="sl-SI" dirty="0"/>
              <a:t>_____________</a:t>
            </a:r>
            <a:endParaRPr lang="sl-SI" dirty="0">
              <a:latin typeface="+mn-lt"/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5894873" y="1740309"/>
            <a:ext cx="7152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5894873" y="5498287"/>
            <a:ext cx="7152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5894873" y="4001729"/>
            <a:ext cx="7152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5894873" y="2856269"/>
            <a:ext cx="7152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1087" y="438512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3. povezanost SČ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284338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/>
              <a:t>_____________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latin typeface="+mn-lt"/>
              </a:rPr>
              <a:t>povedek</a:t>
            </a:r>
          </a:p>
          <a:p>
            <a:pPr marL="0" indent="0" algn="ctr">
              <a:buNone/>
            </a:pPr>
            <a:endParaRPr lang="sl-SI" dirty="0">
              <a:latin typeface="+mn-lt"/>
            </a:endParaRP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osebek	predmet	prisl. dol.</a:t>
            </a:r>
          </a:p>
          <a:p>
            <a:endParaRPr lang="sl-SI" dirty="0">
              <a:latin typeface="+mn-lt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492177" y="1482810"/>
            <a:ext cx="5404855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/>
              <a:t>_____________</a:t>
            </a:r>
            <a:endParaRPr lang="sl-SI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sl-SI" dirty="0" smtClean="0">
                <a:latin typeface="+mn-lt"/>
              </a:rPr>
              <a:t>osebek	 povedek	 predmet</a:t>
            </a:r>
          </a:p>
          <a:p>
            <a:pPr marL="0" indent="0">
              <a:buNone/>
            </a:pPr>
            <a:r>
              <a:rPr lang="sl-SI" dirty="0">
                <a:latin typeface="+mn-lt"/>
              </a:rPr>
              <a:t>	</a:t>
            </a:r>
            <a:r>
              <a:rPr lang="sl-SI" dirty="0" smtClean="0">
                <a:latin typeface="+mn-lt"/>
              </a:rPr>
              <a:t>			 prisl. dol.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r>
              <a:rPr lang="sl-SI" dirty="0"/>
              <a:t>_____________</a:t>
            </a:r>
            <a:r>
              <a:rPr lang="sl-SI" dirty="0" smtClean="0">
                <a:latin typeface="+mn-lt"/>
              </a:rPr>
              <a:t> </a:t>
            </a:r>
            <a:r>
              <a:rPr lang="sl-SI" dirty="0">
                <a:latin typeface="+mn-lt"/>
              </a:rPr>
              <a:t>povedka z osebkom (os., št., sp</a:t>
            </a:r>
            <a:r>
              <a:rPr lang="sl-SI" dirty="0" smtClean="0">
                <a:latin typeface="+mn-lt"/>
              </a:rPr>
              <a:t>.)</a:t>
            </a:r>
          </a:p>
          <a:p>
            <a:r>
              <a:rPr lang="sl-SI" dirty="0"/>
              <a:t>_____________</a:t>
            </a:r>
            <a:r>
              <a:rPr lang="sl-SI" dirty="0" smtClean="0">
                <a:latin typeface="+mn-lt"/>
              </a:rPr>
              <a:t> </a:t>
            </a:r>
            <a:r>
              <a:rPr lang="sl-SI" dirty="0">
                <a:latin typeface="+mn-lt"/>
              </a:rPr>
              <a:t>predmeta s povedkom (skl</a:t>
            </a:r>
            <a:r>
              <a:rPr lang="sl-SI" dirty="0" smtClean="0">
                <a:latin typeface="+mn-lt"/>
              </a:rPr>
              <a:t>.)</a:t>
            </a:r>
          </a:p>
          <a:p>
            <a:r>
              <a:rPr lang="sl-SI" dirty="0"/>
              <a:t>_____________</a:t>
            </a:r>
            <a:r>
              <a:rPr lang="sl-SI" dirty="0" smtClean="0">
                <a:latin typeface="+mn-lt"/>
              </a:rPr>
              <a:t> </a:t>
            </a:r>
            <a:r>
              <a:rPr lang="sl-SI" dirty="0">
                <a:latin typeface="+mn-lt"/>
              </a:rPr>
              <a:t>prislovnega določila k povedku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963988" y="2788185"/>
            <a:ext cx="1809135" cy="8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113180" y="2756057"/>
            <a:ext cx="1809135" cy="8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44972" y="3715049"/>
            <a:ext cx="1809135" cy="8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97372" y="3867449"/>
            <a:ext cx="1809135" cy="8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1" name="Raven puščični povezovalnik 20"/>
          <p:cNvCxnSpPr/>
          <p:nvPr/>
        </p:nvCxnSpPr>
        <p:spPr>
          <a:xfrm flipH="1">
            <a:off x="1366684" y="2603657"/>
            <a:ext cx="1691148" cy="73931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3205863" y="2603657"/>
            <a:ext cx="0" cy="80356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3460955" y="2603657"/>
            <a:ext cx="1268361" cy="73931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V="1">
            <a:off x="8036987" y="2211008"/>
            <a:ext cx="363794" cy="4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9880543" y="2211008"/>
            <a:ext cx="363794" cy="9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konektor 16"/>
          <p:cNvCxnSpPr/>
          <p:nvPr/>
        </p:nvCxnSpPr>
        <p:spPr>
          <a:xfrm>
            <a:off x="9826676" y="2379803"/>
            <a:ext cx="446702" cy="223854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270" y="548639"/>
            <a:ext cx="10883979" cy="58521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88900" lvl="0" indent="0">
              <a:buNone/>
              <a:tabLst>
                <a:tab pos="88900" algn="l"/>
              </a:tabLst>
            </a:pPr>
            <a:r>
              <a:rPr lang="sl-SI" b="1" dirty="0" smtClean="0"/>
              <a:t>Glagole v oklepaju postavite v pravilno obliko.</a:t>
            </a:r>
            <a:endParaRPr lang="sl-SI" b="1" dirty="0"/>
          </a:p>
          <a:p>
            <a:r>
              <a:rPr lang="sl-SI" i="1" dirty="0" smtClean="0"/>
              <a:t>Ta kraj (biti) _________ Zagorje.</a:t>
            </a:r>
          </a:p>
          <a:p>
            <a:r>
              <a:rPr lang="sl-SI" i="1" dirty="0" smtClean="0"/>
              <a:t>Jesenice (ležati</a:t>
            </a:r>
            <a:r>
              <a:rPr lang="sl-SI" i="1" dirty="0"/>
              <a:t>) </a:t>
            </a:r>
            <a:r>
              <a:rPr lang="sl-SI" i="1" dirty="0" smtClean="0"/>
              <a:t>_________ v Zgornji Savski dolini.</a:t>
            </a:r>
          </a:p>
          <a:p>
            <a:r>
              <a:rPr lang="sl-SI" i="1" dirty="0"/>
              <a:t>Alpe (biti) </a:t>
            </a:r>
            <a:r>
              <a:rPr lang="sl-SI" i="1" dirty="0" smtClean="0"/>
              <a:t>_________ zasnežene.</a:t>
            </a:r>
          </a:p>
          <a:p>
            <a:r>
              <a:rPr lang="sl-SI" i="1" dirty="0"/>
              <a:t>Radenci (biti) </a:t>
            </a:r>
            <a:r>
              <a:rPr lang="sl-SI" i="1" dirty="0" smtClean="0"/>
              <a:t>_________ zdraviliški kraj.</a:t>
            </a:r>
          </a:p>
          <a:p>
            <a:endParaRPr lang="sl-SI" i="1" dirty="0"/>
          </a:p>
          <a:p>
            <a:r>
              <a:rPr lang="sl-SI" i="1" dirty="0" smtClean="0"/>
              <a:t>Ta kraj (biti) _________ Jesenice</a:t>
            </a:r>
          </a:p>
          <a:p>
            <a:r>
              <a:rPr lang="sl-SI" i="1" dirty="0"/>
              <a:t>Ta kip (biti) </a:t>
            </a:r>
            <a:r>
              <a:rPr lang="sl-SI" i="1" dirty="0" smtClean="0"/>
              <a:t>_________ Rodinova Ljubimca.</a:t>
            </a:r>
          </a:p>
          <a:p>
            <a:pPr marL="88900" lvl="0" indent="0">
              <a:buNone/>
              <a:tabLst>
                <a:tab pos="88900" algn="l"/>
              </a:tabLst>
            </a:pPr>
            <a:endParaRPr lang="sl-SI" dirty="0" smtClean="0"/>
          </a:p>
          <a:p>
            <a:pPr marL="88900" lvl="0" indent="0">
              <a:buNone/>
              <a:tabLst>
                <a:tab pos="88900" algn="l"/>
              </a:tabLst>
            </a:pPr>
            <a:r>
              <a:rPr lang="sl-SI" b="1" dirty="0" smtClean="0"/>
              <a:t>Kaj </a:t>
            </a:r>
            <a:r>
              <a:rPr lang="sl-SI" b="1" dirty="0"/>
              <a:t>je prav?</a:t>
            </a:r>
          </a:p>
          <a:p>
            <a:r>
              <a:rPr lang="sl-SI" i="1" dirty="0" smtClean="0"/>
              <a:t>Učni </a:t>
            </a:r>
            <a:r>
              <a:rPr lang="sl-SI" i="1" dirty="0"/>
              <a:t>cilj in dejavnost učencev </a:t>
            </a:r>
            <a:r>
              <a:rPr lang="sl-SI" dirty="0"/>
              <a:t>je napisana/sta napisani/sta napisana </a:t>
            </a:r>
            <a:r>
              <a:rPr lang="sl-SI" i="1" dirty="0"/>
              <a:t>v učnem načrtu.</a:t>
            </a:r>
          </a:p>
          <a:p>
            <a:r>
              <a:rPr lang="sl-SI" i="1" dirty="0" smtClean="0"/>
              <a:t>Učni </a:t>
            </a:r>
            <a:r>
              <a:rPr lang="sl-SI" i="1" dirty="0"/>
              <a:t>cilji in dejavnosti učencev </a:t>
            </a:r>
            <a:r>
              <a:rPr lang="sl-SI" dirty="0"/>
              <a:t>so napisani/napisane </a:t>
            </a:r>
            <a:r>
              <a:rPr lang="sl-SI" i="1" dirty="0"/>
              <a:t>v učnem načrtu</a:t>
            </a:r>
            <a:r>
              <a:rPr lang="sl-SI" i="1" dirty="0" smtClean="0"/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24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sl-SI" dirty="0" smtClean="0"/>
              <a:t>. POLOŽAJ SČ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293232"/>
            <a:ext cx="10739718" cy="47961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Položaj SČ v slovenščini </a:t>
            </a:r>
            <a:r>
              <a:rPr lang="sl-SI" dirty="0"/>
              <a:t>_____________.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_____________ </a:t>
            </a:r>
            <a:r>
              <a:rPr lang="sl-SI" dirty="0" smtClean="0"/>
              <a:t>stava oz. </a:t>
            </a:r>
            <a:r>
              <a:rPr lang="sl-SI" dirty="0" smtClean="0"/>
              <a:t>______________________.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Kaj pa je stalna stava? Naštejte nekaj primerov.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5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384471"/>
            <a:ext cx="8618096" cy="738603"/>
          </a:xfrm>
        </p:spPr>
        <p:txBody>
          <a:bodyPr/>
          <a:lstStyle/>
          <a:p>
            <a:r>
              <a:rPr lang="sl-SI" dirty="0" smtClean="0"/>
              <a:t>5. Število SČ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466018"/>
            <a:ext cx="10739718" cy="4796117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1						1 ali več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_______</a:t>
            </a:r>
            <a:r>
              <a:rPr lang="sl-SI" dirty="0" smtClean="0"/>
              <a:t>		</a:t>
            </a:r>
            <a:r>
              <a:rPr lang="sl-SI" dirty="0"/>
              <a:t> _______ </a:t>
            </a:r>
            <a:r>
              <a:rPr lang="sl-SI" dirty="0" smtClean="0"/>
              <a:t>		</a:t>
            </a:r>
            <a:r>
              <a:rPr lang="sl-SI" dirty="0"/>
              <a:t> _______ </a:t>
            </a:r>
            <a:r>
              <a:rPr lang="sl-SI" dirty="0" smtClean="0"/>
              <a:t>		</a:t>
            </a:r>
            <a:r>
              <a:rPr lang="sl-SI" dirty="0"/>
              <a:t> _______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						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2900516" y="1101373"/>
            <a:ext cx="3320990" cy="900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6219915" y="1101373"/>
            <a:ext cx="2686520" cy="949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1622323" y="2713703"/>
            <a:ext cx="1278193" cy="1111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2900516" y="2713703"/>
            <a:ext cx="1248697" cy="11503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7177548" y="2713703"/>
            <a:ext cx="1730478" cy="1209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8908026" y="2713703"/>
            <a:ext cx="1130709" cy="1219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4755" y="977843"/>
            <a:ext cx="10739718" cy="420375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Koliko SČ je v stavkih?</a:t>
            </a:r>
          </a:p>
          <a:p>
            <a:endParaRPr lang="sl-SI" dirty="0"/>
          </a:p>
          <a:p>
            <a:r>
              <a:rPr lang="sl-SI" i="1" dirty="0" smtClean="0"/>
              <a:t>Aleš in Tina sta nam pokazala psa, mačko in hrčka.</a:t>
            </a:r>
          </a:p>
          <a:p>
            <a:pPr marL="0" indent="0">
              <a:buNone/>
            </a:pPr>
            <a:endParaRPr lang="sl-SI" i="1" dirty="0" smtClean="0"/>
          </a:p>
          <a:p>
            <a:r>
              <a:rPr lang="sl-SI" i="1" dirty="0" smtClean="0"/>
              <a:t>Premražen sprehajalec je sredi gozda naletel na zapuščeno leseno kočo.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33272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LASTNOSTI SČ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293232"/>
            <a:ext cx="10739718" cy="47961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a) vprašalnica </a:t>
            </a:r>
            <a:r>
              <a:rPr lang="sl-SI" dirty="0" smtClean="0">
                <a:sym typeface="Wingdings" panose="05000000000000000000" pitchFamily="2" charset="2"/>
              </a:rPr>
              <a:t> vloga, pomenska povezanost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b) oblika  oblikovna povezanost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c) sestava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9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384471"/>
            <a:ext cx="8618096" cy="738603"/>
          </a:xfrm>
        </p:spPr>
        <p:txBody>
          <a:bodyPr/>
          <a:lstStyle/>
          <a:p>
            <a:r>
              <a:rPr lang="sl-SI" cap="none" dirty="0" smtClean="0"/>
              <a:t>a</a:t>
            </a:r>
            <a:r>
              <a:rPr lang="sl-SI" dirty="0" smtClean="0"/>
              <a:t>) VPRAŠALNICA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135" y="1466018"/>
            <a:ext cx="11554690" cy="5200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Kaj se dogaja oz.</a:t>
            </a:r>
          </a:p>
          <a:p>
            <a:pPr marL="0" indent="0">
              <a:buNone/>
            </a:pPr>
            <a:r>
              <a:rPr lang="sl-SI" dirty="0" smtClean="0"/>
              <a:t>kaj se je/bo zgodilo?						</a:t>
            </a:r>
          </a:p>
          <a:p>
            <a:pPr marL="0" indent="0">
              <a:buNone/>
            </a:pPr>
            <a:r>
              <a:rPr lang="sl-SI" dirty="0" smtClean="0"/>
              <a:t>				Kdo/kaj		Koga/česa		Kje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	+ </a:t>
            </a:r>
            <a:r>
              <a:rPr lang="sl-SI" dirty="0" err="1" smtClean="0"/>
              <a:t>pov</a:t>
            </a:r>
            <a:r>
              <a:rPr lang="sl-SI" dirty="0" smtClean="0"/>
              <a:t>.		Komu/čemu	Kdaj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							… + </a:t>
            </a:r>
            <a:r>
              <a:rPr lang="sl-SI" dirty="0" err="1" smtClean="0"/>
              <a:t>pov</a:t>
            </a:r>
            <a:r>
              <a:rPr lang="sl-SI" dirty="0" smtClean="0"/>
              <a:t>.		… + </a:t>
            </a:r>
            <a:r>
              <a:rPr lang="sl-SI" dirty="0" err="1" smtClean="0"/>
              <a:t>pov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povedek		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	osebek		predmet		prislovno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							določilo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2900516" y="1101373"/>
            <a:ext cx="3320990" cy="900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1230814" y="3291840"/>
            <a:ext cx="0" cy="1296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5087780" y="2001587"/>
            <a:ext cx="3149345" cy="1057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7946968" y="2001587"/>
            <a:ext cx="310104" cy="9170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6221506" y="1101373"/>
            <a:ext cx="2048869" cy="900214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>
            <a:off x="8237982" y="2001587"/>
            <a:ext cx="1604287" cy="9170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H="1">
            <a:off x="4688378" y="4225636"/>
            <a:ext cx="3302" cy="928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>
            <a:off x="7564582" y="4689763"/>
            <a:ext cx="1" cy="565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uščični povezovalnik 38"/>
          <p:cNvCxnSpPr/>
          <p:nvPr/>
        </p:nvCxnSpPr>
        <p:spPr>
          <a:xfrm>
            <a:off x="10285085" y="4671753"/>
            <a:ext cx="1" cy="565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7131" y="188545"/>
            <a:ext cx="8618096" cy="738603"/>
          </a:xfrm>
        </p:spPr>
        <p:txBody>
          <a:bodyPr/>
          <a:lstStyle/>
          <a:p>
            <a:r>
              <a:rPr lang="sl-SI" dirty="0" smtClean="0"/>
              <a:t>skladnja (NPB 3, </a:t>
            </a:r>
            <a:r>
              <a:rPr lang="sl-SI" cap="none" dirty="0" smtClean="0"/>
              <a:t>str</a:t>
            </a:r>
            <a:r>
              <a:rPr lang="sl-SI" dirty="0" smtClean="0"/>
              <a:t>. 18–42)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2437" y="1127870"/>
            <a:ext cx="10739718" cy="5172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Pri sporazumevanju poimenujemo </a:t>
            </a:r>
            <a:r>
              <a:rPr lang="sl-SI" dirty="0"/>
              <a:t>________________+ ________________.</a:t>
            </a:r>
            <a:endParaRPr lang="sl-SI" dirty="0" smtClean="0"/>
          </a:p>
          <a:p>
            <a:endParaRPr lang="sl-SI" dirty="0"/>
          </a:p>
          <a:p>
            <a:r>
              <a:rPr lang="sl-SI" i="1" dirty="0" smtClean="0"/>
              <a:t>odkriti, naselje, paleolitski, Brodar, Srečko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</a:t>
            </a:r>
            <a:endParaRPr lang="sl-SI" i="1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Besede po določenih pravilih </a:t>
            </a:r>
            <a:r>
              <a:rPr lang="sl-SI" dirty="0"/>
              <a:t>________________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v višje enote, npr. v BZ, stavke, večstavčne povedi, </a:t>
            </a:r>
            <a:r>
              <a:rPr lang="sl-SI" dirty="0" smtClean="0">
                <a:sym typeface="Wingdings" panose="05000000000000000000" pitchFamily="2" charset="2"/>
              </a:rPr>
              <a:t>besedila, to so torej __________ pravila.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V raznih jezikih so različna.</a:t>
            </a:r>
          </a:p>
          <a:p>
            <a:r>
              <a:rPr lang="sl-SI" dirty="0"/>
              <a:t>Opisana so v ________________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 smtClean="0"/>
              <a:t>Večino </a:t>
            </a:r>
            <a:r>
              <a:rPr lang="sl-SI" dirty="0"/>
              <a:t>se jih za J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l-SI" dirty="0"/>
              <a:t> mimogrede naučimo ________________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49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vprašalnice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5"/>
            <a:ext cx="11110446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  <a:latin typeface="+mn-lt"/>
              </a:rPr>
              <a:t>Vprašalnica za osebek</a:t>
            </a:r>
          </a:p>
          <a:p>
            <a:r>
              <a:rPr lang="sl-SI" dirty="0" smtClean="0">
                <a:latin typeface="+mn-lt"/>
              </a:rPr>
              <a:t>Kdo/kaj + povedek?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b="1" dirty="0" smtClean="0">
                <a:latin typeface="+mn-lt"/>
              </a:rPr>
              <a:t>Vprašajte se po osebku.</a:t>
            </a:r>
          </a:p>
          <a:p>
            <a:r>
              <a:rPr lang="sl-SI" i="1" dirty="0" smtClean="0">
                <a:latin typeface="+mn-lt"/>
              </a:rPr>
              <a:t>Ana je šla na sprehod.</a:t>
            </a:r>
          </a:p>
          <a:p>
            <a:r>
              <a:rPr lang="sl-SI" i="1" dirty="0" smtClean="0">
                <a:latin typeface="+mn-lt"/>
              </a:rPr>
              <a:t>Ptice selivke jeseni odletijo na jug.</a:t>
            </a:r>
          </a:p>
          <a:p>
            <a:r>
              <a:rPr lang="sl-SI" i="1" dirty="0" smtClean="0">
                <a:latin typeface="+mn-lt"/>
              </a:rPr>
              <a:t>Film si je ogledalo veliko gledalcev.</a:t>
            </a:r>
          </a:p>
          <a:p>
            <a:r>
              <a:rPr lang="sl-SI" i="1" dirty="0" smtClean="0">
                <a:latin typeface="+mn-lt"/>
              </a:rPr>
              <a:t>Jane ni doma.</a:t>
            </a:r>
          </a:p>
          <a:p>
            <a:r>
              <a:rPr lang="sl-SI" i="1" dirty="0" smtClean="0">
                <a:latin typeface="+mn-lt"/>
              </a:rPr>
              <a:t>Zmanjkuje elektrike.</a:t>
            </a:r>
            <a:endParaRPr lang="sl-SI" i="1" dirty="0">
              <a:latin typeface="+mn-lt"/>
            </a:endParaRP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24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n-lt"/>
              </a:rPr>
              <a:t>vprašalnice</a:t>
            </a:r>
            <a:endParaRPr lang="sl-SI" dirty="0">
              <a:latin typeface="+mn-lt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0837" y="1280161"/>
            <a:ext cx="11041998" cy="512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  <a:latin typeface="+mn-lt"/>
              </a:rPr>
              <a:t>Vprašalnice za predmet</a:t>
            </a: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Več vprašalnic </a:t>
            </a:r>
            <a:r>
              <a:rPr lang="sl-SI" dirty="0" smtClean="0">
                <a:latin typeface="+mn-lt"/>
                <a:sym typeface="Wingdings" panose="05000000000000000000" pitchFamily="2" charset="2"/>
              </a:rPr>
              <a:t> več vrst predmetov:</a:t>
            </a:r>
          </a:p>
          <a:p>
            <a:r>
              <a:rPr lang="sl-SI" dirty="0">
                <a:latin typeface="+mn-lt"/>
              </a:rPr>
              <a:t>Koga/česa + </a:t>
            </a:r>
            <a:r>
              <a:rPr lang="sl-SI" dirty="0" smtClean="0">
                <a:latin typeface="+mn-lt"/>
              </a:rPr>
              <a:t>povedek?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Komu/čemu </a:t>
            </a:r>
            <a:r>
              <a:rPr lang="sl-SI" dirty="0" smtClean="0">
                <a:latin typeface="+mn-lt"/>
              </a:rPr>
              <a:t>+</a:t>
            </a:r>
            <a:r>
              <a:rPr lang="sl-SI" dirty="0">
                <a:latin typeface="+mn-lt"/>
              </a:rPr>
              <a:t> povedek</a:t>
            </a:r>
            <a:r>
              <a:rPr lang="sl-SI" dirty="0" smtClean="0">
                <a:latin typeface="+mn-lt"/>
              </a:rPr>
              <a:t>?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Koga/kaj + </a:t>
            </a:r>
            <a:r>
              <a:rPr lang="sl-SI" dirty="0" smtClean="0">
                <a:latin typeface="+mn-lt"/>
              </a:rPr>
              <a:t>povedek?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O kom/čem + povedek</a:t>
            </a:r>
            <a:r>
              <a:rPr lang="sl-SI" dirty="0" smtClean="0">
                <a:latin typeface="+mn-lt"/>
              </a:rPr>
              <a:t>?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S kom/čim + povedek</a:t>
            </a:r>
            <a:r>
              <a:rPr lang="sl-SI" dirty="0" smtClean="0">
                <a:latin typeface="+mn-lt"/>
              </a:rPr>
              <a:t>?</a:t>
            </a: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5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7293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vprašalnice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66255" y="1161535"/>
            <a:ext cx="6517178" cy="5505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  <a:latin typeface="+mn-lt"/>
              </a:rPr>
              <a:t>Vprašalnice za prisl. dol.</a:t>
            </a:r>
          </a:p>
          <a:p>
            <a:pPr marL="0" indent="0">
              <a:buNone/>
            </a:pPr>
            <a:r>
              <a:rPr lang="sl-SI" sz="2800" dirty="0" smtClean="0">
                <a:latin typeface="+mn-lt"/>
              </a:rPr>
              <a:t>Več vprašalnic </a:t>
            </a:r>
            <a:r>
              <a:rPr lang="sl-SI" sz="2800" dirty="0" smtClean="0">
                <a:latin typeface="+mn-lt"/>
                <a:sym typeface="Wingdings" panose="05000000000000000000" pitchFamily="2" charset="2"/>
              </a:rPr>
              <a:t> več vrst in podvrst prisl. dol.</a:t>
            </a:r>
          </a:p>
          <a:p>
            <a:pPr marL="0" indent="0">
              <a:buNone/>
            </a:pPr>
            <a:endParaRPr lang="sl-SI" sz="2800" dirty="0" smtClean="0">
              <a:latin typeface="+mn-lt"/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sl-SI" sz="2800" b="1" dirty="0" smtClean="0">
                <a:solidFill>
                  <a:srgbClr val="00B050"/>
                </a:solidFill>
                <a:latin typeface="+mn-lt"/>
              </a:rPr>
              <a:t>Vprašalnice za prisl. dol. kraja</a:t>
            </a:r>
          </a:p>
          <a:p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+ povedek?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mesto</a:t>
            </a:r>
          </a:p>
          <a:p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+ 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cilj</a:t>
            </a:r>
          </a:p>
          <a:p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>
                <a:latin typeface="+mn-lt"/>
              </a:rPr>
              <a:t>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izhodišče</a:t>
            </a:r>
          </a:p>
          <a:p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+ 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poti</a:t>
            </a:r>
          </a:p>
          <a:p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 smtClean="0">
                <a:latin typeface="+mn-lt"/>
              </a:rPr>
              <a:t>povedek? </a:t>
            </a:r>
            <a:r>
              <a:rPr lang="sl-SI" sz="2800" dirty="0" smtClean="0">
                <a:latin typeface="+mn-lt"/>
                <a:sym typeface="Wingdings"/>
              </a:rPr>
              <a:t></a:t>
            </a:r>
            <a:r>
              <a:rPr lang="sl-SI" sz="2800" dirty="0" smtClean="0">
                <a:latin typeface="+mn-lt"/>
              </a:rPr>
              <a:t> razmeščenost </a:t>
            </a:r>
            <a:endParaRPr lang="sl-SI" sz="2800" dirty="0">
              <a:latin typeface="+mn-lt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975924" y="1161535"/>
            <a:ext cx="4980474" cy="5505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00B050"/>
                </a:solidFill>
                <a:latin typeface="+mn-lt"/>
              </a:rPr>
              <a:t>Vprašalnice za prisl. dol. </a:t>
            </a:r>
            <a:r>
              <a:rPr lang="sl-SI" sz="2800" b="1" dirty="0" smtClean="0">
                <a:solidFill>
                  <a:srgbClr val="00B050"/>
                </a:solidFill>
                <a:latin typeface="+mn-lt"/>
              </a:rPr>
              <a:t>časa</a:t>
            </a:r>
          </a:p>
          <a:p>
            <a:pPr marL="228600" lvl="1"/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+ 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obdobje</a:t>
            </a:r>
          </a:p>
          <a:p>
            <a:pPr marL="228600" lvl="1"/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>
                <a:latin typeface="+mn-lt"/>
              </a:rPr>
              <a:t>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trajanje</a:t>
            </a:r>
          </a:p>
          <a:p>
            <a:pPr marL="228600" lvl="1"/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>
                <a:latin typeface="+mn-lt"/>
              </a:rPr>
              <a:t>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pogostnost</a:t>
            </a:r>
          </a:p>
          <a:p>
            <a:pPr marL="0" indent="0">
              <a:buNone/>
            </a:pPr>
            <a:endParaRPr lang="sl-SI" sz="3000" b="1" dirty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5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n-lt"/>
              </a:rPr>
              <a:t>vprašalnice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00B050"/>
                </a:solidFill>
                <a:latin typeface="+mn-lt"/>
              </a:rPr>
              <a:t>Vprašalnice za prisl. dol. </a:t>
            </a:r>
            <a:r>
              <a:rPr lang="sl-SI" sz="2800" b="1" dirty="0" smtClean="0">
                <a:solidFill>
                  <a:srgbClr val="00B050"/>
                </a:solidFill>
                <a:latin typeface="+mn-lt"/>
              </a:rPr>
              <a:t>vzroka</a:t>
            </a:r>
            <a:endParaRPr lang="sl-SI" sz="2800" b="1" dirty="0">
              <a:solidFill>
                <a:srgbClr val="00B050"/>
              </a:solidFill>
              <a:latin typeface="+mn-lt"/>
            </a:endParaRPr>
          </a:p>
          <a:p>
            <a:pPr marL="228600" lvl="1">
              <a:lnSpc>
                <a:spcPct val="90000"/>
              </a:lnSpc>
            </a:pPr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+ </a:t>
            </a:r>
            <a:r>
              <a:rPr lang="sl-SI" sz="2800" dirty="0" smtClean="0">
                <a:latin typeface="+mn-lt"/>
              </a:rPr>
              <a:t>povedek? </a:t>
            </a:r>
            <a:r>
              <a:rPr lang="sl-SI" sz="2800" dirty="0" smtClean="0">
                <a:latin typeface="+mn-lt"/>
                <a:sym typeface="Wingdings"/>
              </a:rPr>
              <a:t></a:t>
            </a:r>
            <a:r>
              <a:rPr lang="sl-SI" sz="2800" dirty="0" smtClean="0">
                <a:latin typeface="+mn-lt"/>
              </a:rPr>
              <a:t> pravi vzrok</a:t>
            </a:r>
          </a:p>
          <a:p>
            <a:pPr marL="228600" lvl="1">
              <a:lnSpc>
                <a:spcPct val="90000"/>
              </a:lnSpc>
            </a:pPr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+ 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namen</a:t>
            </a:r>
          </a:p>
          <a:p>
            <a:pPr marL="228600" lvl="1">
              <a:lnSpc>
                <a:spcPct val="90000"/>
              </a:lnSpc>
            </a:pPr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>
                <a:latin typeface="+mn-lt"/>
              </a:rPr>
              <a:t>povedek</a:t>
            </a:r>
            <a:r>
              <a:rPr lang="sl-SI" sz="2800" dirty="0" smtClean="0">
                <a:latin typeface="+mn-lt"/>
              </a:rPr>
              <a:t>? </a:t>
            </a:r>
            <a:r>
              <a:rPr lang="sl-SI" sz="2800" dirty="0">
                <a:latin typeface="+mn-lt"/>
                <a:sym typeface="Wingdings"/>
              </a:rPr>
              <a:t></a:t>
            </a:r>
            <a:r>
              <a:rPr lang="sl-SI" sz="2800" dirty="0">
                <a:latin typeface="+mn-lt"/>
              </a:rPr>
              <a:t> pogoj</a:t>
            </a:r>
          </a:p>
          <a:p>
            <a:pPr marL="228600" lvl="1">
              <a:lnSpc>
                <a:spcPct val="90000"/>
              </a:lnSpc>
            </a:pPr>
            <a:r>
              <a:rPr lang="sl-SI" sz="2800" dirty="0"/>
              <a:t>_______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 smtClean="0">
                <a:latin typeface="+mn-lt"/>
              </a:rPr>
              <a:t>povedek? </a:t>
            </a:r>
            <a:r>
              <a:rPr lang="sl-SI" sz="2800" dirty="0" smtClean="0">
                <a:latin typeface="+mn-lt"/>
                <a:sym typeface="Wingdings"/>
              </a:rPr>
              <a:t></a:t>
            </a:r>
            <a:r>
              <a:rPr lang="sl-SI" sz="2800" dirty="0" smtClean="0">
                <a:latin typeface="+mn-lt"/>
              </a:rPr>
              <a:t> dopustitev</a:t>
            </a:r>
            <a:endParaRPr lang="sl-SI" sz="2800" dirty="0">
              <a:latin typeface="+mn-lt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10164" y="1482811"/>
            <a:ext cx="4980474" cy="20076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800" b="1" dirty="0">
                <a:solidFill>
                  <a:srgbClr val="00B050"/>
                </a:solidFill>
                <a:latin typeface="+mn-lt"/>
              </a:rPr>
              <a:t>Vprašalnice za prisl. dol. </a:t>
            </a:r>
            <a:r>
              <a:rPr lang="sl-SI" sz="2800" b="1" dirty="0" smtClean="0">
                <a:solidFill>
                  <a:srgbClr val="00B050"/>
                </a:solidFill>
                <a:latin typeface="+mn-lt"/>
              </a:rPr>
              <a:t>načina</a:t>
            </a:r>
          </a:p>
          <a:p>
            <a:r>
              <a:rPr lang="sl-SI" sz="2800" dirty="0"/>
              <a:t>_______</a:t>
            </a:r>
            <a:r>
              <a:rPr lang="sl-SI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+ </a:t>
            </a:r>
            <a:r>
              <a:rPr lang="sl-SI" sz="2800" dirty="0">
                <a:latin typeface="+mn-lt"/>
              </a:rPr>
              <a:t>povedek?</a:t>
            </a:r>
            <a:endParaRPr lang="sl-SI" sz="2800" b="1" dirty="0" smtClean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endParaRPr lang="sl-SI" b="1" dirty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84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384471"/>
            <a:ext cx="8618096" cy="738603"/>
          </a:xfrm>
        </p:spPr>
        <p:txBody>
          <a:bodyPr/>
          <a:lstStyle/>
          <a:p>
            <a:r>
              <a:rPr lang="sl-SI" cap="none" dirty="0"/>
              <a:t>b</a:t>
            </a:r>
            <a:r>
              <a:rPr lang="sl-SI" dirty="0" smtClean="0"/>
              <a:t>) OBLIKA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135" y="1496291"/>
            <a:ext cx="11554690" cy="5170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osebna glagolska 						</a:t>
            </a:r>
          </a:p>
          <a:p>
            <a:pPr marL="0" indent="0">
              <a:buNone/>
            </a:pPr>
            <a:r>
              <a:rPr lang="sl-SI" dirty="0" smtClean="0"/>
              <a:t>	oblika			</a:t>
            </a:r>
          </a:p>
          <a:p>
            <a:pPr marL="0" indent="0">
              <a:buNone/>
            </a:pPr>
            <a:r>
              <a:rPr lang="sl-SI" dirty="0" smtClean="0"/>
              <a:t>					I		</a:t>
            </a:r>
            <a:r>
              <a:rPr lang="sl-SI" dirty="0"/>
              <a:t>	</a:t>
            </a:r>
            <a:r>
              <a:rPr lang="sl-SI" dirty="0" err="1" smtClean="0"/>
              <a:t>neI</a:t>
            </a:r>
            <a:r>
              <a:rPr lang="sl-SI" dirty="0" smtClean="0"/>
              <a:t>		prislov/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							</a:t>
            </a:r>
            <a:r>
              <a:rPr lang="sl-SI" dirty="0" err="1" smtClean="0"/>
              <a:t>predl</a:t>
            </a:r>
            <a:r>
              <a:rPr lang="sl-SI" dirty="0" smtClean="0"/>
              <a:t>. zveza		</a:t>
            </a:r>
            <a:endParaRPr lang="sl-SI" dirty="0"/>
          </a:p>
        </p:txBody>
      </p:sp>
      <p:grpSp>
        <p:nvGrpSpPr>
          <p:cNvPr id="10" name="Skupina 9"/>
          <p:cNvGrpSpPr/>
          <p:nvPr/>
        </p:nvGrpSpPr>
        <p:grpSpPr>
          <a:xfrm>
            <a:off x="2900516" y="1101373"/>
            <a:ext cx="6858626" cy="2173842"/>
            <a:chOff x="2900516" y="1101373"/>
            <a:chExt cx="6858626" cy="2173842"/>
          </a:xfrm>
        </p:grpSpPr>
        <p:cxnSp>
          <p:nvCxnSpPr>
            <p:cNvPr id="5" name="Raven puščični povezovalnik 4"/>
            <p:cNvCxnSpPr/>
            <p:nvPr/>
          </p:nvCxnSpPr>
          <p:spPr>
            <a:xfrm flipH="1">
              <a:off x="2900516" y="1101373"/>
              <a:ext cx="3320990" cy="9002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uščični povezovalnik 12"/>
            <p:cNvCxnSpPr/>
            <p:nvPr/>
          </p:nvCxnSpPr>
          <p:spPr>
            <a:xfrm flipH="1">
              <a:off x="5320145" y="2001587"/>
              <a:ext cx="2916981" cy="12736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uščični povezovalnik 14"/>
            <p:cNvCxnSpPr/>
            <p:nvPr/>
          </p:nvCxnSpPr>
          <p:spPr>
            <a:xfrm flipH="1">
              <a:off x="8044882" y="2001587"/>
              <a:ext cx="182699" cy="12736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>
            <a:xfrm>
              <a:off x="6221506" y="1101373"/>
              <a:ext cx="2048869" cy="900214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uščični povezovalnik 26"/>
            <p:cNvCxnSpPr/>
            <p:nvPr/>
          </p:nvCxnSpPr>
          <p:spPr>
            <a:xfrm>
              <a:off x="8237982" y="2001587"/>
              <a:ext cx="1521160" cy="12372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98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n-lt"/>
              </a:rPr>
              <a:t>OBLIKA POVEDKA</a:t>
            </a:r>
            <a:endParaRPr lang="sl-SI" dirty="0">
              <a:latin typeface="+mn-lt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0837" y="1280161"/>
            <a:ext cx="11041998" cy="512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osebna glagolska oblika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Miška pa smuk v luknjico.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je študent.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je zdrav.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je moral oditi.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se je začel učiti.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je vstopil ves nasmejan.</a:t>
            </a:r>
            <a:endParaRPr lang="sl-SI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OBLIKA OSEBKA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5"/>
            <a:ext cx="11110446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samostalnik/samostalniška BZ v imenovalniku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Jane ni doma.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Na smučišču je 5/malo smučarjev.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Zmanjkuje </a:t>
            </a:r>
            <a:r>
              <a:rPr lang="sl-SI" i="1" dirty="0">
                <a:latin typeface="+mn-lt"/>
                <a:sym typeface="Wingdings" panose="05000000000000000000" pitchFamily="2" charset="2"/>
              </a:rPr>
              <a:t>elektrike.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Zabavali smo se vso noč.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Dežuje.</a:t>
            </a:r>
            <a:endParaRPr lang="sl-SI" i="1" dirty="0" smtClean="0">
              <a:latin typeface="+mn-lt"/>
            </a:endParaRP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8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OBLIKA OSEBKA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4"/>
            <a:ext cx="11110446" cy="55501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>
                <a:latin typeface="+mn-lt"/>
              </a:rPr>
              <a:t>Kdaj je v osebku samostalnik v rodilniku?</a:t>
            </a: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1. </a:t>
            </a:r>
            <a:r>
              <a:rPr lang="sl-SI" i="1" dirty="0" smtClean="0">
                <a:latin typeface="+mn-lt"/>
              </a:rPr>
              <a:t>Jane ni doma.</a:t>
            </a:r>
          </a:p>
          <a:p>
            <a:r>
              <a:rPr lang="sl-SI" dirty="0" smtClean="0"/>
              <a:t>____________________________</a:t>
            </a:r>
          </a:p>
          <a:p>
            <a:r>
              <a:rPr lang="sl-SI" dirty="0"/>
              <a:t>____________________________</a:t>
            </a: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2. </a:t>
            </a:r>
            <a:r>
              <a:rPr lang="sl-SI" i="1" dirty="0" smtClean="0">
                <a:latin typeface="+mn-lt"/>
              </a:rPr>
              <a:t>Na smučišču je 5/malo smučarjev.</a:t>
            </a:r>
          </a:p>
          <a:p>
            <a:r>
              <a:rPr lang="sl-SI" dirty="0" smtClean="0"/>
              <a:t>____________________________</a:t>
            </a:r>
          </a:p>
          <a:p>
            <a:r>
              <a:rPr lang="sl-SI" dirty="0"/>
              <a:t>____________________________</a:t>
            </a:r>
            <a:endParaRPr lang="sl-SI" dirty="0" smtClean="0"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latin typeface="+mn-lt"/>
                <a:sym typeface="Wingdings" panose="05000000000000000000" pitchFamily="2" charset="2"/>
              </a:rPr>
              <a:t>3. </a:t>
            </a:r>
            <a:r>
              <a:rPr lang="sl-SI" i="1" dirty="0" smtClean="0">
                <a:latin typeface="+mn-lt"/>
                <a:sym typeface="Wingdings" panose="05000000000000000000" pitchFamily="2" charset="2"/>
              </a:rPr>
              <a:t>Zmanjkuje elektrike. </a:t>
            </a:r>
            <a:r>
              <a:rPr lang="sl-SI" dirty="0" smtClean="0">
                <a:latin typeface="+mn-lt"/>
                <a:sym typeface="Wingdings" panose="05000000000000000000" pitchFamily="2" charset="2"/>
              </a:rPr>
              <a:t>(</a:t>
            </a:r>
            <a:r>
              <a:rPr lang="sl-SI" i="1" dirty="0" smtClean="0">
                <a:latin typeface="+mn-lt"/>
                <a:sym typeface="Wingdings" panose="05000000000000000000" pitchFamily="2" charset="2"/>
              </a:rPr>
              <a:t>Sanjalo se ji je. Zeblo me je. </a:t>
            </a:r>
            <a:r>
              <a:rPr lang="sl-SI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sl-SI" dirty="0"/>
              <a:t>________________</a:t>
            </a:r>
            <a:r>
              <a:rPr lang="sl-SI" dirty="0" smtClean="0">
                <a:latin typeface="+mn-lt"/>
                <a:sym typeface="Wingdings" panose="05000000000000000000" pitchFamily="2" charset="2"/>
              </a:rPr>
              <a:t>)</a:t>
            </a:r>
            <a:endParaRPr lang="sl-SI" dirty="0" smtClean="0"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7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OBLIKA PREDMETA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5"/>
            <a:ext cx="11110446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samostalnik/samostalniška BZ v </a:t>
            </a:r>
            <a:r>
              <a:rPr lang="sl-SI" b="1" dirty="0" err="1" smtClean="0">
                <a:solidFill>
                  <a:srgbClr val="00B050"/>
                </a:solidFill>
                <a:latin typeface="+mn-lt"/>
              </a:rPr>
              <a:t>neimenovalniških</a:t>
            </a:r>
            <a:r>
              <a:rPr lang="sl-SI" b="1" dirty="0" smtClean="0">
                <a:solidFill>
                  <a:srgbClr val="00B050"/>
                </a:solidFill>
                <a:latin typeface="+mn-lt"/>
              </a:rPr>
              <a:t> sklonih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Čakam na postaji. – Čakam Ano.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Babica se sprehaja s palico. – Babica se sprehaja z dedkom.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Peter je moral oditi. – Peter nam je ukazal oditi.</a:t>
            </a:r>
            <a:endParaRPr lang="sl-SI" i="1" dirty="0"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Tele gleda žrebe.</a:t>
            </a:r>
            <a:endParaRPr lang="sl-SI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3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OBLIKA PRISLOVNEGA DOLOČILA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5"/>
            <a:ext cx="11110446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prislov ali prislovna zveza</a:t>
            </a:r>
          </a:p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predložna zveza</a:t>
            </a:r>
          </a:p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samostalnik/sam. BZ v rodilniku</a:t>
            </a:r>
          </a:p>
          <a:p>
            <a:r>
              <a:rPr lang="sl-SI" b="1" dirty="0" smtClean="0">
                <a:solidFill>
                  <a:srgbClr val="00B050"/>
                </a:solidFill>
                <a:latin typeface="+mn-lt"/>
              </a:rPr>
              <a:t>samostalnik/sam. BZ v tožilniku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Vozil je prehitro.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Prespala je pri prijateljici.</a:t>
            </a:r>
          </a:p>
          <a:p>
            <a:pPr marL="0" indent="0">
              <a:buNone/>
            </a:pPr>
            <a:r>
              <a:rPr lang="sl-SI" i="1" dirty="0">
                <a:latin typeface="+mn-lt"/>
              </a:rPr>
              <a:t>Vozil je brez vozniškega izpita.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Prodajalka je vazo z rožami postavila na pult.</a:t>
            </a:r>
          </a:p>
        </p:txBody>
      </p:sp>
    </p:spTree>
    <p:extLst>
      <p:ext uri="{BB962C8B-B14F-4D97-AF65-F5344CB8AC3E}">
        <p14:creationId xmlns:p14="http://schemas.microsoft.com/office/powerpoint/2010/main" val="35000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437" y="188545"/>
            <a:ext cx="10739718" cy="738603"/>
          </a:xfrm>
        </p:spPr>
        <p:txBody>
          <a:bodyPr/>
          <a:lstStyle/>
          <a:p>
            <a:r>
              <a:rPr lang="sl-SI" dirty="0" smtClean="0"/>
              <a:t>SLOVNIČNA/SKLADENJSKA SESTAVA BESEDILA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2437" y="1127870"/>
            <a:ext cx="10739718" cy="517212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dirty="0"/>
              <a:t>Besedilo je iz </a:t>
            </a:r>
            <a:r>
              <a:rPr lang="sl-SI" dirty="0" smtClean="0"/>
              <a:t>ene ali več povedi</a:t>
            </a:r>
            <a:r>
              <a:rPr lang="sl-SI" dirty="0" smtClean="0"/>
              <a:t>.</a:t>
            </a:r>
            <a:r>
              <a:rPr lang="sl-SI" dirty="0"/>
              <a:t> 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Kaj je poved?</a:t>
            </a:r>
            <a:endParaRPr lang="sl-SI" dirty="0"/>
          </a:p>
          <a:p>
            <a:r>
              <a:rPr lang="sl-SI" dirty="0"/>
              <a:t>Poved je zaključena množica </a:t>
            </a:r>
            <a:r>
              <a:rPr lang="sl-SI" dirty="0" smtClean="0"/>
              <a:t>________________________________ povezanih </a:t>
            </a:r>
            <a:r>
              <a:rPr lang="sl-SI" dirty="0"/>
              <a:t>besed, ki nekaj </a:t>
            </a:r>
            <a:r>
              <a:rPr lang="sl-SI" dirty="0"/>
              <a:t>________________ </a:t>
            </a:r>
            <a:r>
              <a:rPr lang="sl-SI" dirty="0"/>
              <a:t>in je nastala v </a:t>
            </a:r>
            <a:r>
              <a:rPr lang="sl-SI" dirty="0"/>
              <a:t>________________.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006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cap="none" dirty="0" smtClean="0">
                <a:latin typeface="+mn-lt"/>
              </a:rPr>
              <a:t>c</a:t>
            </a:r>
            <a:r>
              <a:rPr lang="sl-SI" dirty="0" smtClean="0">
                <a:latin typeface="+mn-lt"/>
              </a:rPr>
              <a:t>) SESTAVA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61535"/>
            <a:ext cx="11110446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>
                <a:latin typeface="+mn-lt"/>
              </a:rPr>
              <a:t>V dvojicah povedi primerjajte sestavo obarvanega SČ.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</a:t>
            </a:r>
            <a:r>
              <a:rPr lang="sl-SI" b="1" i="1" dirty="0" smtClean="0">
                <a:solidFill>
                  <a:srgbClr val="00B050"/>
                </a:solidFill>
                <a:latin typeface="+mn-lt"/>
              </a:rPr>
              <a:t>spi</a:t>
            </a:r>
            <a:r>
              <a:rPr lang="sl-SI" i="1" dirty="0" smtClean="0">
                <a:latin typeface="+mn-lt"/>
              </a:rPr>
              <a:t>. – Peter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se smeje</a:t>
            </a:r>
            <a:r>
              <a:rPr lang="sl-SI" i="1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sl-SI" i="1" dirty="0" smtClean="0">
                <a:latin typeface="+mn-lt"/>
              </a:rPr>
              <a:t>Peter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je zaspal</a:t>
            </a:r>
            <a:r>
              <a:rPr lang="sl-SI" i="1" dirty="0" smtClean="0">
                <a:latin typeface="+mn-lt"/>
              </a:rPr>
              <a:t>. – Peter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je buden</a:t>
            </a:r>
            <a:r>
              <a:rPr lang="sl-SI" i="1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sl-SI" b="1" i="1" dirty="0">
                <a:solidFill>
                  <a:srgbClr val="00B050"/>
                </a:solidFill>
                <a:latin typeface="+mn-lt"/>
              </a:rPr>
              <a:t>Peter</a:t>
            </a:r>
            <a:r>
              <a:rPr lang="sl-SI" i="1" dirty="0" smtClean="0">
                <a:latin typeface="+mn-lt"/>
              </a:rPr>
              <a:t> bere. –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Tudi Peter </a:t>
            </a:r>
            <a:r>
              <a:rPr lang="sl-SI" i="1" dirty="0" smtClean="0">
                <a:latin typeface="+mn-lt"/>
              </a:rPr>
              <a:t>bere.</a:t>
            </a:r>
          </a:p>
          <a:p>
            <a:pPr marL="0" indent="0">
              <a:buNone/>
            </a:pPr>
            <a:r>
              <a:rPr lang="sl-SI" b="1" i="1" dirty="0" smtClean="0">
                <a:solidFill>
                  <a:srgbClr val="00B050"/>
                </a:solidFill>
                <a:latin typeface="+mn-lt"/>
              </a:rPr>
              <a:t>Peter </a:t>
            </a:r>
            <a:r>
              <a:rPr lang="sl-SI" i="1" dirty="0" smtClean="0">
                <a:latin typeface="+mn-lt"/>
              </a:rPr>
              <a:t>je bil na zabavi. – </a:t>
            </a:r>
            <a:r>
              <a:rPr lang="sl-SI" b="1" i="1" dirty="0" smtClean="0">
                <a:solidFill>
                  <a:srgbClr val="00B050"/>
                </a:solidFill>
                <a:latin typeface="+mn-lt"/>
              </a:rPr>
              <a:t>Naš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sosed </a:t>
            </a:r>
            <a:r>
              <a:rPr lang="sl-SI" i="1" dirty="0" smtClean="0">
                <a:latin typeface="+mn-lt"/>
              </a:rPr>
              <a:t>je bil na zabavi. –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Sosed Peter </a:t>
            </a:r>
            <a:r>
              <a:rPr lang="sl-SI" i="1" dirty="0" smtClean="0">
                <a:latin typeface="+mn-lt"/>
              </a:rPr>
              <a:t>je bil na zabavi. – </a:t>
            </a:r>
            <a:r>
              <a:rPr lang="sl-SI" b="1" i="1" dirty="0">
                <a:solidFill>
                  <a:srgbClr val="00B050"/>
                </a:solidFill>
                <a:latin typeface="+mn-lt"/>
              </a:rPr>
              <a:t>Peter in Petra </a:t>
            </a:r>
            <a:r>
              <a:rPr lang="sl-SI" i="1" dirty="0" smtClean="0">
                <a:latin typeface="+mn-lt"/>
              </a:rPr>
              <a:t>sta bila na zabavi.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8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sestava </a:t>
            </a:r>
            <a:r>
              <a:rPr lang="sl-SI" dirty="0" err="1" smtClean="0"/>
              <a:t>sč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 smtClean="0"/>
              <a:t>	</a:t>
            </a:r>
            <a:r>
              <a:rPr lang="sl-SI" dirty="0" smtClean="0"/>
              <a:t>________________</a:t>
            </a:r>
            <a:r>
              <a:rPr lang="sl-SI" dirty="0" smtClean="0"/>
              <a:t>	</a:t>
            </a:r>
            <a:r>
              <a:rPr lang="sl-SI" dirty="0"/>
              <a:t>	</a:t>
            </a:r>
            <a:r>
              <a:rPr lang="sl-SI" dirty="0" smtClean="0"/>
              <a:t>________________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 smtClean="0"/>
              <a:t>iz 1 polnopomenske b.	  </a:t>
            </a:r>
            <a:r>
              <a:rPr lang="sl-SI" dirty="0" smtClean="0"/>
              <a:t>	 </a:t>
            </a:r>
            <a:r>
              <a:rPr lang="sl-SI" dirty="0" smtClean="0"/>
              <a:t>iz ≥ 2 pp. besed</a:t>
            </a:r>
          </a:p>
          <a:p>
            <a:pPr marL="0" indent="0">
              <a:buNone/>
            </a:pPr>
            <a:r>
              <a:rPr lang="sl-SI" i="1" dirty="0" smtClean="0"/>
              <a:t>    Ana je šla na sprehod.</a:t>
            </a:r>
            <a:endParaRPr lang="sl-SI" i="1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	</a:t>
            </a:r>
            <a:r>
              <a:rPr lang="sl-SI" dirty="0" smtClean="0"/>
              <a:t>_____________ </a:t>
            </a:r>
            <a:r>
              <a:rPr lang="sl-SI" dirty="0" smtClean="0"/>
              <a:t>zloženi		</a:t>
            </a:r>
            <a:r>
              <a:rPr lang="sl-SI" dirty="0" smtClean="0"/>
              <a:t>_____________ z</a:t>
            </a:r>
            <a:r>
              <a:rPr lang="sl-SI" dirty="0" smtClean="0"/>
              <a:t>loženi</a:t>
            </a:r>
            <a:endParaRPr lang="sl-SI" dirty="0" smtClean="0"/>
          </a:p>
          <a:p>
            <a:pPr marL="0" indent="0">
              <a:buNone/>
            </a:pPr>
            <a:r>
              <a:rPr lang="sl-SI" sz="2400" i="1" dirty="0" smtClean="0"/>
              <a:t>Ana in Maja sta šli </a:t>
            </a:r>
            <a:r>
              <a:rPr lang="sl-SI" sz="2400" i="1" dirty="0"/>
              <a:t>na </a:t>
            </a:r>
            <a:r>
              <a:rPr lang="sl-SI" sz="2400" i="1" dirty="0" smtClean="0"/>
              <a:t>sprehod in v trgovino.		Soseda Ana je šla s svojim 								bratom na dolg sprehod.</a:t>
            </a:r>
            <a:endParaRPr lang="sl-SI" sz="2400" i="1" dirty="0"/>
          </a:p>
          <a:p>
            <a:pPr marL="0" indent="0">
              <a:buNone/>
            </a:pPr>
            <a:endParaRPr lang="sl-SI" sz="2400" i="1" dirty="0" smtClean="0"/>
          </a:p>
          <a:p>
            <a:pPr marL="0" indent="0">
              <a:buNone/>
            </a:pPr>
            <a:r>
              <a:rPr lang="sl-SI" sz="2400" i="1" dirty="0" smtClean="0"/>
              <a:t>		</a:t>
            </a:r>
            <a:endParaRPr lang="sl-SI" sz="2400" i="1" dirty="0"/>
          </a:p>
        </p:txBody>
      </p:sp>
      <p:cxnSp>
        <p:nvCxnSpPr>
          <p:cNvPr id="5" name="Raven puščični povezovalnik 4"/>
          <p:cNvCxnSpPr>
            <a:stCxn id="2" idx="2"/>
          </p:cNvCxnSpPr>
          <p:nvPr/>
        </p:nvCxnSpPr>
        <p:spPr>
          <a:xfrm flipH="1">
            <a:off x="3136490" y="1105567"/>
            <a:ext cx="3085016" cy="438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>
            <a:stCxn id="2" idx="2"/>
          </p:cNvCxnSpPr>
          <p:nvPr/>
        </p:nvCxnSpPr>
        <p:spPr>
          <a:xfrm>
            <a:off x="6221506" y="1105567"/>
            <a:ext cx="1614804" cy="364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4289367" y="2772697"/>
            <a:ext cx="3664931" cy="1150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7954297" y="2772697"/>
            <a:ext cx="1258529" cy="1032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1647" y="399011"/>
            <a:ext cx="10154404" cy="706556"/>
          </a:xfrm>
        </p:spPr>
        <p:txBody>
          <a:bodyPr/>
          <a:lstStyle/>
          <a:p>
            <a:r>
              <a:rPr lang="sl-SI" dirty="0"/>
              <a:t>SESTAVA ZLOŽENEGA </a:t>
            </a:r>
            <a:r>
              <a:rPr lang="sl-SI" dirty="0" smtClean="0"/>
              <a:t>OSEBKA/PREDMETA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5392" y="1230284"/>
            <a:ext cx="10739718" cy="52848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69875" indent="-269875"/>
            <a:r>
              <a:rPr lang="sl-SI" sz="2800" b="1" dirty="0" smtClean="0"/>
              <a:t>Primerjajte </a:t>
            </a:r>
            <a:r>
              <a:rPr lang="sl-SI" sz="2800" b="1" dirty="0"/>
              <a:t>sestavo </a:t>
            </a:r>
            <a:r>
              <a:rPr lang="sl-SI" sz="2800" b="1" dirty="0" smtClean="0"/>
              <a:t>osebka in predmeta. </a:t>
            </a:r>
            <a:endParaRPr lang="sl-SI" sz="2800" b="1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r>
              <a:rPr lang="sl-SI" sz="2600" b="1" dirty="0"/>
              <a:t>Iz koliko polnopomenskih besed </a:t>
            </a:r>
            <a:r>
              <a:rPr lang="sl-SI" sz="2600" b="1" dirty="0" smtClean="0"/>
              <a:t>sta osebek in predmet</a:t>
            </a:r>
            <a:r>
              <a:rPr lang="sl-SI" sz="2600" b="1" dirty="0" smtClean="0"/>
              <a:t>?</a:t>
            </a:r>
          </a:p>
          <a:p>
            <a:pPr marL="269875" indent="-269875"/>
            <a:r>
              <a:rPr lang="sl-SI" sz="2600" b="1" dirty="0"/>
              <a:t>V čem se ločita naslednja osebka/predmeta:</a:t>
            </a:r>
            <a:r>
              <a:rPr lang="sl-SI" sz="2600" b="1" i="1" dirty="0"/>
              <a:t> študentje in profesorji – cvetoča marelica, odbojko in nogomet – sosedov sadovnjak</a:t>
            </a:r>
            <a:r>
              <a:rPr lang="sl-SI" sz="2600" b="1" dirty="0"/>
              <a:t>?</a:t>
            </a:r>
          </a:p>
          <a:p>
            <a:pPr marL="269875" indent="-269875"/>
            <a:endParaRPr lang="sl-SI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57817"/>
              </p:ext>
            </p:extLst>
          </p:nvPr>
        </p:nvGraphicFramePr>
        <p:xfrm>
          <a:off x="851647" y="1688004"/>
          <a:ext cx="10038026" cy="3308465"/>
        </p:xfrm>
        <a:graphic>
          <a:graphicData uri="http://schemas.openxmlformats.org/drawingml/2006/table">
            <a:tbl>
              <a:tblPr/>
              <a:tblGrid>
                <a:gridCol w="632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i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 je opazovala sopotnike.</a:t>
                      </a:r>
                      <a:endParaRPr lang="sl-SI" sz="2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i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Tudi Mojca študira medicino.</a:t>
                      </a:r>
                      <a:endParaRPr lang="sl-SI" sz="2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i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Študentje in profesorji igrajo odbojko.</a:t>
                      </a:r>
                      <a:endParaRPr lang="sl-SI" sz="2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800" i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Cvetoča marelica krasi sadovnjak.</a:t>
                      </a:r>
                      <a:endParaRPr lang="sl-SI" sz="2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573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5599" y="249382"/>
            <a:ext cx="11504815" cy="62844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0" indent="0" algn="ctr">
              <a:buNone/>
            </a:pPr>
            <a:endParaRPr lang="sl-SI" sz="2400" dirty="0" smtClean="0"/>
          </a:p>
          <a:p>
            <a:pPr marL="0" indent="0" algn="ctr">
              <a:buNone/>
            </a:pPr>
            <a:r>
              <a:rPr lang="sl-SI" sz="2800" dirty="0" smtClean="0"/>
              <a:t>Dve </a:t>
            </a:r>
            <a:r>
              <a:rPr lang="sl-SI" sz="2800" dirty="0"/>
              <a:t>vrsti zloženega osebka/predmeta</a:t>
            </a:r>
          </a:p>
          <a:p>
            <a:pPr marL="269875" indent="-269875"/>
            <a:endParaRPr lang="sl-SI" sz="2800" dirty="0"/>
          </a:p>
          <a:p>
            <a:pPr marL="269875" indent="-269875"/>
            <a:endParaRPr lang="sl-SI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07938"/>
              </p:ext>
            </p:extLst>
          </p:nvPr>
        </p:nvGraphicFramePr>
        <p:xfrm>
          <a:off x="623419" y="637313"/>
          <a:ext cx="11089177" cy="1823254"/>
        </p:xfrm>
        <a:graphic>
          <a:graphicData uri="http://schemas.openxmlformats.org/drawingml/2006/table">
            <a:tbl>
              <a:tblPr/>
              <a:tblGrid>
                <a:gridCol w="390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Študentje in profesorji igrajo </a:t>
                      </a: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odbojko in nogomet.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polnopomenski besedi sta enakovredni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priredno zloženi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osebek/predmet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Cvetoča marelica krasi </a:t>
                      </a: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sosedov</a:t>
                      </a:r>
                      <a:r>
                        <a:rPr lang="sl-SI" sz="240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</a:t>
                      </a: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adovnjak</a:t>
                      </a:r>
                      <a:r>
                        <a:rPr lang="sl-SI" sz="2400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polnopomenski besedi nista enakovredni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podredno zloženi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osebek/predmet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2654352" y="4679896"/>
            <a:ext cx="376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priredno zloženi</a:t>
            </a:r>
          </a:p>
        </p:txBody>
      </p:sp>
      <p:cxnSp>
        <p:nvCxnSpPr>
          <p:cNvPr id="8" name="Raven puščični konektor 7"/>
          <p:cNvCxnSpPr/>
          <p:nvPr/>
        </p:nvCxnSpPr>
        <p:spPr>
          <a:xfrm>
            <a:off x="6417389" y="3825723"/>
            <a:ext cx="1080120" cy="7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788630" y="3808880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580730" y="4679896"/>
            <a:ext cx="376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podredno </a:t>
            </a:r>
            <a:r>
              <a:rPr lang="sl-SI" sz="2800" dirty="0">
                <a:solidFill>
                  <a:srgbClr val="0070C0"/>
                </a:solidFill>
              </a:rPr>
              <a:t>zloženi</a:t>
            </a:r>
          </a:p>
        </p:txBody>
      </p:sp>
    </p:spTree>
    <p:extLst>
      <p:ext uri="{BB962C8B-B14F-4D97-AF65-F5344CB8AC3E}">
        <p14:creationId xmlns:p14="http://schemas.microsoft.com/office/powerpoint/2010/main" val="250289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latin typeface="+mn-lt"/>
              </a:rPr>
              <a:t>Opazujte sestavo osebkov/predmetov.</a:t>
            </a:r>
          </a:p>
          <a:p>
            <a:r>
              <a:rPr lang="sl-SI" i="1" dirty="0" smtClean="0">
                <a:latin typeface="+mn-lt"/>
              </a:rPr>
              <a:t>Cvetoča marelica krasi sosedov sadovnjak.</a:t>
            </a:r>
          </a:p>
          <a:p>
            <a:r>
              <a:rPr lang="sl-SI" i="1" dirty="0" smtClean="0">
                <a:latin typeface="+mn-lt"/>
              </a:rPr>
              <a:t>Ena lastovka še ne prinese pomladi.</a:t>
            </a:r>
          </a:p>
          <a:p>
            <a:r>
              <a:rPr lang="sl-SI" i="1" dirty="0" smtClean="0">
                <a:latin typeface="+mn-lt"/>
              </a:rPr>
              <a:t>Trinajst dijakov se je opravičilo.</a:t>
            </a:r>
          </a:p>
          <a:p>
            <a:r>
              <a:rPr lang="sl-SI" i="1" dirty="0" smtClean="0">
                <a:latin typeface="+mn-lt"/>
              </a:rPr>
              <a:t>Podaril ji je šopek rož.</a:t>
            </a:r>
          </a:p>
          <a:p>
            <a:r>
              <a:rPr lang="sl-SI" i="1" dirty="0" smtClean="0">
                <a:latin typeface="+mn-lt"/>
              </a:rPr>
              <a:t>Pojedla sem tablico čokolade.</a:t>
            </a:r>
          </a:p>
          <a:p>
            <a:r>
              <a:rPr lang="sl-SI" i="1" dirty="0" smtClean="0">
                <a:latin typeface="+mn-lt"/>
              </a:rPr>
              <a:t>Hotel Lev je v središču Ljubljane.</a:t>
            </a:r>
          </a:p>
          <a:p>
            <a:r>
              <a:rPr lang="sl-SI" i="1" dirty="0" smtClean="0">
                <a:latin typeface="+mn-lt"/>
              </a:rPr>
              <a:t>Sošolec Lev je osvojil zlato Vegovo priznanje.</a:t>
            </a:r>
          </a:p>
          <a:p>
            <a:r>
              <a:rPr lang="sl-SI" i="1" dirty="0" smtClean="0">
                <a:latin typeface="+mn-lt"/>
              </a:rPr>
              <a:t>Lev Kreft je slovenski filozof.</a:t>
            </a:r>
          </a:p>
          <a:p>
            <a:r>
              <a:rPr lang="sl-SI" i="1" dirty="0" smtClean="0">
                <a:latin typeface="+mn-lt"/>
              </a:rPr>
              <a:t>Uslužbenci Merkurja stavkajo.</a:t>
            </a:r>
          </a:p>
          <a:p>
            <a:r>
              <a:rPr lang="sl-SI" i="1" dirty="0" smtClean="0">
                <a:latin typeface="+mn-lt"/>
              </a:rPr>
              <a:t>Pot k slapu je strma.</a:t>
            </a:r>
          </a:p>
          <a:p>
            <a:r>
              <a:rPr lang="sl-SI" i="1" dirty="0" smtClean="0">
                <a:latin typeface="+mn-lt"/>
              </a:rPr>
              <a:t>Ana, najuspešnejša učenka 5. razreda, se bo prepisala na drugo šolo.</a:t>
            </a:r>
          </a:p>
          <a:p>
            <a:r>
              <a:rPr lang="sl-SI" i="1" dirty="0" smtClean="0">
                <a:latin typeface="+mn-lt"/>
              </a:rPr>
              <a:t>Obiskovalci, čakajoči na vstopnice, so opazovali nenavaden par.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7844119" y="465513"/>
            <a:ext cx="3809814" cy="4877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Kako so zloženi? Zakaj?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Iz katerih dveh delov sestoji podredno zloženi osebek/predmet?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Kaj je jedro in kaj določilo?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Opazujte položaj določila. Kaj ste opazili?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54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15480" y="908720"/>
            <a:ext cx="9144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b="1" dirty="0"/>
              <a:t>Vrste podredno zloženega osebka/predmeta</a:t>
            </a:r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90798" y="2696472"/>
            <a:ext cx="545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z </a:t>
            </a:r>
            <a:r>
              <a:rPr lang="sl-SI" sz="2400" dirty="0">
                <a:solidFill>
                  <a:srgbClr val="0070C0"/>
                </a:solidFill>
              </a:rPr>
              <a:t>___________</a:t>
            </a: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>
                <a:solidFill>
                  <a:srgbClr val="0070C0"/>
                </a:solidFill>
              </a:rPr>
              <a:t>določilom/prilastkom</a:t>
            </a:r>
          </a:p>
        </p:txBody>
      </p:sp>
      <p:cxnSp>
        <p:nvCxnSpPr>
          <p:cNvPr id="8" name="Raven puščični konektor 7"/>
          <p:cNvCxnSpPr/>
          <p:nvPr/>
        </p:nvCxnSpPr>
        <p:spPr>
          <a:xfrm>
            <a:off x="5519936" y="1484784"/>
            <a:ext cx="1800200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3431704" y="1504240"/>
            <a:ext cx="2088232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6386001" y="2695545"/>
            <a:ext cx="556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z </a:t>
            </a:r>
            <a:r>
              <a:rPr lang="sl-SI" sz="2400" dirty="0">
                <a:solidFill>
                  <a:srgbClr val="0070C0"/>
                </a:solidFill>
              </a:rPr>
              <a:t>___________</a:t>
            </a: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>
                <a:solidFill>
                  <a:srgbClr val="0070C0"/>
                </a:solidFill>
              </a:rPr>
              <a:t>določilom/prilastkom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2849152" y="472253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z </a:t>
            </a:r>
            <a:r>
              <a:rPr lang="sl-SI" sz="2400" dirty="0" smtClean="0">
                <a:solidFill>
                  <a:srgbClr val="0070C0"/>
                </a:solidFill>
              </a:rPr>
              <a:t>___________</a:t>
            </a:r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197869" y="469765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z </a:t>
            </a:r>
            <a:r>
              <a:rPr lang="sl-SI" sz="2400" dirty="0">
                <a:solidFill>
                  <a:srgbClr val="0070C0"/>
                </a:solidFill>
              </a:rPr>
              <a:t>___________</a:t>
            </a:r>
            <a:r>
              <a:rPr lang="sl-SI" sz="2400" b="1" dirty="0">
                <a:solidFill>
                  <a:srgbClr val="0070C0"/>
                </a:solidFill>
              </a:rPr>
              <a:t/>
            </a:r>
            <a:br>
              <a:rPr lang="sl-SI" sz="2400" b="1" dirty="0">
                <a:solidFill>
                  <a:srgbClr val="0070C0"/>
                </a:solidFill>
              </a:rPr>
            </a:br>
            <a:r>
              <a:rPr lang="sl-SI" sz="2400" b="1" dirty="0">
                <a:solidFill>
                  <a:srgbClr val="0070C0"/>
                </a:solidFill>
              </a:rPr>
              <a:t> (I–O) 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8364252" y="474506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s </a:t>
            </a:r>
            <a:r>
              <a:rPr lang="sl-SI" sz="2400" dirty="0">
                <a:solidFill>
                  <a:srgbClr val="0070C0"/>
                </a:solidFill>
              </a:rPr>
              <a:t>___________</a:t>
            </a:r>
            <a:endParaRPr lang="sl-SI" sz="2400" b="1" dirty="0">
              <a:solidFill>
                <a:srgbClr val="0070C0"/>
              </a:solidFill>
            </a:endParaRPr>
          </a:p>
        </p:txBody>
      </p:sp>
      <p:cxnSp>
        <p:nvCxnSpPr>
          <p:cNvPr id="28" name="Raven puščični konektor 27"/>
          <p:cNvCxnSpPr/>
          <p:nvPr/>
        </p:nvCxnSpPr>
        <p:spPr>
          <a:xfrm flipH="1">
            <a:off x="4037284" y="3301842"/>
            <a:ext cx="3822912" cy="13171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konektor 29"/>
          <p:cNvCxnSpPr/>
          <p:nvPr/>
        </p:nvCxnSpPr>
        <p:spPr>
          <a:xfrm>
            <a:off x="7860196" y="3331467"/>
            <a:ext cx="1692188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konektor 36"/>
          <p:cNvCxnSpPr/>
          <p:nvPr/>
        </p:nvCxnSpPr>
        <p:spPr>
          <a:xfrm flipH="1">
            <a:off x="6386001" y="3322871"/>
            <a:ext cx="1474195" cy="1304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02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1647" y="399011"/>
            <a:ext cx="10154404" cy="706556"/>
          </a:xfrm>
        </p:spPr>
        <p:txBody>
          <a:bodyPr/>
          <a:lstStyle/>
          <a:p>
            <a:r>
              <a:rPr lang="sl-SI" dirty="0"/>
              <a:t>SESTAVA ZLOŽENEGA </a:t>
            </a:r>
            <a:r>
              <a:rPr lang="sl-SI" dirty="0" smtClean="0"/>
              <a:t>PRISL. DOLOČILA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5392" y="1230284"/>
            <a:ext cx="10739718" cy="53419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69875" indent="-269875"/>
            <a:r>
              <a:rPr lang="sl-SI" sz="2800" b="1" dirty="0" smtClean="0"/>
              <a:t>Primerjajte </a:t>
            </a:r>
            <a:r>
              <a:rPr lang="sl-SI" sz="2800" b="1" dirty="0"/>
              <a:t>sestavo </a:t>
            </a:r>
            <a:r>
              <a:rPr lang="sl-SI" sz="2800" b="1" dirty="0" smtClean="0"/>
              <a:t>prislovnega določila. </a:t>
            </a:r>
            <a:endParaRPr lang="sl-SI" sz="2800" b="1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r>
              <a:rPr lang="sl-SI" sz="2800" b="1" dirty="0"/>
              <a:t>Iz koliko polnopomenskih besed </a:t>
            </a:r>
            <a:r>
              <a:rPr lang="sl-SI" sz="2800" b="1" dirty="0" smtClean="0"/>
              <a:t>je</a:t>
            </a:r>
            <a:r>
              <a:rPr lang="sl-SI" sz="2800" b="1" dirty="0" smtClean="0"/>
              <a:t>?</a:t>
            </a:r>
          </a:p>
          <a:p>
            <a:pPr marL="269875" indent="-269875"/>
            <a:r>
              <a:rPr lang="sl-SI" sz="2800" b="1" dirty="0"/>
              <a:t>V čem se ločijo zložena prislovna določila?</a:t>
            </a:r>
          </a:p>
          <a:p>
            <a:pPr marL="269875" indent="-269875"/>
            <a:endParaRPr lang="sl-SI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57164"/>
              </p:ext>
            </p:extLst>
          </p:nvPr>
        </p:nvGraphicFramePr>
        <p:xfrm>
          <a:off x="851647" y="1762299"/>
          <a:ext cx="10304034" cy="3566160"/>
        </p:xfrm>
        <a:graphic>
          <a:graphicData uri="http://schemas.openxmlformats.org/drawingml/2006/table">
            <a:tbl>
              <a:tblPr/>
              <a:tblGrid>
                <a:gridCol w="649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Jutri bomo pisali test.</a:t>
                      </a: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sl-SI" sz="260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potovanja se bodo vrnili šele jutri.</a:t>
                      </a: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Ob petkih ni predavanj.</a:t>
                      </a: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Jutri in v petek ni pouka.</a:t>
                      </a: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Jutri zvečer bomo pekli kostanj.</a:t>
                      </a:r>
                      <a:endParaRPr lang="sl-SI" sz="2600" i="1" kern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11607"/>
                  </a:ext>
                </a:extLst>
              </a:tr>
              <a:tr h="540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600" i="1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Sestanek bo juti ob treh.</a:t>
                      </a:r>
                      <a:endParaRPr lang="sl-SI" sz="2600" i="1" kern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6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3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988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5599" y="249382"/>
            <a:ext cx="11504815" cy="62844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0" indent="0" algn="ctr">
              <a:buNone/>
            </a:pPr>
            <a:endParaRPr lang="sl-SI" sz="2400" dirty="0" smtClean="0"/>
          </a:p>
          <a:p>
            <a:pPr marL="0" indent="0" algn="ctr">
              <a:buNone/>
            </a:pPr>
            <a:r>
              <a:rPr lang="sl-SI" sz="2800" dirty="0" smtClean="0"/>
              <a:t>Dve </a:t>
            </a:r>
            <a:r>
              <a:rPr lang="sl-SI" sz="2800" dirty="0"/>
              <a:t>vrsti zloženega </a:t>
            </a:r>
            <a:r>
              <a:rPr lang="sl-SI" sz="2800" dirty="0" smtClean="0"/>
              <a:t>prislovnega določila</a:t>
            </a:r>
            <a:endParaRPr lang="sl-SI" sz="2800" dirty="0"/>
          </a:p>
          <a:p>
            <a:pPr marL="269875" indent="-269875"/>
            <a:endParaRPr lang="sl-SI" sz="2800" dirty="0"/>
          </a:p>
          <a:p>
            <a:pPr marL="269875" indent="-269875"/>
            <a:endParaRPr lang="sl-SI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64146"/>
              </p:ext>
            </p:extLst>
          </p:nvPr>
        </p:nvGraphicFramePr>
        <p:xfrm>
          <a:off x="623419" y="637313"/>
          <a:ext cx="11089177" cy="2008907"/>
        </p:xfrm>
        <a:graphic>
          <a:graphicData uri="http://schemas.openxmlformats.org/drawingml/2006/table">
            <a:tbl>
              <a:tblPr/>
              <a:tblGrid>
                <a:gridCol w="390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Jutri in v petek ni pouka.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polnopomenski besedi sta enakovredni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priredno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zloženo</a:t>
                      </a:r>
                      <a:r>
                        <a:rPr lang="sl-SI" sz="2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prislovno določilo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Jutri zvečer bomo pekli kostanj.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kern="12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Sestanek bo jutri ob treh.</a:t>
                      </a:r>
                      <a:endParaRPr lang="sl-SI" sz="2400" i="1" kern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polnopomenski besedi nista enakovredni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podredno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zloženo</a:t>
                      </a:r>
                      <a:r>
                        <a:rPr lang="sl-SI" sz="2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prislovno določilo</a:t>
                      </a:r>
                      <a:endParaRPr lang="sl-SI" sz="12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2654352" y="4679896"/>
            <a:ext cx="376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priredno </a:t>
            </a:r>
            <a:r>
              <a:rPr lang="sl-SI" sz="2800" dirty="0" smtClean="0">
                <a:solidFill>
                  <a:srgbClr val="0070C0"/>
                </a:solidFill>
              </a:rPr>
              <a:t>zloženo</a:t>
            </a:r>
            <a:endParaRPr lang="sl-SI" sz="2800" dirty="0">
              <a:solidFill>
                <a:srgbClr val="0070C0"/>
              </a:solidFill>
            </a:endParaRPr>
          </a:p>
        </p:txBody>
      </p:sp>
      <p:cxnSp>
        <p:nvCxnSpPr>
          <p:cNvPr id="8" name="Raven puščični konektor 7"/>
          <p:cNvCxnSpPr/>
          <p:nvPr/>
        </p:nvCxnSpPr>
        <p:spPr>
          <a:xfrm>
            <a:off x="6417389" y="3825723"/>
            <a:ext cx="1080120" cy="7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788630" y="3808880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580730" y="4679896"/>
            <a:ext cx="376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podredno zloženo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3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>
                <a:latin typeface="+mn-lt"/>
              </a:rPr>
              <a:t>Opazujte sestavo prislovnih določil.</a:t>
            </a:r>
          </a:p>
          <a:p>
            <a:r>
              <a:rPr lang="sl-SI" i="1" dirty="0" smtClean="0">
                <a:latin typeface="+mn-lt"/>
              </a:rPr>
              <a:t>Jutri zvečer bomo pekli kostanj.</a:t>
            </a:r>
          </a:p>
          <a:p>
            <a:r>
              <a:rPr lang="sl-SI" i="1" dirty="0" smtClean="0">
                <a:latin typeface="+mn-lt"/>
              </a:rPr>
              <a:t>Sestanek bo jutri ob treh.</a:t>
            </a:r>
          </a:p>
          <a:p>
            <a:r>
              <a:rPr lang="sl-SI" i="1" dirty="0" smtClean="0">
                <a:latin typeface="+mn-lt"/>
              </a:rPr>
              <a:t>Poročila se bosta v soboto ob desetih.</a:t>
            </a:r>
          </a:p>
          <a:p>
            <a:r>
              <a:rPr lang="sl-SI" i="1" dirty="0" smtClean="0">
                <a:latin typeface="+mn-lt"/>
              </a:rPr>
              <a:t>Nekega lepega dne se bom preselil.</a:t>
            </a:r>
          </a:p>
          <a:p>
            <a:r>
              <a:rPr lang="sl-SI" i="1" dirty="0" smtClean="0">
                <a:latin typeface="+mn-lt"/>
              </a:rPr>
              <a:t>Zbolela je prejšnjo soboto.</a:t>
            </a:r>
          </a:p>
          <a:p>
            <a:endParaRPr lang="sl-SI" i="1" dirty="0">
              <a:latin typeface="+mn-lt"/>
            </a:endParaRPr>
          </a:p>
          <a:p>
            <a:r>
              <a:rPr lang="sl-SI" i="1" dirty="0" smtClean="0">
                <a:latin typeface="+mn-lt"/>
              </a:rPr>
              <a:t>Včeraj zjutraj je začelo snežiti.</a:t>
            </a:r>
          </a:p>
          <a:p>
            <a:r>
              <a:rPr lang="sl-SI" i="1" dirty="0">
                <a:latin typeface="+mn-lt"/>
              </a:rPr>
              <a:t>Z</a:t>
            </a:r>
            <a:r>
              <a:rPr lang="sl-SI" i="1" dirty="0" smtClean="0">
                <a:latin typeface="+mn-lt"/>
              </a:rPr>
              <a:t>akaj se skrivate tam zgoraj?</a:t>
            </a:r>
          </a:p>
          <a:p>
            <a:r>
              <a:rPr lang="sl-SI" i="1" dirty="0" smtClean="0">
                <a:latin typeface="+mn-lt"/>
              </a:rPr>
              <a:t>Vsi so govorili zelo glasno.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7844119" y="465512"/>
            <a:ext cx="3809814" cy="5982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Zakaj so podredno zložena?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Iz katerih dveh delov sestoji podredno zloženo prisl. določilo?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V prisl. dol. določite jedro.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Katera beseda je lahko v jedru prisl. dol.?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684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76656" y="475488"/>
            <a:ext cx="11027664" cy="5779008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Podredno zloženo prislovno </a:t>
            </a:r>
            <a:r>
              <a:rPr lang="sl-SI" b="1" dirty="0" smtClean="0"/>
              <a:t>določilo – v jedru je</a:t>
            </a:r>
          </a:p>
          <a:p>
            <a:pPr marL="0" indent="0" algn="ctr">
              <a:buNone/>
            </a:pPr>
            <a:endParaRPr lang="sl-SI" sz="2400" dirty="0"/>
          </a:p>
          <a:p>
            <a:pPr marL="0" indent="0" algn="ctr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800" dirty="0" smtClean="0"/>
              <a:t>		</a:t>
            </a:r>
            <a:r>
              <a:rPr lang="sl-SI" sz="2800" dirty="0"/>
              <a:t>			</a:t>
            </a:r>
            <a:r>
              <a:rPr lang="sl-SI" sz="2800" dirty="0" smtClean="0"/>
              <a:t>	</a:t>
            </a:r>
            <a:r>
              <a:rPr lang="sl-SI" sz="2800" dirty="0"/>
              <a:t>	 </a:t>
            </a:r>
            <a:endParaRPr lang="sl-SI" sz="2800" dirty="0" smtClean="0"/>
          </a:p>
          <a:p>
            <a:pPr marL="0" indent="0">
              <a:buNone/>
              <a:tabLst>
                <a:tab pos="2330450" algn="l"/>
              </a:tabLst>
            </a:pPr>
            <a:r>
              <a:rPr lang="sl-SI" sz="2800" dirty="0"/>
              <a:t>___________ </a:t>
            </a:r>
            <a:r>
              <a:rPr lang="sl-SI" sz="2800" dirty="0" smtClean="0"/>
              <a:t>		</a:t>
            </a:r>
            <a:r>
              <a:rPr lang="sl-SI" sz="2800" dirty="0"/>
              <a:t> ___________ </a:t>
            </a:r>
            <a:r>
              <a:rPr lang="sl-SI" sz="2800" dirty="0" smtClean="0"/>
              <a:t>			</a:t>
            </a:r>
            <a:r>
              <a:rPr lang="sl-SI" sz="2800" dirty="0"/>
              <a:t> ___________</a:t>
            </a:r>
            <a:endParaRPr lang="sl-SI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400" i="1" dirty="0" smtClean="0"/>
              <a:t>jutri </a:t>
            </a:r>
            <a:r>
              <a:rPr lang="sl-SI" sz="2400" i="1" dirty="0" smtClean="0"/>
              <a:t>zvečer		v soboto ob desetih		</a:t>
            </a:r>
            <a:r>
              <a:rPr lang="sl-SI" sz="2400" i="1" dirty="0" smtClean="0"/>
              <a:t>	nekega </a:t>
            </a:r>
            <a:r>
              <a:rPr lang="sl-SI" sz="2400" i="1" dirty="0" smtClean="0"/>
              <a:t>lepega dne</a:t>
            </a:r>
            <a:endParaRPr lang="sl-SI" sz="2400" i="1" dirty="0"/>
          </a:p>
          <a:p>
            <a:pPr marL="0" indent="0">
              <a:buNone/>
            </a:pPr>
            <a:r>
              <a:rPr lang="sl-SI" sz="2400" i="1" dirty="0" smtClean="0"/>
              <a:t>jutri ob treh							prejšnjo soboto</a:t>
            </a:r>
            <a:endParaRPr lang="sl-SI" sz="2400" i="1" dirty="0"/>
          </a:p>
        </p:txBody>
      </p:sp>
      <p:cxnSp>
        <p:nvCxnSpPr>
          <p:cNvPr id="4" name="Raven puščični konektor 3"/>
          <p:cNvCxnSpPr/>
          <p:nvPr/>
        </p:nvCxnSpPr>
        <p:spPr>
          <a:xfrm flipH="1">
            <a:off x="1572768" y="1304764"/>
            <a:ext cx="3983172" cy="16578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konektor 5"/>
          <p:cNvCxnSpPr/>
          <p:nvPr/>
        </p:nvCxnSpPr>
        <p:spPr>
          <a:xfrm>
            <a:off x="5552328" y="1304764"/>
            <a:ext cx="0" cy="16427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5555940" y="1319918"/>
            <a:ext cx="3533196" cy="16427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0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23164"/>
              </p:ext>
            </p:extLst>
          </p:nvPr>
        </p:nvGraphicFramePr>
        <p:xfrm>
          <a:off x="762437" y="188545"/>
          <a:ext cx="11267982" cy="650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1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1647" y="399011"/>
            <a:ext cx="10154404" cy="706556"/>
          </a:xfrm>
        </p:spPr>
        <p:txBody>
          <a:bodyPr/>
          <a:lstStyle/>
          <a:p>
            <a:r>
              <a:rPr lang="sl-SI" dirty="0"/>
              <a:t>SESTAVA ZLOŽENEGA </a:t>
            </a:r>
            <a:r>
              <a:rPr lang="sl-SI" dirty="0" smtClean="0"/>
              <a:t>POVEDKA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5392" y="1230284"/>
            <a:ext cx="10739718" cy="49196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9875" indent="-269875"/>
            <a:r>
              <a:rPr lang="sl-SI" sz="2800" b="1" dirty="0" smtClean="0"/>
              <a:t>Primerjajte </a:t>
            </a:r>
            <a:r>
              <a:rPr lang="sl-SI" sz="2800" b="1" dirty="0"/>
              <a:t>sestavo </a:t>
            </a:r>
            <a:r>
              <a:rPr lang="sl-SI" sz="2800" b="1" dirty="0" smtClean="0"/>
              <a:t>povedka. </a:t>
            </a:r>
            <a:endParaRPr lang="sl-SI" sz="2800" b="1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r>
              <a:rPr lang="sl-SI" sz="2800" dirty="0"/>
              <a:t>Iz česa sestoji povedek</a:t>
            </a:r>
            <a:r>
              <a:rPr lang="sl-SI" sz="2800" dirty="0" smtClean="0"/>
              <a:t>?</a:t>
            </a:r>
            <a:endParaRPr lang="sl-SI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99064"/>
              </p:ext>
            </p:extLst>
          </p:nvPr>
        </p:nvGraphicFramePr>
        <p:xfrm>
          <a:off x="1061059" y="1835451"/>
          <a:ext cx="9988384" cy="2497314"/>
        </p:xfrm>
        <a:graphic>
          <a:graphicData uri="http://schemas.openxmlformats.org/drawingml/2006/table">
            <a:tbl>
              <a:tblPr/>
              <a:tblGrid>
                <a:gridCol w="322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562">
                  <a:extLst>
                    <a:ext uri="{9D8B030D-6E8A-4147-A177-3AD203B41FA5}">
                      <a16:colId xmlns:a16="http://schemas.microsoft.com/office/drawing/2014/main" val="2587596683"/>
                    </a:ext>
                  </a:extLst>
                </a:gridCol>
              </a:tblGrid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</a:t>
                      </a: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zaspala.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odšla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31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1647" y="399011"/>
            <a:ext cx="10154404" cy="706556"/>
          </a:xfrm>
        </p:spPr>
        <p:txBody>
          <a:bodyPr/>
          <a:lstStyle/>
          <a:p>
            <a:r>
              <a:rPr lang="sl-SI" dirty="0"/>
              <a:t>SESTAVA ZLOŽENEGA </a:t>
            </a:r>
            <a:r>
              <a:rPr lang="sl-SI" dirty="0" smtClean="0"/>
              <a:t>POVEDKA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5392" y="1230284"/>
            <a:ext cx="10739718" cy="49196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69875" indent="-269875"/>
            <a:r>
              <a:rPr lang="sl-SI" sz="2800" b="1" dirty="0" smtClean="0"/>
              <a:t>Primerjajte </a:t>
            </a:r>
            <a:r>
              <a:rPr lang="sl-SI" sz="2800" b="1" dirty="0"/>
              <a:t>sestavo </a:t>
            </a:r>
            <a:r>
              <a:rPr lang="sl-SI" sz="2800" b="1" dirty="0" smtClean="0"/>
              <a:t>povedka. </a:t>
            </a:r>
            <a:endParaRPr lang="sl-SI" sz="2800" b="1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r>
              <a:rPr lang="sl-SI" sz="2800" dirty="0" smtClean="0"/>
              <a:t>Zakaj sta oba povedka zložena?</a:t>
            </a:r>
          </a:p>
          <a:p>
            <a:pPr marL="269875" indent="-269875"/>
            <a:r>
              <a:rPr lang="sl-SI" sz="2800" dirty="0" smtClean="0"/>
              <a:t>Kateri glagol je v osebni obliki: polnopomenski ali </a:t>
            </a:r>
            <a:r>
              <a:rPr lang="sl-SI" sz="2800" dirty="0" err="1" smtClean="0"/>
              <a:t>nepolnopomenski</a:t>
            </a:r>
            <a:r>
              <a:rPr lang="sl-SI" sz="2800" dirty="0" smtClean="0"/>
              <a:t>?</a:t>
            </a:r>
            <a:endParaRPr lang="sl-SI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72266"/>
              </p:ext>
            </p:extLst>
          </p:nvPr>
        </p:nvGraphicFramePr>
        <p:xfrm>
          <a:off x="1061059" y="1835451"/>
          <a:ext cx="9988384" cy="1664876"/>
        </p:xfrm>
        <a:graphic>
          <a:graphicData uri="http://schemas.openxmlformats.org/drawingml/2006/table">
            <a:tbl>
              <a:tblPr/>
              <a:tblGrid>
                <a:gridCol w="322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562">
                  <a:extLst>
                    <a:ext uri="{9D8B030D-6E8A-4147-A177-3AD203B41FA5}">
                      <a16:colId xmlns:a16="http://schemas.microsoft.com/office/drawing/2014/main" val="2587596683"/>
                    </a:ext>
                  </a:extLst>
                </a:gridCol>
              </a:tblGrid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zloženi povedek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odšla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zloženi povedek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01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5599" y="249382"/>
            <a:ext cx="11504815" cy="62844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269875" indent="-269875"/>
            <a:endParaRPr lang="sl-SI" sz="2400" dirty="0"/>
          </a:p>
          <a:p>
            <a:pPr marL="0" indent="0" algn="ctr">
              <a:buNone/>
            </a:pPr>
            <a:endParaRPr lang="sl-SI" sz="2400" dirty="0" smtClean="0"/>
          </a:p>
          <a:p>
            <a:pPr marL="0" indent="0" algn="ctr">
              <a:buNone/>
            </a:pPr>
            <a:r>
              <a:rPr lang="sl-SI" sz="2800" dirty="0" smtClean="0"/>
              <a:t>Dve </a:t>
            </a:r>
            <a:r>
              <a:rPr lang="sl-SI" sz="2800" dirty="0"/>
              <a:t>vrsti zloženega </a:t>
            </a:r>
            <a:r>
              <a:rPr lang="sl-SI" sz="2800" dirty="0" smtClean="0"/>
              <a:t>povedka</a:t>
            </a:r>
            <a:endParaRPr lang="sl-SI" sz="2800" dirty="0"/>
          </a:p>
          <a:p>
            <a:pPr marL="269875" indent="-269875"/>
            <a:endParaRPr lang="sl-SI" sz="2800" dirty="0"/>
          </a:p>
          <a:p>
            <a:pPr marL="269875" indent="-269875"/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26342" y="4679896"/>
            <a:ext cx="4129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povedek </a:t>
            </a:r>
            <a:br>
              <a:rPr lang="sl-SI" sz="2800" dirty="0" smtClean="0">
                <a:solidFill>
                  <a:srgbClr val="0070C0"/>
                </a:solidFill>
              </a:rPr>
            </a:br>
            <a:r>
              <a:rPr lang="sl-SI" sz="2800" dirty="0" smtClean="0">
                <a:solidFill>
                  <a:srgbClr val="0070C0"/>
                </a:solidFill>
              </a:rPr>
              <a:t>s </a:t>
            </a:r>
            <a:r>
              <a:rPr lang="sl-SI" sz="2800" dirty="0"/>
              <a:t>___________</a:t>
            </a:r>
            <a:endParaRPr lang="sl-SI" sz="2800" dirty="0" smtClean="0">
              <a:solidFill>
                <a:srgbClr val="0070C0"/>
              </a:solidFill>
            </a:endParaRPr>
          </a:p>
          <a:p>
            <a:r>
              <a:rPr lang="sl-SI" sz="2800" i="1" dirty="0" smtClean="0">
                <a:solidFill>
                  <a:srgbClr val="0070C0"/>
                </a:solidFill>
              </a:rPr>
              <a:t>Ana </a:t>
            </a:r>
            <a:r>
              <a:rPr lang="sl-SI" sz="2800" i="1" dirty="0" smtClean="0">
                <a:solidFill>
                  <a:srgbClr val="0070C0"/>
                </a:solidFill>
              </a:rPr>
              <a:t>ja zaspana.</a:t>
            </a:r>
            <a:endParaRPr lang="sl-SI" sz="2800" i="1" dirty="0">
              <a:solidFill>
                <a:srgbClr val="0070C0"/>
              </a:solidFill>
            </a:endParaRPr>
          </a:p>
        </p:txBody>
      </p:sp>
      <p:cxnSp>
        <p:nvCxnSpPr>
          <p:cNvPr id="8" name="Raven puščični konektor 7"/>
          <p:cNvCxnSpPr/>
          <p:nvPr/>
        </p:nvCxnSpPr>
        <p:spPr>
          <a:xfrm>
            <a:off x="6094018" y="3825723"/>
            <a:ext cx="169667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2707860" y="3825723"/>
            <a:ext cx="338615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580731" y="4679896"/>
            <a:ext cx="4264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povedek </a:t>
            </a:r>
            <a:br>
              <a:rPr lang="sl-SI" sz="2800" dirty="0" smtClean="0">
                <a:solidFill>
                  <a:srgbClr val="0070C0"/>
                </a:solidFill>
              </a:rPr>
            </a:br>
            <a:r>
              <a:rPr lang="sl-SI" sz="2800" dirty="0" smtClean="0">
                <a:solidFill>
                  <a:srgbClr val="0070C0"/>
                </a:solidFill>
              </a:rPr>
              <a:t>s </a:t>
            </a:r>
            <a:r>
              <a:rPr lang="sl-SI" sz="2800" dirty="0"/>
              <a:t>___________</a:t>
            </a:r>
            <a:endParaRPr lang="sl-SI" sz="2800" dirty="0" smtClean="0">
              <a:solidFill>
                <a:srgbClr val="0070C0"/>
              </a:solidFill>
            </a:endParaRPr>
          </a:p>
          <a:p>
            <a:r>
              <a:rPr lang="sl-SI" sz="2800" i="1" dirty="0" smtClean="0">
                <a:solidFill>
                  <a:srgbClr val="0070C0"/>
                </a:solidFill>
              </a:rPr>
              <a:t>Ana je odšla zaspana.</a:t>
            </a:r>
            <a:endParaRPr lang="sl-SI" sz="2800" i="1" dirty="0">
              <a:solidFill>
                <a:srgbClr val="0070C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63707"/>
              </p:ext>
            </p:extLst>
          </p:nvPr>
        </p:nvGraphicFramePr>
        <p:xfrm>
          <a:off x="826342" y="628764"/>
          <a:ext cx="10713387" cy="2151012"/>
        </p:xfrm>
        <a:graphic>
          <a:graphicData uri="http://schemas.openxmlformats.org/drawingml/2006/table">
            <a:tbl>
              <a:tblPr/>
              <a:tblGrid>
                <a:gridCol w="345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8084">
                  <a:extLst>
                    <a:ext uri="{9D8B030D-6E8A-4147-A177-3AD203B41FA5}">
                      <a16:colId xmlns:a16="http://schemas.microsoft.com/office/drawing/2014/main" val="2587596683"/>
                    </a:ext>
                  </a:extLst>
                </a:gridCol>
              </a:tblGrid>
              <a:tr h="1223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 osebni obliki je </a:t>
                      </a:r>
                      <a:r>
                        <a:rPr lang="sl-SI" sz="24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nepolnopomenski</a:t>
                      </a:r>
                      <a:r>
                        <a:rPr lang="sl-SI" sz="2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glagol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povedek s povedkovim določilom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i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Ana je odšla zaspana.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40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 osebni obliki je polnopomenski glagol</a:t>
                      </a:r>
                      <a:endParaRPr lang="sl-SI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povedek s povedkovim prilastkom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9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14" y="383784"/>
            <a:ext cx="9004572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3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latin typeface="+mn-lt"/>
              </a:rPr>
              <a:t>Določite sestavo povedka.</a:t>
            </a:r>
          </a:p>
          <a:p>
            <a:r>
              <a:rPr lang="sl-SI" i="1" dirty="0" smtClean="0">
                <a:latin typeface="+mn-lt"/>
              </a:rPr>
              <a:t>Luka je študent.</a:t>
            </a:r>
          </a:p>
          <a:p>
            <a:r>
              <a:rPr lang="sl-SI" i="1" dirty="0" smtClean="0">
                <a:latin typeface="+mn-lt"/>
              </a:rPr>
              <a:t>Luka je zdrav.</a:t>
            </a:r>
          </a:p>
          <a:p>
            <a:r>
              <a:rPr lang="sl-SI" i="1" dirty="0" smtClean="0">
                <a:latin typeface="+mn-lt"/>
              </a:rPr>
              <a:t>Luka je v predavalnici.</a:t>
            </a:r>
          </a:p>
          <a:p>
            <a:r>
              <a:rPr lang="sl-SI" i="1" dirty="0" smtClean="0">
                <a:latin typeface="+mn-lt"/>
              </a:rPr>
              <a:t>Luka je zbolel.</a:t>
            </a:r>
          </a:p>
          <a:p>
            <a:r>
              <a:rPr lang="sl-SI" i="1" dirty="0" smtClean="0">
                <a:latin typeface="+mn-lt"/>
              </a:rPr>
              <a:t>Luka je bolan.</a:t>
            </a:r>
          </a:p>
          <a:p>
            <a:r>
              <a:rPr lang="sl-SI" i="1" dirty="0" smtClean="0">
                <a:latin typeface="+mn-lt"/>
              </a:rPr>
              <a:t>Luka želi ozdraveti.</a:t>
            </a:r>
          </a:p>
          <a:p>
            <a:r>
              <a:rPr lang="sl-SI" i="1" dirty="0" smtClean="0">
                <a:latin typeface="+mn-lt"/>
              </a:rPr>
              <a:t>Luka je začel vaditi jogo.</a:t>
            </a:r>
          </a:p>
          <a:p>
            <a:r>
              <a:rPr lang="sl-SI" i="1" dirty="0" smtClean="0">
                <a:latin typeface="+mn-lt"/>
              </a:rPr>
              <a:t>Učiteljica je učencem prepovedala kričati.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5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>
                <a:latin typeface="+mn-lt"/>
              </a:rPr>
              <a:t>Določite sestavo povedka.</a:t>
            </a:r>
          </a:p>
          <a:p>
            <a:r>
              <a:rPr lang="sl-SI" i="1" dirty="0" smtClean="0">
                <a:latin typeface="+mn-lt"/>
              </a:rPr>
              <a:t>Sonce je zvezda.</a:t>
            </a:r>
          </a:p>
          <a:p>
            <a:r>
              <a:rPr lang="sl-SI" i="1" dirty="0" smtClean="0">
                <a:latin typeface="+mn-lt"/>
              </a:rPr>
              <a:t>Levstikov Martin Krpan z ilustracijami Hinka Smrekarja je najuspešnejša slikanica vseh časov.</a:t>
            </a:r>
          </a:p>
          <a:p>
            <a:r>
              <a:rPr lang="sl-SI" i="1" dirty="0" smtClean="0">
                <a:latin typeface="+mn-lt"/>
              </a:rPr>
              <a:t>Govorec je nehal govoriti.</a:t>
            </a:r>
          </a:p>
          <a:p>
            <a:endParaRPr lang="sl-SI" i="1" dirty="0">
              <a:latin typeface="+mn-lt"/>
            </a:endParaRPr>
          </a:p>
          <a:p>
            <a:r>
              <a:rPr lang="sl-SI" i="1" dirty="0" smtClean="0">
                <a:latin typeface="+mn-lt"/>
              </a:rPr>
              <a:t>Miha je jezen predčasno zapustil sestanek.</a:t>
            </a:r>
          </a:p>
          <a:p>
            <a:r>
              <a:rPr lang="sl-SI" i="1" dirty="0" smtClean="0">
                <a:latin typeface="+mn-lt"/>
              </a:rPr>
              <a:t>Miha je jezno predčasno zapusti sestanek.</a:t>
            </a:r>
          </a:p>
          <a:p>
            <a:r>
              <a:rPr lang="sl-SI" i="1" dirty="0" smtClean="0">
                <a:latin typeface="+mn-lt"/>
              </a:rPr>
              <a:t>Jezni Miha je predčasno zapustil sestanek.</a:t>
            </a:r>
          </a:p>
          <a:p>
            <a:endParaRPr lang="sl-SI" i="1" dirty="0" smtClean="0">
              <a:latin typeface="+mn-lt"/>
            </a:endParaRPr>
          </a:p>
          <a:p>
            <a:r>
              <a:rPr lang="sl-SI" i="1" dirty="0" smtClean="0">
                <a:latin typeface="+mn-lt"/>
              </a:rPr>
              <a:t>Fanta so po nekajurnem iskanju našli premraženega.</a:t>
            </a:r>
          </a:p>
          <a:p>
            <a:r>
              <a:rPr lang="sl-SI" i="1" dirty="0" smtClean="0">
                <a:latin typeface="+mn-lt"/>
              </a:rPr>
              <a:t>Premraženega fanta so našli po nekajurnem iskanju.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9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latin typeface="+mn-lt"/>
              </a:rPr>
              <a:t>Kako nastanejo zloženi SČ?</a:t>
            </a:r>
          </a:p>
          <a:p>
            <a:pPr marL="0" indent="0">
              <a:buNone/>
            </a:pPr>
            <a:endParaRPr lang="sl-SI" b="1" dirty="0">
              <a:latin typeface="+mn-lt"/>
            </a:endParaRP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S </a:t>
            </a:r>
            <a:r>
              <a:rPr lang="sl-SI" dirty="0"/>
              <a:t>___________</a:t>
            </a:r>
            <a:r>
              <a:rPr lang="sl-SI" dirty="0" smtClean="0">
                <a:latin typeface="+mn-lt"/>
              </a:rPr>
              <a:t> </a:t>
            </a:r>
            <a:r>
              <a:rPr lang="sl-SI" dirty="0" smtClean="0">
                <a:latin typeface="+mn-lt"/>
              </a:rPr>
              <a:t>stavkov (razen povedka s povedkovim določilom).</a:t>
            </a:r>
          </a:p>
          <a:p>
            <a:pPr marL="0" indent="0">
              <a:buNone/>
            </a:pPr>
            <a:endParaRPr lang="sl-SI" dirty="0">
              <a:latin typeface="+mn-lt"/>
            </a:endParaRPr>
          </a:p>
          <a:p>
            <a:pPr marL="0" indent="0">
              <a:buNone/>
            </a:pPr>
            <a:r>
              <a:rPr lang="sl-SI" i="1" u="sng" dirty="0" smtClean="0">
                <a:latin typeface="+mn-lt"/>
              </a:rPr>
              <a:t>Študentje in profesorji</a:t>
            </a:r>
            <a:r>
              <a:rPr lang="sl-SI" i="1" dirty="0" smtClean="0">
                <a:latin typeface="+mn-lt"/>
              </a:rPr>
              <a:t> igrajo odbojko. </a:t>
            </a:r>
            <a:r>
              <a:rPr lang="sl-SI" i="1" dirty="0" smtClean="0">
                <a:latin typeface="+mn-lt"/>
                <a:sym typeface="Wingdings" panose="05000000000000000000" pitchFamily="2" charset="2"/>
              </a:rPr>
              <a:t> Študentje igrajo odbojko. Profesorji igrajo odbojko.</a:t>
            </a:r>
            <a:endParaRPr lang="sl-SI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72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43486" y="465513"/>
            <a:ext cx="11110446" cy="59829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i="1" dirty="0" smtClean="0">
                <a:latin typeface="+mn-lt"/>
              </a:rPr>
              <a:t>Kupila je </a:t>
            </a:r>
            <a:r>
              <a:rPr lang="sl-SI" i="1" u="sng" dirty="0" smtClean="0">
                <a:latin typeface="+mn-lt"/>
              </a:rPr>
              <a:t>žametno krilo</a:t>
            </a:r>
            <a:r>
              <a:rPr lang="sl-SI" i="1" dirty="0" smtClean="0"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Kupila je krilo iz žameta.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Kupila je krilo, narejeno iz žameta.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Kupila je krilo, ki je narejeno iz žameta.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Kupila je krilo. Krilo je narejeno iz žameta.</a:t>
            </a:r>
          </a:p>
          <a:p>
            <a:pPr>
              <a:buFont typeface="Wingdings" panose="05000000000000000000" pitchFamily="2" charset="2"/>
              <a:buChar char="ß"/>
            </a:pPr>
            <a:endParaRPr lang="sl-SI" i="1" dirty="0"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i="1" u="sng" dirty="0" smtClean="0">
                <a:latin typeface="+mn-lt"/>
                <a:sym typeface="Wingdings" panose="05000000000000000000" pitchFamily="2" charset="2"/>
              </a:rPr>
              <a:t>Včeraj zvečer </a:t>
            </a:r>
            <a:r>
              <a:rPr lang="sl-SI" i="1" dirty="0" smtClean="0">
                <a:latin typeface="+mn-lt"/>
                <a:sym typeface="Wingdings" panose="05000000000000000000" pitchFamily="2" charset="2"/>
              </a:rPr>
              <a:t>je deževalo.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sl-SI" dirty="0"/>
              <a:t>_________________________________</a:t>
            </a:r>
            <a:endParaRPr lang="sl-SI" i="1" dirty="0"/>
          </a:p>
          <a:p>
            <a:pPr marL="0" indent="0">
              <a:buNone/>
            </a:pPr>
            <a:endParaRPr lang="sl-SI" i="1" dirty="0">
              <a:latin typeface="+mn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Plavalce </a:t>
            </a:r>
            <a:r>
              <a:rPr lang="sl-SI" i="1" u="sng" dirty="0" smtClean="0">
                <a:latin typeface="+mn-lt"/>
                <a:sym typeface="Wingdings" panose="05000000000000000000" pitchFamily="2" charset="2"/>
              </a:rPr>
              <a:t>so fotografirali mokre</a:t>
            </a:r>
            <a:r>
              <a:rPr lang="sl-SI" i="1" dirty="0" smtClean="0">
                <a:latin typeface="+mn-lt"/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ß"/>
            </a:pPr>
            <a:r>
              <a:rPr lang="sl-SI" i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sl-SI" dirty="0" smtClean="0"/>
              <a:t>_________________________________</a:t>
            </a:r>
            <a:endParaRPr lang="sl-SI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041" y="246053"/>
            <a:ext cx="8115589" cy="699351"/>
          </a:xfrm>
        </p:spPr>
        <p:txBody>
          <a:bodyPr/>
          <a:lstStyle/>
          <a:p>
            <a:r>
              <a:rPr lang="sl-SI" cap="none" dirty="0" smtClean="0">
                <a:latin typeface="+mn-lt"/>
              </a:rPr>
              <a:t>DVODELNI – ENODELNI STAVKI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6613" y="1106670"/>
            <a:ext cx="11110446" cy="55135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sl-SI" sz="2600" i="1" dirty="0" smtClean="0">
                <a:latin typeface="+mn-lt"/>
              </a:rPr>
              <a:t>Plaz je zgrmel v dolino.</a:t>
            </a:r>
          </a:p>
          <a:p>
            <a:r>
              <a:rPr lang="sl-SI" sz="2600" i="1" dirty="0" smtClean="0">
                <a:latin typeface="+mn-lt"/>
              </a:rPr>
              <a:t>Nad 1800 m sneži.</a:t>
            </a:r>
          </a:p>
          <a:p>
            <a:r>
              <a:rPr lang="sl-SI" sz="2600" i="1" dirty="0" smtClean="0">
                <a:latin typeface="+mn-lt"/>
              </a:rPr>
              <a:t>Vrnili so se v Bovec.</a:t>
            </a:r>
          </a:p>
          <a:p>
            <a:r>
              <a:rPr lang="sl-SI" sz="2600" i="1" dirty="0" smtClean="0">
                <a:latin typeface="+mn-lt"/>
              </a:rPr>
              <a:t>Mojca!</a:t>
            </a:r>
          </a:p>
          <a:p>
            <a:r>
              <a:rPr lang="sl-SI" sz="2600" i="1" dirty="0" smtClean="0">
                <a:latin typeface="+mn-lt"/>
              </a:rPr>
              <a:t>O ekskurziji.</a:t>
            </a:r>
          </a:p>
          <a:p>
            <a:endParaRPr lang="sl-SI" sz="2600" i="1" dirty="0" smtClean="0">
              <a:latin typeface="+mn-lt"/>
            </a:endParaRPr>
          </a:p>
          <a:p>
            <a:r>
              <a:rPr lang="sl-SI" sz="2600" dirty="0" smtClean="0">
                <a:latin typeface="+mn-lt"/>
              </a:rPr>
              <a:t>Določite stavčnočlensko sestavo prvega stavka.</a:t>
            </a:r>
            <a:endParaRPr lang="sl-SI" sz="2600" dirty="0">
              <a:latin typeface="+mn-lt"/>
            </a:endParaRPr>
          </a:p>
          <a:p>
            <a:r>
              <a:rPr lang="sl-SI" sz="2600" dirty="0" smtClean="0">
                <a:latin typeface="+mn-lt"/>
              </a:rPr>
              <a:t>V katerem stavku ni osebka, a si ga lahko predstavljamo iz oblike povedka?</a:t>
            </a:r>
          </a:p>
          <a:p>
            <a:r>
              <a:rPr lang="sl-SI" sz="2600" dirty="0">
                <a:latin typeface="+mn-lt"/>
              </a:rPr>
              <a:t>V katerem stavku ni </a:t>
            </a:r>
            <a:r>
              <a:rPr lang="sl-SI" sz="2600" dirty="0" smtClean="0">
                <a:latin typeface="+mn-lt"/>
              </a:rPr>
              <a:t>osebka</a:t>
            </a:r>
            <a:r>
              <a:rPr lang="sl-SI" sz="2600" dirty="0">
                <a:latin typeface="+mn-lt"/>
              </a:rPr>
              <a:t> </a:t>
            </a:r>
            <a:r>
              <a:rPr lang="sl-SI" sz="2600" dirty="0" smtClean="0">
                <a:latin typeface="+mn-lt"/>
              </a:rPr>
              <a:t>in </a:t>
            </a:r>
            <a:r>
              <a:rPr lang="sl-SI" sz="2600" dirty="0">
                <a:latin typeface="+mn-lt"/>
              </a:rPr>
              <a:t>si ga </a:t>
            </a:r>
            <a:r>
              <a:rPr lang="sl-SI" sz="2600" dirty="0" smtClean="0">
                <a:latin typeface="+mn-lt"/>
              </a:rPr>
              <a:t>ni mogoče predstavljati?</a:t>
            </a:r>
          </a:p>
          <a:p>
            <a:r>
              <a:rPr lang="sl-SI" sz="2600" dirty="0" smtClean="0">
                <a:latin typeface="+mn-lt"/>
              </a:rPr>
              <a:t>V katerem stavku ni povedka?</a:t>
            </a:r>
          </a:p>
          <a:p>
            <a:r>
              <a:rPr lang="sl-SI" sz="2600" dirty="0">
                <a:latin typeface="+mn-lt"/>
              </a:rPr>
              <a:t>V katerem stavku ni povedka</a:t>
            </a:r>
            <a:r>
              <a:rPr lang="sl-SI" sz="2600" dirty="0" smtClean="0">
                <a:latin typeface="+mn-lt"/>
              </a:rPr>
              <a:t>? Ali si ga lahko predstavljamo?</a:t>
            </a:r>
            <a:endParaRPr lang="sl-SI" sz="2600" dirty="0">
              <a:latin typeface="+mn-lt"/>
            </a:endParaRPr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>
              <a:latin typeface="+mn-lt"/>
            </a:endParaRP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4645152" y="1106670"/>
            <a:ext cx="7091907" cy="280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Večina stavkov ima </a:t>
            </a:r>
            <a:r>
              <a:rPr lang="sl-SI" sz="2400" dirty="0" smtClean="0"/>
              <a:t>________</a:t>
            </a:r>
            <a:r>
              <a:rPr lang="sl-SI" sz="2400" dirty="0" smtClean="0"/>
              <a:t> </a:t>
            </a:r>
            <a:r>
              <a:rPr lang="sl-SI" sz="2400" dirty="0" smtClean="0"/>
              <a:t>in </a:t>
            </a:r>
            <a:r>
              <a:rPr lang="sl-SI" sz="2400" dirty="0"/>
              <a:t>________ </a:t>
            </a:r>
            <a:r>
              <a:rPr lang="sl-SI" sz="2400" dirty="0" smtClean="0"/>
              <a:t>(ali si ju lahko vsaj predstavljamo) </a:t>
            </a:r>
            <a:r>
              <a:rPr lang="sl-SI" sz="2400" dirty="0" smtClean="0">
                <a:sym typeface="Wingdings" panose="05000000000000000000" pitchFamily="2" charset="2"/>
              </a:rPr>
              <a:t> </a:t>
            </a:r>
            <a:r>
              <a:rPr lang="sl-SI" sz="2400" dirty="0"/>
              <a:t>________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stavki.</a:t>
            </a:r>
          </a:p>
          <a:p>
            <a:pPr algn="ctr"/>
            <a:endParaRPr lang="sl-SI" sz="2400" dirty="0" smtClean="0">
              <a:sym typeface="Wingdings" panose="05000000000000000000" pitchFamily="2" charset="2"/>
            </a:endParaRPr>
          </a:p>
          <a:p>
            <a:pPr algn="ctr"/>
            <a:r>
              <a:rPr lang="sl-SI" sz="2400" dirty="0" smtClean="0">
                <a:sym typeface="Wingdings" panose="05000000000000000000" pitchFamily="2" charset="2"/>
              </a:rPr>
              <a:t>Včasih pa so stavki brez osebka, izjemoma celo brez povedka  </a:t>
            </a:r>
            <a:r>
              <a:rPr lang="sl-SI" sz="2400" dirty="0"/>
              <a:t>________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stavki</a:t>
            </a:r>
            <a:r>
              <a:rPr lang="sl-SI" dirty="0" smtClean="0">
                <a:sym typeface="Wingdings" panose="05000000000000000000" pitchFamily="2" charset="2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29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STAVKI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5168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/>
              <a:t>________ </a:t>
            </a:r>
            <a:r>
              <a:rPr lang="sl-SI" dirty="0" smtClean="0"/>
              <a:t>					</a:t>
            </a:r>
            <a:r>
              <a:rPr lang="sl-SI" dirty="0"/>
              <a:t> ________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800" dirty="0" smtClean="0"/>
              <a:t>povedek + osebek</a:t>
            </a:r>
            <a:endParaRPr lang="sl-SI" sz="2800" i="1" dirty="0"/>
          </a:p>
          <a:p>
            <a:pPr marL="0" indent="0">
              <a:buNone/>
            </a:pPr>
            <a:r>
              <a:rPr lang="sl-SI" sz="2800" i="1" dirty="0" smtClean="0"/>
              <a:t>Plaz je zgrmel v dolino.</a:t>
            </a:r>
          </a:p>
          <a:p>
            <a:pPr marL="0" indent="0">
              <a:buNone/>
            </a:pPr>
            <a:r>
              <a:rPr lang="sl-SI" dirty="0" smtClean="0"/>
              <a:t>			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	</a:t>
            </a:r>
            <a:r>
              <a:rPr lang="sl-SI" dirty="0"/>
              <a:t> ________ </a:t>
            </a:r>
            <a:r>
              <a:rPr lang="sl-SI" dirty="0" smtClean="0"/>
              <a:t>		</a:t>
            </a:r>
            <a:r>
              <a:rPr lang="sl-SI" dirty="0"/>
              <a:t> ________</a:t>
            </a:r>
            <a:endParaRPr lang="sl-SI" dirty="0" smtClean="0"/>
          </a:p>
          <a:p>
            <a:pPr marL="0" indent="0">
              <a:buNone/>
            </a:pPr>
            <a:r>
              <a:rPr lang="sl-SI" sz="2400" i="1" dirty="0" smtClean="0"/>
              <a:t>			</a:t>
            </a:r>
            <a:r>
              <a:rPr lang="sl-SI" sz="2800" dirty="0" smtClean="0"/>
              <a:t>imajo povedek		nimajo povedka = osebne </a:t>
            </a:r>
            <a:r>
              <a:rPr lang="sl-SI" sz="2800" dirty="0" err="1" smtClean="0"/>
              <a:t>glag</a:t>
            </a:r>
            <a:r>
              <a:rPr lang="sl-SI" sz="2800" dirty="0" smtClean="0"/>
              <a:t>. oblike</a:t>
            </a:r>
          </a:p>
          <a:p>
            <a:pPr marL="0" indent="0">
              <a:buNone/>
            </a:pPr>
            <a:r>
              <a:rPr lang="sl-SI" sz="2800" dirty="0"/>
              <a:t>	</a:t>
            </a:r>
            <a:r>
              <a:rPr lang="sl-SI" sz="2800" dirty="0" smtClean="0"/>
              <a:t>		nimajo osebka		</a:t>
            </a:r>
            <a:r>
              <a:rPr lang="sl-SI" sz="2800" dirty="0"/>
              <a:t> ________ </a:t>
            </a:r>
            <a:r>
              <a:rPr lang="sl-SI" sz="2800" dirty="0" smtClean="0"/>
              <a:t>pastavek (</a:t>
            </a:r>
            <a:r>
              <a:rPr lang="sl-SI" sz="2800" i="1" dirty="0" smtClean="0"/>
              <a:t>Mojca!</a:t>
            </a:r>
            <a:r>
              <a:rPr lang="sl-SI" sz="2800" dirty="0" smtClean="0"/>
              <a:t>)</a:t>
            </a:r>
          </a:p>
          <a:p>
            <a:pPr marL="0" indent="0">
              <a:buNone/>
            </a:pPr>
            <a:r>
              <a:rPr lang="sl-SI" sz="2800" dirty="0"/>
              <a:t>	</a:t>
            </a:r>
            <a:r>
              <a:rPr lang="sl-SI" sz="2800" dirty="0" smtClean="0"/>
              <a:t>		</a:t>
            </a:r>
            <a:r>
              <a:rPr lang="sl-SI" sz="2800" dirty="0"/>
              <a:t> ________ </a:t>
            </a:r>
            <a:r>
              <a:rPr lang="sl-SI" sz="2800" dirty="0" smtClean="0"/>
              <a:t>		</a:t>
            </a:r>
            <a:r>
              <a:rPr lang="sl-SI" sz="2800" dirty="0"/>
              <a:t> ________ </a:t>
            </a:r>
            <a:r>
              <a:rPr lang="sl-SI" sz="2800" dirty="0" smtClean="0"/>
              <a:t>pastavek (</a:t>
            </a:r>
            <a:r>
              <a:rPr lang="sl-SI" sz="2800" i="1" dirty="0" smtClean="0"/>
              <a:t>Seveda.</a:t>
            </a:r>
            <a:r>
              <a:rPr lang="sl-SI" sz="2800" dirty="0" smtClean="0"/>
              <a:t>)</a:t>
            </a:r>
          </a:p>
          <a:p>
            <a:pPr marL="0" indent="0">
              <a:buNone/>
            </a:pPr>
            <a:r>
              <a:rPr lang="sl-SI" sz="2800" dirty="0"/>
              <a:t>	</a:t>
            </a:r>
            <a:r>
              <a:rPr lang="sl-SI" sz="2800" dirty="0" smtClean="0"/>
              <a:t>					</a:t>
            </a:r>
            <a:r>
              <a:rPr lang="sl-SI" sz="2800" dirty="0"/>
              <a:t> ________ </a:t>
            </a:r>
            <a:r>
              <a:rPr lang="sl-SI" sz="2800" dirty="0" smtClean="0"/>
              <a:t>pastavek (</a:t>
            </a:r>
            <a:r>
              <a:rPr lang="sl-SI" sz="2800" i="1" dirty="0" err="1" smtClean="0"/>
              <a:t>Jupi</a:t>
            </a:r>
            <a:r>
              <a:rPr lang="sl-SI" sz="2800" i="1" dirty="0" smtClean="0"/>
              <a:t>!</a:t>
            </a:r>
            <a:r>
              <a:rPr lang="sl-SI" sz="2800" dirty="0" smtClean="0"/>
              <a:t>)</a:t>
            </a:r>
          </a:p>
          <a:p>
            <a:pPr marL="0" indent="0">
              <a:buNone/>
            </a:pPr>
            <a:r>
              <a:rPr lang="sl-SI" sz="2800" dirty="0"/>
              <a:t>	</a:t>
            </a:r>
            <a:r>
              <a:rPr lang="sl-SI" sz="2800" dirty="0" smtClean="0"/>
              <a:t>					</a:t>
            </a:r>
            <a:r>
              <a:rPr lang="sl-SI" sz="2800" dirty="0"/>
              <a:t> ________ </a:t>
            </a:r>
            <a:r>
              <a:rPr lang="sl-SI" sz="2800" dirty="0" smtClean="0"/>
              <a:t>(</a:t>
            </a:r>
            <a:r>
              <a:rPr lang="sl-SI" sz="2800" i="1" dirty="0" smtClean="0"/>
              <a:t>Hotel Slon</a:t>
            </a:r>
            <a:r>
              <a:rPr lang="sl-SI" sz="2800" dirty="0" smtClean="0"/>
              <a:t>)</a:t>
            </a:r>
          </a:p>
          <a:p>
            <a:pPr marL="0" indent="0">
              <a:buNone/>
            </a:pPr>
            <a:r>
              <a:rPr lang="sl-SI" sz="2800" dirty="0"/>
              <a:t>	</a:t>
            </a:r>
            <a:r>
              <a:rPr lang="sl-SI" sz="2800" dirty="0" smtClean="0"/>
              <a:t>					</a:t>
            </a:r>
            <a:r>
              <a:rPr lang="sl-SI" sz="2800" dirty="0"/>
              <a:t> ________ </a:t>
            </a:r>
            <a:r>
              <a:rPr lang="sl-SI" sz="2800" dirty="0" smtClean="0"/>
              <a:t>(</a:t>
            </a:r>
            <a:r>
              <a:rPr lang="sl-SI" sz="2800" i="1" dirty="0" smtClean="0"/>
              <a:t>Molčati.</a:t>
            </a:r>
            <a:r>
              <a:rPr lang="sl-SI" sz="2800" dirty="0" smtClean="0"/>
              <a:t>)</a:t>
            </a:r>
          </a:p>
          <a:p>
            <a:pPr marL="0" indent="0">
              <a:buNone/>
            </a:pPr>
            <a:r>
              <a:rPr lang="sl-SI" sz="2400" i="1" dirty="0" smtClean="0"/>
              <a:t>		</a:t>
            </a:r>
            <a:endParaRPr lang="sl-SI" sz="2400" i="1" dirty="0"/>
          </a:p>
        </p:txBody>
      </p:sp>
      <p:cxnSp>
        <p:nvCxnSpPr>
          <p:cNvPr id="5" name="Raven puščični povezovalnik 4"/>
          <p:cNvCxnSpPr>
            <a:stCxn id="2" idx="2"/>
          </p:cNvCxnSpPr>
          <p:nvPr/>
        </p:nvCxnSpPr>
        <p:spPr>
          <a:xfrm flipH="1">
            <a:off x="2926080" y="1105567"/>
            <a:ext cx="3295426" cy="364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>
            <a:stCxn id="2" idx="2"/>
          </p:cNvCxnSpPr>
          <p:nvPr/>
        </p:nvCxnSpPr>
        <p:spPr>
          <a:xfrm>
            <a:off x="6221506" y="1105567"/>
            <a:ext cx="618206" cy="364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5376672" y="1989359"/>
            <a:ext cx="1848662" cy="973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7225333" y="1989359"/>
            <a:ext cx="931115" cy="973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aobljeni pravokotnik 3"/>
          <p:cNvSpPr/>
          <p:nvPr/>
        </p:nvSpPr>
        <p:spPr>
          <a:xfrm>
            <a:off x="180975" y="5085969"/>
            <a:ext cx="3667125" cy="1552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katerem razredu se po UN obravnavajo SČ?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5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65" y="366964"/>
            <a:ext cx="10166553" cy="738603"/>
          </a:xfrm>
        </p:spPr>
        <p:txBody>
          <a:bodyPr/>
          <a:lstStyle/>
          <a:p>
            <a:r>
              <a:rPr lang="sl-SI" dirty="0" smtClean="0"/>
              <a:t>slovnična/skladenjska sestava POVEDI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105568"/>
            <a:ext cx="10739718" cy="53617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Poved ima posebno </a:t>
            </a:r>
            <a:r>
              <a:rPr lang="sl-SI" dirty="0"/>
              <a:t>________________ </a:t>
            </a:r>
            <a:r>
              <a:rPr lang="sl-SI" dirty="0" smtClean="0"/>
              <a:t>sestavo – sestoji iz </a:t>
            </a:r>
            <a:r>
              <a:rPr lang="sl-SI" dirty="0"/>
              <a:t>________________.</a:t>
            </a:r>
            <a:endParaRPr lang="sl-SI" dirty="0" smtClean="0"/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b="1" dirty="0" smtClean="0">
                <a:solidFill>
                  <a:srgbClr val="00B050"/>
                </a:solidFill>
              </a:rPr>
              <a:t>Stavek</a:t>
            </a:r>
            <a:r>
              <a:rPr lang="sl-SI" dirty="0" smtClean="0"/>
              <a:t> so </a:t>
            </a:r>
            <a:r>
              <a:rPr lang="sl-SI" dirty="0"/>
              <a:t>besede, </a:t>
            </a:r>
            <a:r>
              <a:rPr lang="sl-SI" dirty="0" smtClean="0"/>
              <a:t>________________</a:t>
            </a:r>
            <a:r>
              <a:rPr lang="sl-SI" dirty="0"/>
              <a:t>________________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i="1" dirty="0" smtClean="0"/>
              <a:t>Župan Ivan Hribar </a:t>
            </a:r>
            <a:r>
              <a:rPr lang="sl-SI" b="1" i="1" dirty="0" smtClean="0">
                <a:solidFill>
                  <a:srgbClr val="00B050"/>
                </a:solidFill>
              </a:rPr>
              <a:t>je</a:t>
            </a:r>
            <a:r>
              <a:rPr lang="sl-SI" i="1" dirty="0" smtClean="0"/>
              <a:t> l. 1901 v Ljubljani </a:t>
            </a:r>
            <a:r>
              <a:rPr lang="sl-SI" b="1" i="1" dirty="0" smtClean="0">
                <a:solidFill>
                  <a:srgbClr val="00B050"/>
                </a:solidFill>
              </a:rPr>
              <a:t>ustanovil</a:t>
            </a:r>
            <a:r>
              <a:rPr lang="sl-SI" i="1" dirty="0" smtClean="0"/>
              <a:t> Mestno knjižnico. </a:t>
            </a:r>
          </a:p>
          <a:p>
            <a:endParaRPr lang="sl-SI" dirty="0"/>
          </a:p>
          <a:p>
            <a:r>
              <a:rPr lang="sl-SI" dirty="0" smtClean="0"/>
              <a:t>Ko opazujemo skladenjsko sestavo povedi, prepoznavamo njeno stavčno sestavo (S-sestavo), tj. določamo število stavkov v povedi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________________________________.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92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cs typeface="Calibri" panose="020F0502020204030204" pitchFamily="34" charset="0"/>
              </a:rPr>
              <a:t>VIRI IN LITERATURA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2265" y="1353540"/>
            <a:ext cx="10739718" cy="41948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Ahačič, K. (2017).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Slovnica na kvadrat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Križaj, M., idr. (</a:t>
            </a:r>
            <a:r>
              <a:rPr lang="sl-SI" sz="2600" dirty="0" smtClean="0">
                <a:latin typeface="+mj-lt"/>
                <a:cs typeface="Calibri" panose="020F0502020204030204" pitchFamily="34" charset="0"/>
              </a:rPr>
              <a:t>2020).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Na pragu besedila </a:t>
            </a:r>
            <a:r>
              <a:rPr lang="sl-SI" sz="2600" i="1" dirty="0" smtClean="0">
                <a:latin typeface="+mj-lt"/>
                <a:cs typeface="Calibri" panose="020F0502020204030204" pitchFamily="34" charset="0"/>
              </a:rPr>
              <a:t>3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– izdaja s plusom. Učbenik za slovenski jezik v </a:t>
            </a:r>
            <a:r>
              <a:rPr lang="sl-SI" sz="2600" i="1" dirty="0" smtClean="0">
                <a:latin typeface="+mj-lt"/>
                <a:cs typeface="Calibri" panose="020F0502020204030204" pitchFamily="34" charset="0"/>
              </a:rPr>
              <a:t>3.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letniku gimnazij in srednjih strokovnih šol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Križaj, M., in Bešter Turk, M. (2018).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Jezikovni pouk: čemu, kaj in kako?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Toporišič, J. (2000).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Slovenska slovnica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 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Maribor: Založba Obzorja.</a:t>
            </a:r>
          </a:p>
          <a:p>
            <a:r>
              <a:rPr lang="sl-SI" sz="2600" i="1" dirty="0">
                <a:latin typeface="+mj-lt"/>
                <a:cs typeface="Calibri" panose="020F0502020204030204" pitchFamily="34" charset="0"/>
              </a:rPr>
              <a:t>Učni načrt. Program osnovna šola. Slovenščina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(2018). Ljubljana: Ministrstvo za izobraževanje, znanost in šport, Zavod RS za šolstvo.</a:t>
            </a:r>
          </a:p>
          <a:p>
            <a:pPr marL="0" indent="0">
              <a:buNone/>
            </a:pPr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65" y="366964"/>
            <a:ext cx="10166553" cy="738603"/>
          </a:xfrm>
        </p:spPr>
        <p:txBody>
          <a:bodyPr/>
          <a:lstStyle/>
          <a:p>
            <a:r>
              <a:rPr lang="sl-SI" dirty="0" smtClean="0"/>
              <a:t>slovnična/skladenjska sestava POVEDI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105568"/>
            <a:ext cx="10739718" cy="53617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V povedi je lahko 1 glagol v os. </a:t>
            </a:r>
            <a:r>
              <a:rPr lang="sl-SI" dirty="0" err="1" smtClean="0"/>
              <a:t>glag</a:t>
            </a:r>
            <a:r>
              <a:rPr lang="sl-SI" dirty="0" smtClean="0"/>
              <a:t>. obliki ali jih je več.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Poved je iz 1 S.				Poved je iz več S.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_____________ poved		________________ </a:t>
            </a:r>
            <a:r>
              <a:rPr lang="sl-SI" dirty="0" smtClean="0"/>
              <a:t>poved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3474720" y="1729047"/>
            <a:ext cx="964276" cy="1213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2576945" y="3640975"/>
            <a:ext cx="0" cy="1147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9925396" y="1729047"/>
            <a:ext cx="615142" cy="12136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8927869" y="3640975"/>
            <a:ext cx="0" cy="1147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65" y="366964"/>
            <a:ext cx="10166553" cy="738603"/>
          </a:xfrm>
        </p:spPr>
        <p:txBody>
          <a:bodyPr/>
          <a:lstStyle/>
          <a:p>
            <a:r>
              <a:rPr lang="sl-SI" dirty="0" smtClean="0"/>
              <a:t>slovnična/skladenjska sestava POVEDI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105568"/>
            <a:ext cx="10739718" cy="53617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Prvotna/primarna/temeljna poved je </a:t>
            </a:r>
            <a:r>
              <a:rPr lang="sl-SI" dirty="0"/>
              <a:t>________________.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Večstavčne povedi so </a:t>
            </a:r>
            <a:r>
              <a:rPr lang="sl-SI" dirty="0"/>
              <a:t>________________, </a:t>
            </a:r>
            <a:r>
              <a:rPr lang="sl-SI" dirty="0" smtClean="0"/>
              <a:t>saj nastanejo z </a:t>
            </a:r>
            <a:r>
              <a:rPr lang="sl-SI" dirty="0"/>
              <a:t>________________ </a:t>
            </a:r>
            <a:r>
              <a:rPr lang="sl-SI" dirty="0" smtClean="0"/>
              <a:t>enostavčnih povedi.</a:t>
            </a:r>
          </a:p>
          <a:p>
            <a:endParaRPr lang="sl-SI" dirty="0"/>
          </a:p>
          <a:p>
            <a:r>
              <a:rPr lang="sl-SI" i="1" dirty="0" smtClean="0"/>
              <a:t>Dežuje. Odprem dežnik.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 smtClean="0"/>
              <a:t>________________________________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dirty="0" smtClean="0"/>
              <a:t>________________</a:t>
            </a:r>
            <a:r>
              <a:rPr lang="sl-SI" dirty="0"/>
              <a:t>________________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36934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stavčni členi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i="1" dirty="0"/>
              <a:t>Župan Ivan Hribar </a:t>
            </a:r>
            <a:r>
              <a:rPr lang="sl-SI" b="1" i="1" dirty="0">
                <a:solidFill>
                  <a:srgbClr val="00B050"/>
                </a:solidFill>
              </a:rPr>
              <a:t>je</a:t>
            </a:r>
            <a:r>
              <a:rPr lang="sl-SI" i="1" dirty="0"/>
              <a:t> l. 1901 v Ljubljani </a:t>
            </a:r>
            <a:r>
              <a:rPr lang="sl-SI" b="1" i="1" dirty="0">
                <a:solidFill>
                  <a:srgbClr val="00B050"/>
                </a:solidFill>
              </a:rPr>
              <a:t>ustanovil</a:t>
            </a:r>
            <a:r>
              <a:rPr lang="sl-SI" i="1" dirty="0"/>
              <a:t> Mestno knjižnico</a:t>
            </a:r>
            <a:r>
              <a:rPr lang="sl-SI" i="1" dirty="0" smtClean="0"/>
              <a:t>. 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dirty="0" smtClean="0"/>
              <a:t>		</a:t>
            </a:r>
            <a:r>
              <a:rPr lang="sl-SI" dirty="0"/>
              <a:t>	</a:t>
            </a:r>
            <a:r>
              <a:rPr lang="sl-SI" dirty="0" smtClean="0"/>
              <a:t>	</a:t>
            </a:r>
            <a:r>
              <a:rPr lang="sl-SI" dirty="0" smtClean="0"/>
              <a:t>_____</a:t>
            </a:r>
            <a:r>
              <a:rPr lang="sl-SI" dirty="0" smtClean="0"/>
              <a:t>	</a:t>
            </a:r>
            <a:r>
              <a:rPr lang="sl-SI" dirty="0" smtClean="0"/>
              <a:t>_____</a:t>
            </a:r>
            <a:r>
              <a:rPr lang="sl-SI" dirty="0" smtClean="0"/>
              <a:t>	</a:t>
            </a:r>
            <a:r>
              <a:rPr lang="sl-SI" dirty="0" smtClean="0"/>
              <a:t>_____ 	_____ </a:t>
            </a:r>
            <a:r>
              <a:rPr lang="sl-SI" dirty="0" smtClean="0"/>
              <a:t>		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Stavek sestoji iz delov/členov, ki nosijo </a:t>
            </a:r>
            <a:r>
              <a:rPr lang="sl-SI" dirty="0" smtClean="0"/>
              <a:t>________________</a:t>
            </a:r>
            <a:r>
              <a:rPr lang="sl-SI" dirty="0"/>
              <a:t>________________</a:t>
            </a:r>
            <a:r>
              <a:rPr lang="sl-SI" dirty="0" smtClean="0"/>
              <a:t>. </a:t>
            </a:r>
            <a:r>
              <a:rPr lang="sl-SI" dirty="0" smtClean="0"/>
              <a:t>Imenujemo jih </a:t>
            </a:r>
            <a:r>
              <a:rPr lang="sl-SI" b="1" dirty="0" smtClean="0">
                <a:solidFill>
                  <a:srgbClr val="00B050"/>
                </a:solidFill>
              </a:rPr>
              <a:t>stavčni členi</a:t>
            </a:r>
            <a:r>
              <a:rPr lang="sl-SI" dirty="0" smtClean="0"/>
              <a:t>.</a:t>
            </a: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5145309" y="1995234"/>
            <a:ext cx="5161936" cy="1248696"/>
            <a:chOff x="4247535" y="2045110"/>
            <a:chExt cx="5161936" cy="1248696"/>
          </a:xfrm>
        </p:grpSpPr>
        <p:cxnSp>
          <p:nvCxnSpPr>
            <p:cNvPr id="5" name="Raven puščični povezovalnik 4"/>
            <p:cNvCxnSpPr/>
            <p:nvPr/>
          </p:nvCxnSpPr>
          <p:spPr>
            <a:xfrm flipH="1">
              <a:off x="4247535" y="2045110"/>
              <a:ext cx="3519949" cy="11503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en puščični povezovalnik 6"/>
            <p:cNvCxnSpPr/>
            <p:nvPr/>
          </p:nvCxnSpPr>
          <p:spPr>
            <a:xfrm flipH="1">
              <a:off x="6096000" y="2054942"/>
              <a:ext cx="1681316" cy="11798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uščični povezovalnik 8"/>
            <p:cNvCxnSpPr/>
            <p:nvPr/>
          </p:nvCxnSpPr>
          <p:spPr>
            <a:xfrm flipH="1">
              <a:off x="7620000" y="2045110"/>
              <a:ext cx="147484" cy="12486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uščični povezovalnik 10"/>
            <p:cNvCxnSpPr/>
            <p:nvPr/>
          </p:nvCxnSpPr>
          <p:spPr>
            <a:xfrm>
              <a:off x="7767484" y="2054942"/>
              <a:ext cx="1641987" cy="11798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9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65" y="366964"/>
            <a:ext cx="10166553" cy="738603"/>
          </a:xfrm>
        </p:spPr>
        <p:txBody>
          <a:bodyPr/>
          <a:lstStyle/>
          <a:p>
            <a:r>
              <a:rPr lang="sl-SI" dirty="0" smtClean="0"/>
              <a:t>STAVČNI ČLENI (SČ)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8520" y="1320583"/>
            <a:ext cx="10739718" cy="47961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Kaj so SČ?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Vrste SČ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Povezanost SČ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Položaj SČ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Število SČ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sl-SI" sz="4000" dirty="0" smtClean="0"/>
              <a:t>Lastnosti SČ 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8371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rcel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Parcel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15861</TotalTime>
  <Words>2477</Words>
  <Application>Microsoft Office PowerPoint</Application>
  <PresentationFormat>Širokozaslonsko</PresentationFormat>
  <Paragraphs>481</Paragraphs>
  <Slides>50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</vt:lpstr>
      <vt:lpstr>Gill Sans MT</vt:lpstr>
      <vt:lpstr>Times New Roman</vt:lpstr>
      <vt:lpstr>Wingdings</vt:lpstr>
      <vt:lpstr>1_Parcel</vt:lpstr>
      <vt:lpstr>Parcel</vt:lpstr>
      <vt:lpstr>Doc. dr. Lara Godec Soršak   Slovenski jezik 2  P 7: STAVČNI ČLENI</vt:lpstr>
      <vt:lpstr>skladnja (NPB 3, str. 18–42)</vt:lpstr>
      <vt:lpstr>SLOVNIČNA/SKLADENJSKA SESTAVA BESEDILA</vt:lpstr>
      <vt:lpstr>PowerPointova predstavitev</vt:lpstr>
      <vt:lpstr>slovnična/skladenjska sestava POVEDI</vt:lpstr>
      <vt:lpstr>slovnična/skladenjska sestava POVEDI</vt:lpstr>
      <vt:lpstr>slovnična/skladenjska sestava POVEDI</vt:lpstr>
      <vt:lpstr>stavčni členi</vt:lpstr>
      <vt:lpstr>STAVČNI ČLENI (SČ)</vt:lpstr>
      <vt:lpstr>1. kaj so SČ?</vt:lpstr>
      <vt:lpstr>2. vrste SČ</vt:lpstr>
      <vt:lpstr>Katero vrsto podatka nosijo SČ?</vt:lpstr>
      <vt:lpstr>3. povezanost SČ</vt:lpstr>
      <vt:lpstr>PowerPointova predstavitev</vt:lpstr>
      <vt:lpstr>4. POLOŽAJ SČ</vt:lpstr>
      <vt:lpstr>5. Število SČ</vt:lpstr>
      <vt:lpstr>PowerPointova predstavitev</vt:lpstr>
      <vt:lpstr>6. LASTNOSTI SČ</vt:lpstr>
      <vt:lpstr>a) VPRAŠALNICA</vt:lpstr>
      <vt:lpstr>vprašalnice</vt:lpstr>
      <vt:lpstr>vprašalnice</vt:lpstr>
      <vt:lpstr>vprašalnice</vt:lpstr>
      <vt:lpstr>vprašalnice</vt:lpstr>
      <vt:lpstr>b) OBLIKA</vt:lpstr>
      <vt:lpstr>OBLIKA POVEDKA</vt:lpstr>
      <vt:lpstr>OBLIKA OSEBKA</vt:lpstr>
      <vt:lpstr>OBLIKA OSEBKA</vt:lpstr>
      <vt:lpstr>OBLIKA PREDMETA</vt:lpstr>
      <vt:lpstr>OBLIKA PRISLOVNEGA DOLOČILA</vt:lpstr>
      <vt:lpstr>c) SESTAVA</vt:lpstr>
      <vt:lpstr>sestava sč</vt:lpstr>
      <vt:lpstr>SESTAVA ZLOŽENEGA OSEBKA/PREDMETA</vt:lpstr>
      <vt:lpstr>PowerPointova predstavitev</vt:lpstr>
      <vt:lpstr>PowerPointova predstavitev</vt:lpstr>
      <vt:lpstr>PowerPointova predstavitev</vt:lpstr>
      <vt:lpstr>SESTAVA ZLOŽENEGA PRISL. DOLOČILA</vt:lpstr>
      <vt:lpstr>PowerPointova predstavitev</vt:lpstr>
      <vt:lpstr>PowerPointova predstavitev</vt:lpstr>
      <vt:lpstr>PowerPointova predstavitev</vt:lpstr>
      <vt:lpstr>SESTAVA ZLOŽENEGA POVEDKA</vt:lpstr>
      <vt:lpstr>SESTAVA ZLOŽENEGA POVEDKA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DVODELNI – ENODELNI STAVKI</vt:lpstr>
      <vt:lpstr>STAVKI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BESEDILO</dc:title>
  <dc:creator>Lara Soršak</dc:creator>
  <cp:lastModifiedBy>Lara Soršak</cp:lastModifiedBy>
  <cp:revision>407</cp:revision>
  <cp:lastPrinted>2023-11-08T06:27:07Z</cp:lastPrinted>
  <dcterms:created xsi:type="dcterms:W3CDTF">2022-03-19T09:21:20Z</dcterms:created>
  <dcterms:modified xsi:type="dcterms:W3CDTF">2023-11-19T11:48:31Z</dcterms:modified>
</cp:coreProperties>
</file>