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2F17BAE4-32A1-44A3-9C40-ED75F0C45187}" type="datetimeFigureOut">
              <a:rPr lang="sl-SI" smtClean="0"/>
              <a:t>16. 05. 2021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1288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2F17BAE4-32A1-44A3-9C40-ED75F0C45187}" type="datetimeFigureOut">
              <a:rPr lang="sl-SI" smtClean="0"/>
              <a:t>16. 05. 2021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064854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2F17BAE4-32A1-44A3-9C40-ED75F0C45187}" type="datetimeFigureOut">
              <a:rPr lang="sl-SI" smtClean="0"/>
              <a:t>16. 05. 2021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158698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2F17BAE4-32A1-44A3-9C40-ED75F0C45187}" type="datetimeFigureOut">
              <a:rPr lang="sl-SI" smtClean="0"/>
              <a:t>16. 05. 2021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4681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2F17BAE4-32A1-44A3-9C40-ED75F0C45187}" type="datetimeFigureOut">
              <a:rPr lang="sl-SI" smtClean="0"/>
              <a:t>16. 05. 2021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1504159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2F17BAE4-32A1-44A3-9C40-ED75F0C45187}" type="datetimeFigureOut">
              <a:rPr lang="sl-SI" smtClean="0"/>
              <a:t>16. 05. 2021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41979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2F17BAE4-32A1-44A3-9C40-ED75F0C45187}" type="datetimeFigureOut">
              <a:rPr lang="sl-SI" smtClean="0"/>
              <a:t>16. 05. 2021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379088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2F17BAE4-32A1-44A3-9C40-ED75F0C45187}" type="datetimeFigureOut">
              <a:rPr lang="sl-SI" smtClean="0"/>
              <a:t>16. 05. 2021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114584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2F17BAE4-32A1-44A3-9C40-ED75F0C45187}" type="datetimeFigureOut">
              <a:rPr lang="sl-SI" smtClean="0"/>
              <a:t>16. 05. 2021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692964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2F17BAE4-32A1-44A3-9C40-ED75F0C45187}" type="datetimeFigureOut">
              <a:rPr lang="sl-SI" smtClean="0"/>
              <a:t>16. 05. 2021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2640193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2F17BAE4-32A1-44A3-9C40-ED75F0C45187}" type="datetimeFigureOut">
              <a:rPr lang="sl-SI" smtClean="0"/>
              <a:t>16. 05. 2021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5D38A2-FC49-497B-91AC-03AAD5C1E999}" type="slidenum">
              <a:rPr lang="sl-SI" smtClean="0"/>
              <a:t>‹#›</a:t>
            </a:fld>
            <a:endParaRPr lang="sl-SI"/>
          </a:p>
        </p:txBody>
      </p:sp>
    </p:spTree>
    <p:extLst>
      <p:ext uri="{BB962C8B-B14F-4D97-AF65-F5344CB8AC3E}">
        <p14:creationId xmlns:p14="http://schemas.microsoft.com/office/powerpoint/2010/main" val="419397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7BAE4-32A1-44A3-9C40-ED75F0C45187}" type="datetimeFigureOut">
              <a:rPr lang="sl-SI" smtClean="0"/>
              <a:t>16. 05. 2021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D38A2-FC49-497B-91AC-03AAD5C1E999}" type="slidenum">
              <a:rPr lang="sl-SI" smtClean="0"/>
              <a:t>‹#›</a:t>
            </a:fld>
            <a:endParaRPr lang="sl-SI"/>
          </a:p>
        </p:txBody>
      </p:sp>
    </p:spTree>
    <p:extLst>
      <p:ext uri="{BB962C8B-B14F-4D97-AF65-F5344CB8AC3E}">
        <p14:creationId xmlns:p14="http://schemas.microsoft.com/office/powerpoint/2010/main" val="199263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061" y="0"/>
            <a:ext cx="10515600" cy="1325563"/>
          </a:xfrm>
        </p:spPr>
        <p:txBody>
          <a:bodyPr/>
          <a:lstStyle/>
          <a:p>
            <a:r>
              <a:rPr lang="en-US" b="1" dirty="0" smtClean="0">
                <a:solidFill>
                  <a:srgbClr val="FF0000"/>
                </a:solidFill>
              </a:rPr>
              <a:t>4</a:t>
            </a:r>
            <a:r>
              <a:rPr lang="sl-SI" b="1" dirty="0" smtClean="0">
                <a:solidFill>
                  <a:srgbClr val="FF0000"/>
                </a:solidFill>
              </a:rPr>
              <a:t>) </a:t>
            </a:r>
            <a:r>
              <a:rPr lang="en-US" b="1" dirty="0" err="1" smtClean="0">
                <a:solidFill>
                  <a:srgbClr val="FF0000"/>
                </a:solidFill>
              </a:rPr>
              <a:t>Zemljiško</a:t>
            </a:r>
            <a:r>
              <a:rPr lang="en-US" b="1" dirty="0" smtClean="0">
                <a:solidFill>
                  <a:srgbClr val="FF0000"/>
                </a:solidFill>
              </a:rPr>
              <a:t> </a:t>
            </a:r>
            <a:r>
              <a:rPr lang="en-US" b="1" dirty="0" err="1" smtClean="0">
                <a:solidFill>
                  <a:srgbClr val="FF0000"/>
                </a:solidFill>
              </a:rPr>
              <a:t>gospostvo</a:t>
            </a:r>
            <a:endParaRPr lang="sl-SI" b="1" dirty="0">
              <a:solidFill>
                <a:srgbClr val="FF0000"/>
              </a:solidFill>
            </a:endParaRPr>
          </a:p>
        </p:txBody>
      </p:sp>
      <p:sp>
        <p:nvSpPr>
          <p:cNvPr id="3" name="Označba mesta vsebine 2"/>
          <p:cNvSpPr>
            <a:spLocks noGrp="1"/>
          </p:cNvSpPr>
          <p:nvPr>
            <p:ph idx="1"/>
          </p:nvPr>
        </p:nvSpPr>
        <p:spPr>
          <a:xfrm>
            <a:off x="169984" y="1325562"/>
            <a:ext cx="11523785" cy="5532437"/>
          </a:xfrm>
        </p:spPr>
        <p:txBody>
          <a:bodyPr>
            <a:noAutofit/>
          </a:bodyPr>
          <a:lstStyle/>
          <a:p>
            <a:pPr>
              <a:lnSpc>
                <a:spcPct val="100000"/>
              </a:lnSpc>
              <a:spcAft>
                <a:spcPts val="800"/>
              </a:spcAft>
            </a:pPr>
            <a:r>
              <a:rPr lang="en-US" sz="3000" dirty="0" smtClean="0">
                <a:latin typeface="Verdana" panose="020B0604030504040204" pitchFamily="34" charset="0"/>
                <a:ea typeface="Calibri" panose="020F0502020204030204" pitchFamily="34" charset="0"/>
                <a:cs typeface="Times New Roman" panose="02020603050405020304" pitchFamily="18" charset="0"/>
              </a:rPr>
              <a:t>B</a:t>
            </a:r>
            <a:r>
              <a:rPr lang="sl-SI" sz="3000" dirty="0" smtClean="0">
                <a:latin typeface="Verdana" panose="020B0604030504040204" pitchFamily="34" charset="0"/>
                <a:ea typeface="Calibri" panose="020F0502020204030204" pitchFamily="34" charset="0"/>
                <a:cs typeface="Times New Roman" panose="02020603050405020304" pitchFamily="18" charset="0"/>
              </a:rPr>
              <a:t>ilo</a:t>
            </a:r>
            <a:r>
              <a:rPr lang="en-US" sz="3000" dirty="0" smtClean="0">
                <a:latin typeface="Verdana" panose="020B0604030504040204" pitchFamily="34" charset="0"/>
                <a:ea typeface="Calibri" panose="020F0502020204030204" pitchFamily="34" charset="0"/>
                <a:cs typeface="Times New Roman" panose="02020603050405020304" pitchFamily="18" charset="0"/>
              </a:rPr>
              <a:t> je</a:t>
            </a:r>
            <a:r>
              <a:rPr lang="sl-SI" sz="3000" dirty="0" smtClean="0">
                <a:latin typeface="Verdana" panose="020B0604030504040204" pitchFamily="34" charset="0"/>
                <a:ea typeface="Calibri" panose="020F0502020204030204" pitchFamily="34" charset="0"/>
                <a:cs typeface="Times New Roman" panose="02020603050405020304" pitchFamily="18" charset="0"/>
              </a:rPr>
              <a:t> </a:t>
            </a:r>
            <a:r>
              <a:rPr lang="sl-SI" sz="3000" dirty="0">
                <a:latin typeface="Verdana" panose="020B0604030504040204" pitchFamily="34" charset="0"/>
                <a:ea typeface="Calibri" panose="020F0502020204030204" pitchFamily="34" charset="0"/>
                <a:cs typeface="Times New Roman" panose="02020603050405020304" pitchFamily="18" charset="0"/>
              </a:rPr>
              <a:t>razdeljeno na 3 dele:</a:t>
            </a: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Verdana" panose="020B0604030504040204" pitchFamily="34" charset="0"/>
              <a:buChar char="-"/>
            </a:pPr>
            <a:r>
              <a:rPr lang="sl-SI" sz="3000" b="1" dirty="0">
                <a:solidFill>
                  <a:srgbClr val="5B9BD5"/>
                </a:solidFill>
                <a:latin typeface="Verdana" panose="020B0604030504040204" pitchFamily="34" charset="0"/>
                <a:ea typeface="Calibri" panose="020F0502020204030204" pitchFamily="34" charset="0"/>
                <a:cs typeface="Times New Roman" panose="02020603050405020304" pitchFamily="18" charset="0"/>
              </a:rPr>
              <a:t>PRIDVORNA (DOMINIKALNA) POSEST</a:t>
            </a:r>
            <a:r>
              <a:rPr lang="sl-SI" sz="3000" dirty="0">
                <a:solidFill>
                  <a:srgbClr val="5B9BD5"/>
                </a:solidFill>
                <a:latin typeface="Verdana" panose="020B0604030504040204" pitchFamily="34" charset="0"/>
                <a:ea typeface="Calibri" panose="020F0502020204030204" pitchFamily="34" charset="0"/>
                <a:cs typeface="Times New Roman" panose="02020603050405020304" pitchFamily="18" charset="0"/>
              </a:rPr>
              <a:t> </a:t>
            </a:r>
            <a:r>
              <a:rPr lang="sl-SI" sz="3000" dirty="0">
                <a:latin typeface="Verdana" panose="020B0604030504040204" pitchFamily="34" charset="0"/>
                <a:ea typeface="Calibri" panose="020F0502020204030204" pitchFamily="34" charset="0"/>
                <a:cs typeface="Times New Roman" panose="02020603050405020304" pitchFamily="18" charset="0"/>
              </a:rPr>
              <a:t>– obdelovali so jo nesvobodni kmetje (</a:t>
            </a:r>
            <a:r>
              <a:rPr lang="sl-SI" sz="3000" b="1" dirty="0">
                <a:latin typeface="Verdana" panose="020B0604030504040204" pitchFamily="34" charset="0"/>
                <a:ea typeface="Calibri" panose="020F0502020204030204" pitchFamily="34" charset="0"/>
                <a:cs typeface="Times New Roman" panose="02020603050405020304" pitchFamily="18" charset="0"/>
              </a:rPr>
              <a:t>hlapci</a:t>
            </a:r>
            <a:r>
              <a:rPr lang="sl-SI" sz="3000" dirty="0">
                <a:latin typeface="Verdana" panose="020B0604030504040204" pitchFamily="34" charset="0"/>
                <a:ea typeface="Calibri" panose="020F0502020204030204" pitchFamily="34" charset="0"/>
                <a:cs typeface="Times New Roman" panose="02020603050405020304" pitchFamily="18" charset="0"/>
              </a:rPr>
              <a:t>) in </a:t>
            </a:r>
            <a:r>
              <a:rPr lang="sl-SI" sz="3000" dirty="0" smtClean="0">
                <a:latin typeface="Verdana" panose="020B0604030504040204" pitchFamily="34" charset="0"/>
                <a:ea typeface="Calibri" panose="020F0502020204030204" pitchFamily="34" charset="0"/>
                <a:cs typeface="Times New Roman" panose="02020603050405020304" pitchFamily="18" charset="0"/>
              </a:rPr>
              <a:t>dêkle</a:t>
            </a:r>
            <a:r>
              <a:rPr lang="en-US" sz="3000" dirty="0" smtClean="0">
                <a:latin typeface="Verdana" panose="020B0604030504040204" pitchFamily="34" charset="0"/>
                <a:ea typeface="Calibri" panose="020F0502020204030204" pitchFamily="34" charset="0"/>
                <a:cs typeface="Times New Roman" panose="02020603050405020304" pitchFamily="18" charset="0"/>
              </a:rPr>
              <a:t>;</a:t>
            </a:r>
          </a:p>
          <a:p>
            <a:pPr marL="342900" lvl="0" indent="-342900">
              <a:lnSpc>
                <a:spcPct val="100000"/>
              </a:lnSpc>
              <a:spcAft>
                <a:spcPts val="0"/>
              </a:spcAft>
              <a:buFont typeface="Verdana" panose="020B0604030504040204" pitchFamily="34" charset="0"/>
              <a:buChar char="-"/>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Verdana" panose="020B0604030504040204" pitchFamily="34" charset="0"/>
              <a:buChar char="-"/>
            </a:pPr>
            <a:r>
              <a:rPr lang="sl-SI" sz="3000" b="1" dirty="0">
                <a:solidFill>
                  <a:srgbClr val="FF0000"/>
                </a:solidFill>
                <a:latin typeface="Verdana" panose="020B0604030504040204" pitchFamily="34" charset="0"/>
                <a:ea typeface="Calibri" panose="020F0502020204030204" pitchFamily="34" charset="0"/>
                <a:cs typeface="Times New Roman" panose="02020603050405020304" pitchFamily="18" charset="0"/>
              </a:rPr>
              <a:t>ZAKUPLJENA (RUSTIKALNA) POSEST</a:t>
            </a:r>
            <a:r>
              <a:rPr lang="sl-SI" sz="3000" dirty="0">
                <a:solidFill>
                  <a:srgbClr val="FF0000"/>
                </a:solidFill>
                <a:latin typeface="Verdana" panose="020B0604030504040204" pitchFamily="34" charset="0"/>
                <a:ea typeface="Calibri" panose="020F0502020204030204" pitchFamily="34" charset="0"/>
                <a:cs typeface="Times New Roman" panose="02020603050405020304" pitchFamily="18" charset="0"/>
              </a:rPr>
              <a:t> </a:t>
            </a:r>
            <a:r>
              <a:rPr lang="sl-SI" sz="3000" dirty="0">
                <a:latin typeface="Verdana" panose="020B0604030504040204" pitchFamily="34" charset="0"/>
                <a:ea typeface="Calibri" panose="020F0502020204030204" pitchFamily="34" charset="0"/>
                <a:cs typeface="Times New Roman" panose="02020603050405020304" pitchFamily="18" charset="0"/>
              </a:rPr>
              <a:t>– zemljiški gospod jo je razdelil kmetom v obliki kmetij. Obdelovali so jo kmetje (podložniki</a:t>
            </a:r>
            <a:r>
              <a:rPr lang="sl-SI" sz="3000" dirty="0" smtClean="0">
                <a:latin typeface="Verdana" panose="020B0604030504040204" pitchFamily="34" charset="0"/>
                <a:ea typeface="Calibri" panose="020F0502020204030204" pitchFamily="34" charset="0"/>
                <a:cs typeface="Times New Roman" panose="02020603050405020304" pitchFamily="18" charset="0"/>
              </a:rPr>
              <a:t>);</a:t>
            </a:r>
            <a:endParaRPr lang="en-US" sz="3000" dirty="0" smtClean="0">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Verdana" panose="020B0604030504040204" pitchFamily="34" charset="0"/>
              <a:buChar char="-"/>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800"/>
              </a:spcAft>
              <a:buFont typeface="Verdana" panose="020B0604030504040204" pitchFamily="34" charset="0"/>
              <a:buChar char="-"/>
            </a:pPr>
            <a:r>
              <a:rPr lang="sl-SI" sz="3000" b="1" dirty="0">
                <a:solidFill>
                  <a:srgbClr val="7030A0"/>
                </a:solidFill>
                <a:latin typeface="Verdana" panose="020B0604030504040204" pitchFamily="34" charset="0"/>
                <a:ea typeface="Calibri" panose="020F0502020204030204" pitchFamily="34" charset="0"/>
                <a:cs typeface="Times New Roman" panose="02020603050405020304" pitchFamily="18" charset="0"/>
              </a:rPr>
              <a:t>SKUPNA (</a:t>
            </a:r>
            <a:r>
              <a:rPr lang="sl-SI" sz="3000" b="1" dirty="0" smtClean="0">
                <a:solidFill>
                  <a:srgbClr val="7030A0"/>
                </a:solidFill>
                <a:latin typeface="Verdana" panose="020B0604030504040204" pitchFamily="34" charset="0"/>
                <a:ea typeface="Calibri" panose="020F0502020204030204" pitchFamily="34" charset="0"/>
                <a:cs typeface="Times New Roman" panose="02020603050405020304" pitchFamily="18" charset="0"/>
              </a:rPr>
              <a:t>NERAZDELJENA</a:t>
            </a:r>
            <a:r>
              <a:rPr lang="sl-SI" sz="3000" b="1" dirty="0">
                <a:solidFill>
                  <a:srgbClr val="7030A0"/>
                </a:solidFill>
                <a:latin typeface="Verdana" panose="020B0604030504040204" pitchFamily="34" charset="0"/>
                <a:ea typeface="Calibri" panose="020F0502020204030204" pitchFamily="34" charset="0"/>
                <a:cs typeface="Times New Roman" panose="02020603050405020304" pitchFamily="18" charset="0"/>
              </a:rPr>
              <a:t>) ZEMLJA</a:t>
            </a:r>
            <a:r>
              <a:rPr lang="sl-SI" sz="3000" dirty="0">
                <a:solidFill>
                  <a:srgbClr val="7030A0"/>
                </a:solidFill>
                <a:latin typeface="Verdana" panose="020B0604030504040204" pitchFamily="34" charset="0"/>
                <a:ea typeface="Calibri" panose="020F0502020204030204" pitchFamily="34" charset="0"/>
                <a:cs typeface="Times New Roman" panose="02020603050405020304" pitchFamily="18" charset="0"/>
              </a:rPr>
              <a:t> </a:t>
            </a:r>
            <a:r>
              <a:rPr lang="sl-SI" sz="3000" dirty="0">
                <a:latin typeface="Verdana" panose="020B0604030504040204" pitchFamily="34" charset="0"/>
                <a:ea typeface="Calibri" panose="020F0502020204030204" pitchFamily="34" charset="0"/>
                <a:cs typeface="Times New Roman" panose="02020603050405020304" pitchFamily="18" charset="0"/>
              </a:rPr>
              <a:t>– pašniki, gozdovi, ki so bili v skupni rabi.</a:t>
            </a:r>
            <a:endParaRPr lang="en-US" sz="3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4255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značba mesta vsebine 4"/>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50229" y="383686"/>
            <a:ext cx="6952894" cy="6061075"/>
          </a:xfrm>
          <a:prstGeom prst="rect">
            <a:avLst/>
          </a:prstGeom>
        </p:spPr>
      </p:pic>
    </p:spTree>
    <p:extLst>
      <p:ext uri="{BB962C8B-B14F-4D97-AF65-F5344CB8AC3E}">
        <p14:creationId xmlns:p14="http://schemas.microsoft.com/office/powerpoint/2010/main" val="323618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460130" y="140677"/>
            <a:ext cx="10515600" cy="6523892"/>
          </a:xfrm>
        </p:spPr>
        <p:txBody>
          <a:bodyPr>
            <a:noAutofit/>
          </a:bodyPr>
          <a:lstStyle/>
          <a:p>
            <a:r>
              <a:rPr lang="sl-SI" sz="3600" dirty="0"/>
              <a:t>Zemljiška gospostva so si sama pridelovala hrano in izdelovala orodje ter skrbela za surovine. Uvedli so tudi novosti, zaradi katerih so imeli boljše rezultate dela:</a:t>
            </a:r>
            <a:endParaRPr lang="en-US" sz="3600" dirty="0"/>
          </a:p>
          <a:p>
            <a:pPr lvl="1"/>
            <a:r>
              <a:rPr lang="sl-SI" sz="3200" b="1" dirty="0">
                <a:solidFill>
                  <a:srgbClr val="FF0000"/>
                </a:solidFill>
              </a:rPr>
              <a:t>NATRILETNO KOLOBARJENJE S PRAHO</a:t>
            </a:r>
            <a:r>
              <a:rPr lang="sl-SI" sz="3200" dirty="0">
                <a:solidFill>
                  <a:srgbClr val="FF0000"/>
                </a:solidFill>
              </a:rPr>
              <a:t> </a:t>
            </a:r>
            <a:r>
              <a:rPr lang="sl-SI" sz="3200" dirty="0">
                <a:sym typeface="Wingdings" panose="05000000000000000000" pitchFamily="2" charset="2"/>
              </a:rPr>
              <a:t></a:t>
            </a:r>
            <a:r>
              <a:rPr lang="sl-SI" sz="3200" dirty="0"/>
              <a:t> to je način obdelovanja zemlje; prvo leto na neki njivi posadite pšenico, drugo leto na isti njivi recimo krompir, potem pa eno leto pustite zemljo pri miru, da se obnovijo rudninske snovi, nato spet novi krog.</a:t>
            </a:r>
            <a:endParaRPr lang="en-US" sz="3200" dirty="0"/>
          </a:p>
          <a:p>
            <a:pPr lvl="1"/>
            <a:r>
              <a:rPr lang="sl-SI" sz="3200" b="1" dirty="0">
                <a:solidFill>
                  <a:srgbClr val="FF0000"/>
                </a:solidFill>
              </a:rPr>
              <a:t>NOVO ORODJE</a:t>
            </a:r>
            <a:endParaRPr lang="en-US" sz="3200" dirty="0">
              <a:solidFill>
                <a:srgbClr val="FF0000"/>
              </a:solidFill>
            </a:endParaRPr>
          </a:p>
          <a:p>
            <a:pPr lvl="1"/>
            <a:r>
              <a:rPr lang="sl-SI" sz="3200" b="1" dirty="0">
                <a:solidFill>
                  <a:srgbClr val="FF0000"/>
                </a:solidFill>
              </a:rPr>
              <a:t>KOLONIZACIJA</a:t>
            </a:r>
            <a:r>
              <a:rPr lang="sl-SI" sz="3200" dirty="0"/>
              <a:t> (naseljevanje kmetov od drugod)</a:t>
            </a:r>
            <a:endParaRPr lang="en-US" sz="3200" dirty="0"/>
          </a:p>
          <a:p>
            <a:pPr lvl="1"/>
            <a:r>
              <a:rPr lang="sl-SI" sz="3200" b="1" dirty="0">
                <a:solidFill>
                  <a:srgbClr val="FF0000"/>
                </a:solidFill>
              </a:rPr>
              <a:t>KRČENJE GOZDOV</a:t>
            </a:r>
            <a:r>
              <a:rPr lang="sl-SI" sz="3200" dirty="0"/>
              <a:t>.</a:t>
            </a:r>
            <a:endParaRPr lang="en-US" sz="3200" dirty="0"/>
          </a:p>
          <a:p>
            <a:endParaRPr lang="en-US" sz="3600" dirty="0"/>
          </a:p>
        </p:txBody>
      </p:sp>
    </p:spTree>
    <p:extLst>
      <p:ext uri="{BB962C8B-B14F-4D97-AF65-F5344CB8AC3E}">
        <p14:creationId xmlns:p14="http://schemas.microsoft.com/office/powerpoint/2010/main" val="1978814234"/>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156</Words>
  <Application>Microsoft Office PowerPoint</Application>
  <PresentationFormat>Širokozaslonsko</PresentationFormat>
  <Paragraphs>12</Paragraphs>
  <Slides>3</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3</vt:i4>
      </vt:variant>
    </vt:vector>
  </HeadingPairs>
  <TitlesOfParts>
    <vt:vector size="10" baseType="lpstr">
      <vt:lpstr>Arial</vt:lpstr>
      <vt:lpstr>Calibri</vt:lpstr>
      <vt:lpstr>Calibri Light</vt:lpstr>
      <vt:lpstr>Times New Roman</vt:lpstr>
      <vt:lpstr>Verdana</vt:lpstr>
      <vt:lpstr>Wingdings</vt:lpstr>
      <vt:lpstr>Officeova tema</vt:lpstr>
      <vt:lpstr>4) Zemljiško gospostvo</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Gost</dc:creator>
  <cp:lastModifiedBy>ivanc</cp:lastModifiedBy>
  <cp:revision>3</cp:revision>
  <dcterms:created xsi:type="dcterms:W3CDTF">2021-05-10T06:57:14Z</dcterms:created>
  <dcterms:modified xsi:type="dcterms:W3CDTF">2021-05-16T13:32:12Z</dcterms:modified>
</cp:coreProperties>
</file>