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8"/>
  </p:notesMasterIdLst>
  <p:sldIdLst>
    <p:sldId id="256" r:id="rId2"/>
    <p:sldId id="257" r:id="rId3"/>
    <p:sldId id="258" r:id="rId4"/>
    <p:sldId id="262" r:id="rId5"/>
    <p:sldId id="263" r:id="rId6"/>
    <p:sldId id="264" r:id="rId7"/>
    <p:sldId id="265" r:id="rId8"/>
    <p:sldId id="283" r:id="rId9"/>
    <p:sldId id="312" r:id="rId10"/>
    <p:sldId id="266" r:id="rId11"/>
    <p:sldId id="269" r:id="rId12"/>
    <p:sldId id="285" r:id="rId13"/>
    <p:sldId id="313" r:id="rId14"/>
    <p:sldId id="267" r:id="rId15"/>
    <p:sldId id="270" r:id="rId16"/>
    <p:sldId id="288" r:id="rId17"/>
    <p:sldId id="314" r:id="rId18"/>
    <p:sldId id="268" r:id="rId19"/>
    <p:sldId id="310" r:id="rId20"/>
    <p:sldId id="309" r:id="rId21"/>
    <p:sldId id="315" r:id="rId22"/>
    <p:sldId id="305" r:id="rId23"/>
    <p:sldId id="271" r:id="rId24"/>
    <p:sldId id="291" r:id="rId25"/>
    <p:sldId id="316" r:id="rId26"/>
    <p:sldId id="317" r:id="rId27"/>
    <p:sldId id="272" r:id="rId28"/>
    <p:sldId id="273" r:id="rId29"/>
    <p:sldId id="292" r:id="rId30"/>
    <p:sldId id="311" r:id="rId31"/>
    <p:sldId id="318" r:id="rId32"/>
    <p:sldId id="319" r:id="rId33"/>
    <p:sldId id="274" r:id="rId34"/>
    <p:sldId id="306" r:id="rId35"/>
    <p:sldId id="307" r:id="rId36"/>
    <p:sldId id="308" r:id="rId37"/>
  </p:sldIdLst>
  <p:sldSz cx="12192000" cy="6858000"/>
  <p:notesSz cx="6858000" cy="9144000"/>
  <p:embeddedFontLst>
    <p:embeddedFont>
      <p:font typeface="Calibri" panose="020F0502020204030204" pitchFamily="3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7" roundtripDataSignature="AMtx7mj8qE9ndiCvf6KHy7lmqMQdnAnMl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ko Jankovec" initials="MJ" lastIdx="2" clrIdx="0">
    <p:extLst>
      <p:ext uri="{19B8F6BF-5375-455C-9EA6-DF929625EA0E}">
        <p15:presenceInfo xmlns:p15="http://schemas.microsoft.com/office/powerpoint/2012/main" userId="Marko Jankove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249" autoAdjust="0"/>
  </p:normalViewPr>
  <p:slideViewPr>
    <p:cSldViewPr snapToGrid="0">
      <p:cViewPr varScale="1">
        <p:scale>
          <a:sx n="106" d="100"/>
          <a:sy n="106" d="100"/>
        </p:scale>
        <p:origin x="237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59"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58"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57" Type="http://customschemas.google.com/relationships/presentationmetadata" Target="metadata"/><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sl-SI"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l-SI"/>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sl-SI" sz="1200" b="0" i="0" u="none" strike="noStrike" cap="none" smtClean="0">
                <a:solidFill>
                  <a:schemeClr val="dk1"/>
                </a:solidFill>
                <a:latin typeface="Calibri"/>
                <a:ea typeface="Calibri"/>
                <a:cs typeface="Calibri"/>
                <a:sym typeface="Calibri"/>
              </a:rPr>
              <a:t>15</a:t>
            </a:fld>
            <a:endParaRPr lang="sl-SI"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99099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sl-SI" sz="1200" b="0" i="0" u="none" strike="noStrike" cap="none" smtClean="0">
                <a:solidFill>
                  <a:schemeClr val="dk1"/>
                </a:solidFill>
                <a:latin typeface="Calibri"/>
                <a:ea typeface="Calibri"/>
                <a:cs typeface="Calibri"/>
                <a:sym typeface="Calibri"/>
              </a:rPr>
              <a:t>23</a:t>
            </a:fld>
            <a:endParaRPr lang="sl-SI"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61520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Tukaj priporočam prikaz delovanja s pomočjo vžigalnika.</a:t>
            </a:r>
          </a:p>
          <a:p>
            <a:endParaRPr lang="sl-SI" dirty="0"/>
          </a:p>
          <a:p>
            <a:r>
              <a:rPr lang="sl-SI" dirty="0"/>
              <a:t>Če bodo učenci le držali senzor med prsti bo LED dioda začela svetiti močneje,</a:t>
            </a:r>
          </a:p>
          <a:p>
            <a:r>
              <a:rPr lang="sl-SI" dirty="0"/>
              <a:t>Ko uporabimo vžigalnik LED dioda zelo lepo zažari (v 10s se med testiranjem ni skurila).</a:t>
            </a:r>
          </a:p>
        </p:txBody>
      </p:sp>
      <p:sp>
        <p:nvSpPr>
          <p:cNvPr id="4" name="Označba mesta številke diapozitiva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sl-SI" sz="1200" b="0" i="0" u="none" strike="noStrike" cap="none" smtClean="0">
                <a:solidFill>
                  <a:schemeClr val="dk1"/>
                </a:solidFill>
                <a:latin typeface="Calibri"/>
                <a:ea typeface="Calibri"/>
                <a:cs typeface="Calibri"/>
                <a:sym typeface="Calibri"/>
              </a:rPr>
              <a:t>28</a:t>
            </a:fld>
            <a:endParaRPr lang="sl-SI"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2311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To je edino vezje, kjer lahko tok poskoči do 0.1A, ko dovolj segrejemo senzor temperature.</a:t>
            </a:r>
          </a:p>
        </p:txBody>
      </p:sp>
      <p:sp>
        <p:nvSpPr>
          <p:cNvPr id="4" name="Označba mesta številke diapoz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sl-SI" sz="1200" b="0" i="0" u="none" strike="noStrike" cap="none" smtClean="0">
                <a:solidFill>
                  <a:schemeClr val="dk1"/>
                </a:solidFill>
                <a:latin typeface="Calibri"/>
                <a:ea typeface="Calibri"/>
                <a:cs typeface="Calibri"/>
                <a:sym typeface="Calibri"/>
              </a:rPr>
              <a:t>32</a:t>
            </a:fld>
            <a:endParaRPr lang="sl-SI"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9540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sl-SI" sz="1800" dirty="0">
              <a:effectLst/>
              <a:latin typeface="Arial" panose="020B0604020202020204" pitchFamily="34" charset="0"/>
            </a:endParaRPr>
          </a:p>
        </p:txBody>
      </p:sp>
      <p:sp>
        <p:nvSpPr>
          <p:cNvPr id="4" name="Označba mesta številke diapozitiva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sl-SI" sz="1200" b="0" i="0" u="none" strike="noStrike" cap="none" smtClean="0">
                <a:solidFill>
                  <a:schemeClr val="dk1"/>
                </a:solidFill>
                <a:latin typeface="Calibri"/>
                <a:ea typeface="Calibri"/>
                <a:cs typeface="Calibri"/>
                <a:sym typeface="Calibri"/>
              </a:rPr>
              <a:t>7</a:t>
            </a:fld>
            <a:endParaRPr lang="sl-SI"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3944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lang="en-SI" sz="1800"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sl-SI" sz="1200" b="0" i="0" u="none" strike="noStrike" cap="none" smtClean="0">
                <a:solidFill>
                  <a:schemeClr val="dk1"/>
                </a:solidFill>
                <a:latin typeface="Calibri"/>
                <a:ea typeface="Calibri"/>
                <a:cs typeface="Calibri"/>
                <a:sym typeface="Calibri"/>
              </a:rPr>
              <a:t>8</a:t>
            </a:fld>
            <a:endParaRPr lang="sl-SI"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50826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Napetost na napajalniku 9.0V, tokovna limita malo nad minimum, izpisan tok bo ves čas 0.00A mogoče kdaj doseže 0.02A.</a:t>
            </a:r>
          </a:p>
          <a:p>
            <a:r>
              <a:rPr lang="sl-SI" dirty="0"/>
              <a:t>Velja za vse vezave, ki so v tej vaji</a:t>
            </a:r>
          </a:p>
        </p:txBody>
      </p:sp>
      <p:sp>
        <p:nvSpPr>
          <p:cNvPr id="4" name="Označba mesta številke diapoz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sl-SI" sz="1200" b="0" i="0" u="none" strike="noStrike" cap="none" smtClean="0">
                <a:solidFill>
                  <a:schemeClr val="dk1"/>
                </a:solidFill>
                <a:latin typeface="Calibri"/>
                <a:ea typeface="Calibri"/>
                <a:cs typeface="Calibri"/>
                <a:sym typeface="Calibri"/>
              </a:rPr>
              <a:t>9</a:t>
            </a:fld>
            <a:endParaRPr lang="sl-SI"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325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sl-SI" sz="1200" b="0" i="0" u="none" strike="noStrike" cap="none" smtClean="0">
                <a:solidFill>
                  <a:schemeClr val="dk1"/>
                </a:solidFill>
                <a:latin typeface="Calibri"/>
                <a:ea typeface="Calibri"/>
                <a:cs typeface="Calibri"/>
                <a:sym typeface="Calibri"/>
              </a:rPr>
              <a:t>11</a:t>
            </a:fld>
            <a:endParaRPr lang="sl-SI"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31022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Napiši</a:t>
            </a:r>
            <a:r>
              <a:rPr lang="en-GB" dirty="0"/>
              <a:t> </a:t>
            </a:r>
            <a:r>
              <a:rPr lang="en-GB" dirty="0" err="1"/>
              <a:t>na</a:t>
            </a:r>
            <a:r>
              <a:rPr lang="en-GB" dirty="0"/>
              <a:t> </a:t>
            </a:r>
            <a:r>
              <a:rPr lang="en-GB" dirty="0" err="1"/>
              <a:t>ekran</a:t>
            </a:r>
            <a:r>
              <a:rPr lang="en-GB" dirty="0"/>
              <a:t> </a:t>
            </a:r>
            <a:r>
              <a:rPr lang="en-GB" dirty="0" err="1"/>
              <a:t>nastavljeno</a:t>
            </a:r>
            <a:r>
              <a:rPr lang="en-GB" dirty="0"/>
              <a:t> </a:t>
            </a:r>
            <a:r>
              <a:rPr lang="en-GB" dirty="0" err="1"/>
              <a:t>napetost</a:t>
            </a:r>
            <a:r>
              <a:rPr lang="en-GB" dirty="0"/>
              <a:t> in </a:t>
            </a:r>
            <a:r>
              <a:rPr lang="en-GB" dirty="0" err="1"/>
              <a:t>tok</a:t>
            </a:r>
            <a:r>
              <a:rPr lang="en-GB" dirty="0"/>
              <a:t>!!</a:t>
            </a:r>
            <a:endParaRPr lang="en-SI"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sl-SI" sz="1200" b="0" i="0" u="none" strike="noStrike" cap="none" smtClean="0">
                <a:solidFill>
                  <a:schemeClr val="dk1"/>
                </a:solidFill>
                <a:latin typeface="Calibri"/>
                <a:ea typeface="Calibri"/>
                <a:cs typeface="Calibri"/>
                <a:sym typeface="Calibri"/>
              </a:rPr>
              <a:t>12</a:t>
            </a:fld>
            <a:endParaRPr lang="sl-SI"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4024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Tej vezavi dveh </a:t>
            </a:r>
            <a:r>
              <a:rPr lang="sl-SI" dirty="0" err="1"/>
              <a:t>tranzsitorjev</a:t>
            </a:r>
            <a:r>
              <a:rPr lang="sl-SI" dirty="0"/>
              <a:t> rečemo tudi </a:t>
            </a:r>
            <a:r>
              <a:rPr lang="sl-SI" dirty="0" err="1"/>
              <a:t>Darlingtonova</a:t>
            </a:r>
            <a:r>
              <a:rPr lang="sl-SI" dirty="0"/>
              <a:t> tranzistorja oz. </a:t>
            </a:r>
            <a:r>
              <a:rPr lang="sl-SI" dirty="0" err="1"/>
              <a:t>Darlingtonovo</a:t>
            </a:r>
            <a:r>
              <a:rPr lang="sl-SI" dirty="0"/>
              <a:t> vezje</a:t>
            </a:r>
          </a:p>
        </p:txBody>
      </p:sp>
      <p:sp>
        <p:nvSpPr>
          <p:cNvPr id="4" name="Označba mesta številke diapoz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sl-SI" sz="1200" b="0" i="0" u="none" strike="noStrike" cap="none" smtClean="0">
                <a:solidFill>
                  <a:schemeClr val="dk1"/>
                </a:solidFill>
                <a:latin typeface="Calibri"/>
                <a:ea typeface="Calibri"/>
                <a:cs typeface="Calibri"/>
                <a:sym typeface="Calibri"/>
              </a:rPr>
              <a:t>14</a:t>
            </a:fld>
            <a:endParaRPr lang="sl-SI"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1849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Naslovni diapozitiv" type="title">
  <p:cSld name="TITLE">
    <p:spTree>
      <p:nvGrpSpPr>
        <p:cNvPr id="1" name="Shape 15"/>
        <p:cNvGrpSpPr/>
        <p:nvPr/>
      </p:nvGrpSpPr>
      <p:grpSpPr>
        <a:xfrm>
          <a:off x="0" y="0"/>
          <a:ext cx="0" cy="0"/>
          <a:chOff x="0" y="0"/>
          <a:chExt cx="0" cy="0"/>
        </a:xfrm>
      </p:grpSpPr>
      <p:sp>
        <p:nvSpPr>
          <p:cNvPr id="16" name="Google Shape;16;p3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aslov in navpično besedilo" type="vertTx">
  <p:cSld name="VERTICAL_TEXT">
    <p:spTree>
      <p:nvGrpSpPr>
        <p:cNvPr id="1" name="Shape 96"/>
        <p:cNvGrpSpPr/>
        <p:nvPr/>
      </p:nvGrpSpPr>
      <p:grpSpPr>
        <a:xfrm>
          <a:off x="0" y="0"/>
          <a:ext cx="0" cy="0"/>
          <a:chOff x="0" y="0"/>
          <a:chExt cx="0" cy="0"/>
        </a:xfrm>
      </p:grpSpPr>
      <p:sp>
        <p:nvSpPr>
          <p:cNvPr id="97" name="Google Shape;97;p48"/>
          <p:cNvSpPr txBox="1">
            <a:spLocks noGrp="1"/>
          </p:cNvSpPr>
          <p:nvPr>
            <p:ph type="title"/>
          </p:nvPr>
        </p:nvSpPr>
        <p:spPr>
          <a:xfrm>
            <a:off x="838200" y="365125"/>
            <a:ext cx="8955318"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4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grpSp>
        <p:nvGrpSpPr>
          <p:cNvPr id="102" name="Google Shape;102;p48"/>
          <p:cNvGrpSpPr/>
          <p:nvPr/>
        </p:nvGrpSpPr>
        <p:grpSpPr>
          <a:xfrm>
            <a:off x="9793518" y="24163"/>
            <a:ext cx="2267853" cy="1622075"/>
            <a:chOff x="9793518" y="24163"/>
            <a:chExt cx="2392472" cy="1796246"/>
          </a:xfrm>
        </p:grpSpPr>
        <p:pic>
          <p:nvPicPr>
            <p:cNvPr id="103" name="Google Shape;103;p48"/>
            <p:cNvPicPr preferRelativeResize="0"/>
            <p:nvPr/>
          </p:nvPicPr>
          <p:blipFill rotWithShape="1">
            <a:blip r:embed="rId2">
              <a:alphaModFix/>
            </a:blip>
            <a:srcRect/>
            <a:stretch/>
          </p:blipFill>
          <p:spPr>
            <a:xfrm>
              <a:off x="9793518" y="24163"/>
              <a:ext cx="2392472" cy="995268"/>
            </a:xfrm>
            <a:prstGeom prst="rect">
              <a:avLst/>
            </a:prstGeom>
            <a:noFill/>
            <a:ln>
              <a:noFill/>
            </a:ln>
          </p:spPr>
        </p:pic>
        <p:pic>
          <p:nvPicPr>
            <p:cNvPr id="104" name="Google Shape;104;p48" descr="A picture containing sunburst chart&#10;&#10;Description automatically generated"/>
            <p:cNvPicPr preferRelativeResize="0"/>
            <p:nvPr/>
          </p:nvPicPr>
          <p:blipFill rotWithShape="1">
            <a:blip r:embed="rId3">
              <a:alphaModFix/>
            </a:blip>
            <a:srcRect t="28242" b="34298"/>
            <a:stretch/>
          </p:blipFill>
          <p:spPr>
            <a:xfrm>
              <a:off x="9793518" y="924181"/>
              <a:ext cx="2392472" cy="896228"/>
            </a:xfrm>
            <a:prstGeom prst="rect">
              <a:avLst/>
            </a:prstGeom>
            <a:noFill/>
            <a:ln>
              <a:noFill/>
            </a:ln>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Navpični naslov in besedilo" type="vertTitleAndTx">
  <p:cSld name="VERTICAL_TITLE_AND_VERTICAL_TEXT">
    <p:spTree>
      <p:nvGrpSpPr>
        <p:cNvPr id="1" name="Shape 105"/>
        <p:cNvGrpSpPr/>
        <p:nvPr/>
      </p:nvGrpSpPr>
      <p:grpSpPr>
        <a:xfrm>
          <a:off x="0" y="0"/>
          <a:ext cx="0" cy="0"/>
          <a:chOff x="0" y="0"/>
          <a:chExt cx="0" cy="0"/>
        </a:xfrm>
      </p:grpSpPr>
      <p:sp>
        <p:nvSpPr>
          <p:cNvPr id="106" name="Google Shape;106;p4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4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Naslov in vsebina" type="obj">
  <p:cSld name="OBJECT">
    <p:spTree>
      <p:nvGrpSpPr>
        <p:cNvPr id="1" name="Shape 21"/>
        <p:cNvGrpSpPr/>
        <p:nvPr/>
      </p:nvGrpSpPr>
      <p:grpSpPr>
        <a:xfrm>
          <a:off x="0" y="0"/>
          <a:ext cx="0" cy="0"/>
          <a:chOff x="0" y="0"/>
          <a:chExt cx="0" cy="0"/>
        </a:xfrm>
      </p:grpSpPr>
      <p:sp>
        <p:nvSpPr>
          <p:cNvPr id="22" name="Google Shape;22;p40"/>
          <p:cNvSpPr txBox="1">
            <a:spLocks noGrp="1"/>
          </p:cNvSpPr>
          <p:nvPr>
            <p:ph type="title"/>
          </p:nvPr>
        </p:nvSpPr>
        <p:spPr>
          <a:xfrm>
            <a:off x="838200" y="365125"/>
            <a:ext cx="8955318"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grpSp>
        <p:nvGrpSpPr>
          <p:cNvPr id="27" name="Google Shape;27;p40"/>
          <p:cNvGrpSpPr/>
          <p:nvPr/>
        </p:nvGrpSpPr>
        <p:grpSpPr>
          <a:xfrm>
            <a:off x="9793518" y="24163"/>
            <a:ext cx="2267853" cy="1622075"/>
            <a:chOff x="9793518" y="24163"/>
            <a:chExt cx="2392472" cy="1796246"/>
          </a:xfrm>
        </p:grpSpPr>
        <p:pic>
          <p:nvPicPr>
            <p:cNvPr id="28" name="Google Shape;28;p40"/>
            <p:cNvPicPr preferRelativeResize="0"/>
            <p:nvPr/>
          </p:nvPicPr>
          <p:blipFill rotWithShape="1">
            <a:blip r:embed="rId2">
              <a:alphaModFix/>
            </a:blip>
            <a:srcRect/>
            <a:stretch/>
          </p:blipFill>
          <p:spPr>
            <a:xfrm>
              <a:off x="9793518" y="24163"/>
              <a:ext cx="2392472" cy="995268"/>
            </a:xfrm>
            <a:prstGeom prst="rect">
              <a:avLst/>
            </a:prstGeom>
            <a:noFill/>
            <a:ln>
              <a:noFill/>
            </a:ln>
          </p:spPr>
        </p:pic>
        <p:pic>
          <p:nvPicPr>
            <p:cNvPr id="29" name="Google Shape;29;p40" descr="A picture containing sunburst chart&#10;&#10;Description automatically generated"/>
            <p:cNvPicPr preferRelativeResize="0"/>
            <p:nvPr/>
          </p:nvPicPr>
          <p:blipFill rotWithShape="1">
            <a:blip r:embed="rId3">
              <a:alphaModFix/>
            </a:blip>
            <a:srcRect t="28242" b="34298"/>
            <a:stretch/>
          </p:blipFill>
          <p:spPr>
            <a:xfrm>
              <a:off x="9793518" y="924181"/>
              <a:ext cx="2392472" cy="896228"/>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Glava odseka" type="secHead">
  <p:cSld name="SECTION_HEADER">
    <p:spTree>
      <p:nvGrpSpPr>
        <p:cNvPr id="1" name="Shape 30"/>
        <p:cNvGrpSpPr/>
        <p:nvPr/>
      </p:nvGrpSpPr>
      <p:grpSpPr>
        <a:xfrm>
          <a:off x="0" y="0"/>
          <a:ext cx="0" cy="0"/>
          <a:chOff x="0" y="0"/>
          <a:chExt cx="0" cy="0"/>
        </a:xfrm>
      </p:grpSpPr>
      <p:sp>
        <p:nvSpPr>
          <p:cNvPr id="31" name="Google Shape;31;p4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4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grpSp>
        <p:nvGrpSpPr>
          <p:cNvPr id="36" name="Google Shape;36;p41"/>
          <p:cNvGrpSpPr/>
          <p:nvPr/>
        </p:nvGrpSpPr>
        <p:grpSpPr>
          <a:xfrm>
            <a:off x="9793518" y="24163"/>
            <a:ext cx="2267853" cy="1622075"/>
            <a:chOff x="9793518" y="24163"/>
            <a:chExt cx="2392472" cy="1796246"/>
          </a:xfrm>
        </p:grpSpPr>
        <p:pic>
          <p:nvPicPr>
            <p:cNvPr id="37" name="Google Shape;37;p41"/>
            <p:cNvPicPr preferRelativeResize="0"/>
            <p:nvPr/>
          </p:nvPicPr>
          <p:blipFill rotWithShape="1">
            <a:blip r:embed="rId2">
              <a:alphaModFix/>
            </a:blip>
            <a:srcRect/>
            <a:stretch/>
          </p:blipFill>
          <p:spPr>
            <a:xfrm>
              <a:off x="9793518" y="24163"/>
              <a:ext cx="2392472" cy="995268"/>
            </a:xfrm>
            <a:prstGeom prst="rect">
              <a:avLst/>
            </a:prstGeom>
            <a:noFill/>
            <a:ln>
              <a:noFill/>
            </a:ln>
          </p:spPr>
        </p:pic>
        <p:pic>
          <p:nvPicPr>
            <p:cNvPr id="38" name="Google Shape;38;p41" descr="A picture containing sunburst chart&#10;&#10;Description automatically generated"/>
            <p:cNvPicPr preferRelativeResize="0"/>
            <p:nvPr/>
          </p:nvPicPr>
          <p:blipFill rotWithShape="1">
            <a:blip r:embed="rId3">
              <a:alphaModFix/>
            </a:blip>
            <a:srcRect t="28242" b="34298"/>
            <a:stretch/>
          </p:blipFill>
          <p:spPr>
            <a:xfrm>
              <a:off x="9793518" y="924181"/>
              <a:ext cx="2392472" cy="896228"/>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ve vsebini" type="twoObj">
  <p:cSld name="TWO_OBJECTS">
    <p:spTree>
      <p:nvGrpSpPr>
        <p:cNvPr id="1" name="Shape 39"/>
        <p:cNvGrpSpPr/>
        <p:nvPr/>
      </p:nvGrpSpPr>
      <p:grpSpPr>
        <a:xfrm>
          <a:off x="0" y="0"/>
          <a:ext cx="0" cy="0"/>
          <a:chOff x="0" y="0"/>
          <a:chExt cx="0" cy="0"/>
        </a:xfrm>
      </p:grpSpPr>
      <p:sp>
        <p:nvSpPr>
          <p:cNvPr id="40" name="Google Shape;40;p42"/>
          <p:cNvSpPr txBox="1">
            <a:spLocks noGrp="1"/>
          </p:cNvSpPr>
          <p:nvPr>
            <p:ph type="title"/>
          </p:nvPr>
        </p:nvSpPr>
        <p:spPr>
          <a:xfrm>
            <a:off x="838200" y="365125"/>
            <a:ext cx="8955318"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4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4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grpSp>
        <p:nvGrpSpPr>
          <p:cNvPr id="46" name="Google Shape;46;p42"/>
          <p:cNvGrpSpPr/>
          <p:nvPr/>
        </p:nvGrpSpPr>
        <p:grpSpPr>
          <a:xfrm>
            <a:off x="9793518" y="24163"/>
            <a:ext cx="2267853" cy="1622075"/>
            <a:chOff x="9793518" y="24163"/>
            <a:chExt cx="2392472" cy="1796246"/>
          </a:xfrm>
        </p:grpSpPr>
        <p:pic>
          <p:nvPicPr>
            <p:cNvPr id="47" name="Google Shape;47;p42"/>
            <p:cNvPicPr preferRelativeResize="0"/>
            <p:nvPr/>
          </p:nvPicPr>
          <p:blipFill rotWithShape="1">
            <a:blip r:embed="rId2">
              <a:alphaModFix/>
            </a:blip>
            <a:srcRect/>
            <a:stretch/>
          </p:blipFill>
          <p:spPr>
            <a:xfrm>
              <a:off x="9793518" y="24163"/>
              <a:ext cx="2392472" cy="995268"/>
            </a:xfrm>
            <a:prstGeom prst="rect">
              <a:avLst/>
            </a:prstGeom>
            <a:noFill/>
            <a:ln>
              <a:noFill/>
            </a:ln>
          </p:spPr>
        </p:pic>
        <p:pic>
          <p:nvPicPr>
            <p:cNvPr id="48" name="Google Shape;48;p42" descr="A picture containing sunburst chart&#10;&#10;Description automatically generated"/>
            <p:cNvPicPr preferRelativeResize="0"/>
            <p:nvPr/>
          </p:nvPicPr>
          <p:blipFill rotWithShape="1">
            <a:blip r:embed="rId3">
              <a:alphaModFix/>
            </a:blip>
            <a:srcRect t="28242" b="34298"/>
            <a:stretch/>
          </p:blipFill>
          <p:spPr>
            <a:xfrm>
              <a:off x="9793518" y="924181"/>
              <a:ext cx="2392472" cy="896228"/>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rimerjava" type="twoTxTwoObj">
  <p:cSld name="TWO_OBJECTS_WITH_TEXT">
    <p:spTree>
      <p:nvGrpSpPr>
        <p:cNvPr id="1" name="Shape 49"/>
        <p:cNvGrpSpPr/>
        <p:nvPr/>
      </p:nvGrpSpPr>
      <p:grpSpPr>
        <a:xfrm>
          <a:off x="0" y="0"/>
          <a:ext cx="0" cy="0"/>
          <a:chOff x="0" y="0"/>
          <a:chExt cx="0" cy="0"/>
        </a:xfrm>
      </p:grpSpPr>
      <p:sp>
        <p:nvSpPr>
          <p:cNvPr id="50" name="Google Shape;50;p43"/>
          <p:cNvSpPr txBox="1">
            <a:spLocks noGrp="1"/>
          </p:cNvSpPr>
          <p:nvPr>
            <p:ph type="title"/>
          </p:nvPr>
        </p:nvSpPr>
        <p:spPr>
          <a:xfrm>
            <a:off x="839788" y="365125"/>
            <a:ext cx="895373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4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4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4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4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grpSp>
        <p:nvGrpSpPr>
          <p:cNvPr id="58" name="Google Shape;58;p43"/>
          <p:cNvGrpSpPr/>
          <p:nvPr/>
        </p:nvGrpSpPr>
        <p:grpSpPr>
          <a:xfrm>
            <a:off x="9793518" y="24163"/>
            <a:ext cx="2267853" cy="1622075"/>
            <a:chOff x="9793518" y="24163"/>
            <a:chExt cx="2392472" cy="1796246"/>
          </a:xfrm>
        </p:grpSpPr>
        <p:pic>
          <p:nvPicPr>
            <p:cNvPr id="59" name="Google Shape;59;p43"/>
            <p:cNvPicPr preferRelativeResize="0"/>
            <p:nvPr/>
          </p:nvPicPr>
          <p:blipFill rotWithShape="1">
            <a:blip r:embed="rId2">
              <a:alphaModFix/>
            </a:blip>
            <a:srcRect/>
            <a:stretch/>
          </p:blipFill>
          <p:spPr>
            <a:xfrm>
              <a:off x="9793518" y="24163"/>
              <a:ext cx="2392472" cy="995268"/>
            </a:xfrm>
            <a:prstGeom prst="rect">
              <a:avLst/>
            </a:prstGeom>
            <a:noFill/>
            <a:ln>
              <a:noFill/>
            </a:ln>
          </p:spPr>
        </p:pic>
        <p:pic>
          <p:nvPicPr>
            <p:cNvPr id="60" name="Google Shape;60;p43" descr="A picture containing sunburst chart&#10;&#10;Description automatically generated"/>
            <p:cNvPicPr preferRelativeResize="0"/>
            <p:nvPr/>
          </p:nvPicPr>
          <p:blipFill rotWithShape="1">
            <a:blip r:embed="rId3">
              <a:alphaModFix/>
            </a:blip>
            <a:srcRect t="28242" b="34298"/>
            <a:stretch/>
          </p:blipFill>
          <p:spPr>
            <a:xfrm>
              <a:off x="9793518" y="924181"/>
              <a:ext cx="2392472" cy="896228"/>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amo naslov" type="titleOnly">
  <p:cSld name="TITLE_ONLY">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8200" y="365125"/>
            <a:ext cx="8955318"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grpSp>
        <p:nvGrpSpPr>
          <p:cNvPr id="66" name="Google Shape;66;p44"/>
          <p:cNvGrpSpPr/>
          <p:nvPr/>
        </p:nvGrpSpPr>
        <p:grpSpPr>
          <a:xfrm>
            <a:off x="9793518" y="24163"/>
            <a:ext cx="2267853" cy="1622075"/>
            <a:chOff x="9793518" y="24163"/>
            <a:chExt cx="2392472" cy="1796246"/>
          </a:xfrm>
        </p:grpSpPr>
        <p:pic>
          <p:nvPicPr>
            <p:cNvPr id="67" name="Google Shape;67;p44"/>
            <p:cNvPicPr preferRelativeResize="0"/>
            <p:nvPr/>
          </p:nvPicPr>
          <p:blipFill rotWithShape="1">
            <a:blip r:embed="rId2">
              <a:alphaModFix/>
            </a:blip>
            <a:srcRect/>
            <a:stretch/>
          </p:blipFill>
          <p:spPr>
            <a:xfrm>
              <a:off x="9793518" y="24163"/>
              <a:ext cx="2392472" cy="995268"/>
            </a:xfrm>
            <a:prstGeom prst="rect">
              <a:avLst/>
            </a:prstGeom>
            <a:noFill/>
            <a:ln>
              <a:noFill/>
            </a:ln>
          </p:spPr>
        </p:pic>
        <p:pic>
          <p:nvPicPr>
            <p:cNvPr id="68" name="Google Shape;68;p44" descr="A picture containing sunburst chart&#10;&#10;Description automatically generated"/>
            <p:cNvPicPr preferRelativeResize="0"/>
            <p:nvPr/>
          </p:nvPicPr>
          <p:blipFill rotWithShape="1">
            <a:blip r:embed="rId3">
              <a:alphaModFix/>
            </a:blip>
            <a:srcRect t="28242" b="34298"/>
            <a:stretch/>
          </p:blipFill>
          <p:spPr>
            <a:xfrm>
              <a:off x="9793518" y="924181"/>
              <a:ext cx="2392472" cy="896228"/>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razen" type="blank">
  <p:cSld name="BLANK">
    <p:spTree>
      <p:nvGrpSpPr>
        <p:cNvPr id="1" name="Shape 69"/>
        <p:cNvGrpSpPr/>
        <p:nvPr/>
      </p:nvGrpSpPr>
      <p:grpSpPr>
        <a:xfrm>
          <a:off x="0" y="0"/>
          <a:ext cx="0" cy="0"/>
          <a:chOff x="0" y="0"/>
          <a:chExt cx="0" cy="0"/>
        </a:xfrm>
      </p:grpSpPr>
      <p:sp>
        <p:nvSpPr>
          <p:cNvPr id="70" name="Google Shape;70;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grpSp>
        <p:nvGrpSpPr>
          <p:cNvPr id="73" name="Google Shape;73;p45"/>
          <p:cNvGrpSpPr/>
          <p:nvPr/>
        </p:nvGrpSpPr>
        <p:grpSpPr>
          <a:xfrm>
            <a:off x="9793518" y="24163"/>
            <a:ext cx="2267853" cy="1622075"/>
            <a:chOff x="9793518" y="24163"/>
            <a:chExt cx="2392472" cy="1796246"/>
          </a:xfrm>
        </p:grpSpPr>
        <p:pic>
          <p:nvPicPr>
            <p:cNvPr id="74" name="Google Shape;74;p45"/>
            <p:cNvPicPr preferRelativeResize="0"/>
            <p:nvPr/>
          </p:nvPicPr>
          <p:blipFill rotWithShape="1">
            <a:blip r:embed="rId2">
              <a:alphaModFix/>
            </a:blip>
            <a:srcRect/>
            <a:stretch/>
          </p:blipFill>
          <p:spPr>
            <a:xfrm>
              <a:off x="9793518" y="24163"/>
              <a:ext cx="2392472" cy="995268"/>
            </a:xfrm>
            <a:prstGeom prst="rect">
              <a:avLst/>
            </a:prstGeom>
            <a:noFill/>
            <a:ln>
              <a:noFill/>
            </a:ln>
          </p:spPr>
        </p:pic>
        <p:pic>
          <p:nvPicPr>
            <p:cNvPr id="75" name="Google Shape;75;p45" descr="A picture containing sunburst chart&#10;&#10;Description automatically generated"/>
            <p:cNvPicPr preferRelativeResize="0"/>
            <p:nvPr/>
          </p:nvPicPr>
          <p:blipFill rotWithShape="1">
            <a:blip r:embed="rId3">
              <a:alphaModFix/>
            </a:blip>
            <a:srcRect t="28242" b="34298"/>
            <a:stretch/>
          </p:blipFill>
          <p:spPr>
            <a:xfrm>
              <a:off x="9793518" y="924181"/>
              <a:ext cx="2392472" cy="896228"/>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sebina z naslovom" type="objTx">
  <p:cSld name="OBJECT_WITH_CAPTION_TEXT">
    <p:spTree>
      <p:nvGrpSpPr>
        <p:cNvPr id="1" name="Shape 76"/>
        <p:cNvGrpSpPr/>
        <p:nvPr/>
      </p:nvGrpSpPr>
      <p:grpSpPr>
        <a:xfrm>
          <a:off x="0" y="0"/>
          <a:ext cx="0" cy="0"/>
          <a:chOff x="0" y="0"/>
          <a:chExt cx="0" cy="0"/>
        </a:xfrm>
      </p:grpSpPr>
      <p:sp>
        <p:nvSpPr>
          <p:cNvPr id="77" name="Google Shape;77;p4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46"/>
          <p:cNvSpPr txBox="1">
            <a:spLocks noGrp="1"/>
          </p:cNvSpPr>
          <p:nvPr>
            <p:ph type="body" idx="1"/>
          </p:nvPr>
        </p:nvSpPr>
        <p:spPr>
          <a:xfrm>
            <a:off x="5183188" y="1646238"/>
            <a:ext cx="6172200" cy="4214812"/>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9" name="Google Shape;79;p4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0" name="Google Shape;80;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grpSp>
        <p:nvGrpSpPr>
          <p:cNvPr id="83" name="Google Shape;83;p46"/>
          <p:cNvGrpSpPr/>
          <p:nvPr/>
        </p:nvGrpSpPr>
        <p:grpSpPr>
          <a:xfrm>
            <a:off x="9793518" y="24163"/>
            <a:ext cx="2267853" cy="1622075"/>
            <a:chOff x="9793518" y="24163"/>
            <a:chExt cx="2392472" cy="1796246"/>
          </a:xfrm>
        </p:grpSpPr>
        <p:pic>
          <p:nvPicPr>
            <p:cNvPr id="84" name="Google Shape;84;p46"/>
            <p:cNvPicPr preferRelativeResize="0"/>
            <p:nvPr/>
          </p:nvPicPr>
          <p:blipFill rotWithShape="1">
            <a:blip r:embed="rId2">
              <a:alphaModFix/>
            </a:blip>
            <a:srcRect/>
            <a:stretch/>
          </p:blipFill>
          <p:spPr>
            <a:xfrm>
              <a:off x="9793518" y="24163"/>
              <a:ext cx="2392472" cy="995268"/>
            </a:xfrm>
            <a:prstGeom prst="rect">
              <a:avLst/>
            </a:prstGeom>
            <a:noFill/>
            <a:ln>
              <a:noFill/>
            </a:ln>
          </p:spPr>
        </p:pic>
        <p:pic>
          <p:nvPicPr>
            <p:cNvPr id="85" name="Google Shape;85;p46" descr="A picture containing sunburst chart&#10;&#10;Description automatically generated"/>
            <p:cNvPicPr preferRelativeResize="0"/>
            <p:nvPr/>
          </p:nvPicPr>
          <p:blipFill rotWithShape="1">
            <a:blip r:embed="rId3">
              <a:alphaModFix/>
            </a:blip>
            <a:srcRect t="28242" b="34298"/>
            <a:stretch/>
          </p:blipFill>
          <p:spPr>
            <a:xfrm>
              <a:off x="9793518" y="924181"/>
              <a:ext cx="2392472" cy="896228"/>
            </a:xfrm>
            <a:prstGeom prst="rect">
              <a:avLst/>
            </a:prstGeom>
            <a:noFill/>
            <a:ln>
              <a:noFill/>
            </a:ln>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Naslov in slika" type="picTx">
  <p:cSld name="PICTURE_WITH_CAPTION_TEXT">
    <p:spTree>
      <p:nvGrpSpPr>
        <p:cNvPr id="1" name="Shape 86"/>
        <p:cNvGrpSpPr/>
        <p:nvPr/>
      </p:nvGrpSpPr>
      <p:grpSpPr>
        <a:xfrm>
          <a:off x="0" y="0"/>
          <a:ext cx="0" cy="0"/>
          <a:chOff x="0" y="0"/>
          <a:chExt cx="0" cy="0"/>
        </a:xfrm>
      </p:grpSpPr>
      <p:sp>
        <p:nvSpPr>
          <p:cNvPr id="87" name="Google Shape;87;p4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47"/>
          <p:cNvSpPr>
            <a:spLocks noGrp="1"/>
          </p:cNvSpPr>
          <p:nvPr>
            <p:ph type="pic" idx="2"/>
          </p:nvPr>
        </p:nvSpPr>
        <p:spPr>
          <a:xfrm>
            <a:off x="5180012" y="1646238"/>
            <a:ext cx="6172200" cy="4222750"/>
          </a:xfrm>
          <a:prstGeom prst="rect">
            <a:avLst/>
          </a:prstGeom>
          <a:noFill/>
          <a:ln>
            <a:noFill/>
          </a:ln>
        </p:spPr>
      </p:sp>
      <p:sp>
        <p:nvSpPr>
          <p:cNvPr id="89" name="Google Shape;89;p4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0" name="Google Shape;90;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grpSp>
        <p:nvGrpSpPr>
          <p:cNvPr id="93" name="Google Shape;93;p47"/>
          <p:cNvGrpSpPr/>
          <p:nvPr/>
        </p:nvGrpSpPr>
        <p:grpSpPr>
          <a:xfrm>
            <a:off x="9793518" y="24163"/>
            <a:ext cx="2267853" cy="1622075"/>
            <a:chOff x="9793518" y="24163"/>
            <a:chExt cx="2392472" cy="1796246"/>
          </a:xfrm>
        </p:grpSpPr>
        <p:pic>
          <p:nvPicPr>
            <p:cNvPr id="94" name="Google Shape;94;p47"/>
            <p:cNvPicPr preferRelativeResize="0"/>
            <p:nvPr/>
          </p:nvPicPr>
          <p:blipFill rotWithShape="1">
            <a:blip r:embed="rId2">
              <a:alphaModFix/>
            </a:blip>
            <a:srcRect/>
            <a:stretch/>
          </p:blipFill>
          <p:spPr>
            <a:xfrm>
              <a:off x="9793518" y="24163"/>
              <a:ext cx="2392472" cy="995268"/>
            </a:xfrm>
            <a:prstGeom prst="rect">
              <a:avLst/>
            </a:prstGeom>
            <a:noFill/>
            <a:ln>
              <a:noFill/>
            </a:ln>
          </p:spPr>
        </p:pic>
        <p:pic>
          <p:nvPicPr>
            <p:cNvPr id="95" name="Google Shape;95;p47" descr="A picture containing sunburst chart&#10;&#10;Description automatically generated"/>
            <p:cNvPicPr preferRelativeResize="0"/>
            <p:nvPr/>
          </p:nvPicPr>
          <p:blipFill rotWithShape="1">
            <a:blip r:embed="rId3">
              <a:alphaModFix/>
            </a:blip>
            <a:srcRect t="28242" b="34298"/>
            <a:stretch/>
          </p:blipFill>
          <p:spPr>
            <a:xfrm>
              <a:off x="9793518" y="924181"/>
              <a:ext cx="2392472" cy="896228"/>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l-SI"/>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
          <p:cNvSpPr txBox="1">
            <a:spLocks noGrp="1"/>
          </p:cNvSpPr>
          <p:nvPr>
            <p:ph type="ctrTitle"/>
          </p:nvPr>
        </p:nvSpPr>
        <p:spPr>
          <a:xfrm>
            <a:off x="1524000" y="1285591"/>
            <a:ext cx="9144000" cy="174453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sl-SI" sz="7200" b="1" dirty="0"/>
              <a:t>Tranzistor in senzorji</a:t>
            </a:r>
            <a:endParaRPr sz="7200" dirty="0"/>
          </a:p>
        </p:txBody>
      </p:sp>
      <p:pic>
        <p:nvPicPr>
          <p:cNvPr id="117" name="Google Shape;117;p1"/>
          <p:cNvPicPr preferRelativeResize="0"/>
          <p:nvPr/>
        </p:nvPicPr>
        <p:blipFill rotWithShape="1">
          <a:blip r:embed="rId3">
            <a:alphaModFix/>
          </a:blip>
          <a:srcRect/>
          <a:stretch/>
        </p:blipFill>
        <p:spPr>
          <a:xfrm>
            <a:off x="7047481" y="3640324"/>
            <a:ext cx="4416135" cy="1837112"/>
          </a:xfrm>
          <a:prstGeom prst="rect">
            <a:avLst/>
          </a:prstGeom>
          <a:noFill/>
          <a:ln>
            <a:noFill/>
          </a:ln>
        </p:spPr>
      </p:pic>
      <p:pic>
        <p:nvPicPr>
          <p:cNvPr id="118" name="Google Shape;118;p1" descr="A picture containing sunburst chart&#10;&#10;Description automatically generated"/>
          <p:cNvPicPr preferRelativeResize="0"/>
          <p:nvPr/>
        </p:nvPicPr>
        <p:blipFill rotWithShape="1">
          <a:blip r:embed="rId4">
            <a:alphaModFix/>
          </a:blip>
          <a:srcRect t="28242" b="34298"/>
          <a:stretch/>
        </p:blipFill>
        <p:spPr>
          <a:xfrm>
            <a:off x="728384" y="3551303"/>
            <a:ext cx="5717833" cy="214191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besedila 2"/>
          <p:cNvSpPr>
            <a:spLocks noGrp="1"/>
          </p:cNvSpPr>
          <p:nvPr>
            <p:ph type="body" idx="1"/>
          </p:nvPr>
        </p:nvSpPr>
        <p:spPr>
          <a:xfrm>
            <a:off x="838200" y="1588169"/>
            <a:ext cx="10515600" cy="4848726"/>
          </a:xfrm>
        </p:spPr>
        <p:txBody>
          <a:bodyPr>
            <a:normAutofit/>
          </a:bodyPr>
          <a:lstStyle/>
          <a:p>
            <a:pPr>
              <a:lnSpc>
                <a:spcPct val="107000"/>
              </a:lnSpc>
              <a:spcAft>
                <a:spcPts val="800"/>
              </a:spcAft>
            </a:pPr>
            <a:r>
              <a:rPr lang="sl-SI" sz="2400" dirty="0">
                <a:effectLst/>
                <a:latin typeface="Calibri" panose="020F0502020204030204" pitchFamily="34" charset="0"/>
                <a:ea typeface="Calibri" panose="020F0502020204030204" pitchFamily="34" charset="0"/>
                <a:cs typeface="Times New Roman" panose="02020603050405020304" pitchFamily="18" charset="0"/>
              </a:rPr>
              <a:t>Vendar kmalu ugotovi, da vezje ne deluje kot si je zaželel. Ves žalosten se za nasvet odpravi k očetu. Oče malo razmišlja nato pa mu pravi »Svojo nalogo bi lahko rešil, če bi imel tokovni ojačevalnik. To bi bila škatlica, kamor bi tekel tok, denimo 1mA, ven pa bi dajal tok 50 ali 100mA.« »Je to mogoče?« je podvomil Janko. »Da ven dobiš, več, kot daš noter?« »Zakaj pa ne? Samo ojačevalnik morava narediti« mu odgovori oče. »Pa je tak ojačevalnik težko narediti?« ga vpraša Janko. »Kje neki. En sam tranzistor morava zvezati in dokler bo senzor suh, ne prepušča toka. Ko pa se omoči, steče tok skozenj in skozi tranzistor med elektrodama, ki jima pravimo baza in emitor. Tako postane </a:t>
            </a:r>
            <a:r>
              <a:rPr lang="sl-SI" sz="2400" dirty="0" err="1">
                <a:effectLst/>
                <a:latin typeface="Calibri" panose="020F0502020204030204" pitchFamily="34" charset="0"/>
                <a:ea typeface="Calibri" panose="020F0502020204030204" pitchFamily="34" charset="0"/>
                <a:cs typeface="Times New Roman" panose="02020603050405020304" pitchFamily="18" charset="0"/>
              </a:rPr>
              <a:t>majhnen</a:t>
            </a:r>
            <a:r>
              <a:rPr lang="sl-SI" sz="2400" dirty="0">
                <a:effectLst/>
                <a:latin typeface="Calibri" panose="020F0502020204030204" pitchFamily="34" charset="0"/>
                <a:ea typeface="Calibri" panose="020F0502020204030204" pitchFamily="34" charset="0"/>
                <a:cs typeface="Times New Roman" panose="02020603050405020304" pitchFamily="18" charset="0"/>
              </a:rPr>
              <a:t> tok tudi do nekaj stokrat večji.« Tako povežeta vezje, ki je prikazano na spodnji sliki.</a:t>
            </a:r>
          </a:p>
        </p:txBody>
      </p:sp>
    </p:spTree>
    <p:extLst>
      <p:ext uri="{BB962C8B-B14F-4D97-AF65-F5344CB8AC3E}">
        <p14:creationId xmlns:p14="http://schemas.microsoft.com/office/powerpoint/2010/main" val="8362459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3600" dirty="0"/>
              <a:t>SENZOR VODE IN PISKAČ S TRANZISTORJEM</a:t>
            </a:r>
          </a:p>
        </p:txBody>
      </p:sp>
      <p:pic>
        <p:nvPicPr>
          <p:cNvPr id="4" name="Slika 3">
            <a:extLst>
              <a:ext uri="{FF2B5EF4-FFF2-40B4-BE49-F238E27FC236}">
                <a16:creationId xmlns:a16="http://schemas.microsoft.com/office/drawing/2014/main" id="{A7AF8C9F-DAC4-41F2-A47E-A5771847F465}"/>
              </a:ext>
            </a:extLst>
          </p:cNvPr>
          <p:cNvPicPr>
            <a:picLocks noChangeAspect="1"/>
          </p:cNvPicPr>
          <p:nvPr/>
        </p:nvPicPr>
        <p:blipFill>
          <a:blip r:embed="rId3"/>
          <a:stretch>
            <a:fillRect/>
          </a:stretch>
        </p:blipFill>
        <p:spPr>
          <a:xfrm>
            <a:off x="740442" y="1265571"/>
            <a:ext cx="6189747" cy="5387372"/>
          </a:xfrm>
          <a:prstGeom prst="rect">
            <a:avLst/>
          </a:prstGeom>
        </p:spPr>
      </p:pic>
    </p:spTree>
    <p:extLst>
      <p:ext uri="{BB962C8B-B14F-4D97-AF65-F5344CB8AC3E}">
        <p14:creationId xmlns:p14="http://schemas.microsoft.com/office/powerpoint/2010/main" val="3426550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a 4">
            <a:extLst>
              <a:ext uri="{FF2B5EF4-FFF2-40B4-BE49-F238E27FC236}">
                <a16:creationId xmlns:a16="http://schemas.microsoft.com/office/drawing/2014/main" id="{99B807A2-8089-4FC1-B15E-2F87FEDF4F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8611" y="1550452"/>
            <a:ext cx="9467850" cy="4752975"/>
          </a:xfrm>
          <a:prstGeom prst="rect">
            <a:avLst/>
          </a:prstGeom>
        </p:spPr>
      </p:pic>
      <p:sp>
        <p:nvSpPr>
          <p:cNvPr id="6" name="TextBox 3">
            <a:extLst>
              <a:ext uri="{FF2B5EF4-FFF2-40B4-BE49-F238E27FC236}">
                <a16:creationId xmlns:a16="http://schemas.microsoft.com/office/drawing/2014/main" id="{031B915C-DDCD-4442-9D52-F7C91E8DCBD7}"/>
              </a:ext>
            </a:extLst>
          </p:cNvPr>
          <p:cNvSpPr txBox="1"/>
          <p:nvPr/>
        </p:nvSpPr>
        <p:spPr>
          <a:xfrm>
            <a:off x="1376363" y="2615083"/>
            <a:ext cx="2724857" cy="584775"/>
          </a:xfrm>
          <a:prstGeom prst="rect">
            <a:avLst/>
          </a:prstGeom>
          <a:noFill/>
        </p:spPr>
        <p:txBody>
          <a:bodyPr wrap="square" rtlCol="0">
            <a:spAutoFit/>
          </a:bodyPr>
          <a:lstStyle/>
          <a:p>
            <a:pPr algn="ctr"/>
            <a:r>
              <a:rPr lang="sl-SI" sz="3200" b="1" dirty="0">
                <a:solidFill>
                  <a:srgbClr val="00FF00"/>
                </a:solidFill>
              </a:rPr>
              <a:t>09.</a:t>
            </a:r>
            <a:r>
              <a:rPr lang="en-GB" sz="3200" b="1" dirty="0">
                <a:solidFill>
                  <a:srgbClr val="00FF00"/>
                </a:solidFill>
              </a:rPr>
              <a:t>0   0.0</a:t>
            </a:r>
            <a:r>
              <a:rPr lang="sl-SI" sz="3200" b="1" dirty="0">
                <a:solidFill>
                  <a:srgbClr val="00FF00"/>
                </a:solidFill>
              </a:rPr>
              <a:t>0</a:t>
            </a:r>
            <a:endParaRPr lang="en-SI" sz="3200" b="1" dirty="0">
              <a:solidFill>
                <a:srgbClr val="00FF00"/>
              </a:solidFill>
            </a:endParaRPr>
          </a:p>
        </p:txBody>
      </p:sp>
    </p:spTree>
    <p:extLst>
      <p:ext uri="{BB962C8B-B14F-4D97-AF65-F5344CB8AC3E}">
        <p14:creationId xmlns:p14="http://schemas.microsoft.com/office/powerpoint/2010/main" val="2063805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C607F22F-2B64-4FAF-A6AB-06E73CBA8404}"/>
              </a:ext>
            </a:extLst>
          </p:cNvPr>
          <p:cNvPicPr>
            <a:picLocks noChangeAspect="1"/>
          </p:cNvPicPr>
          <p:nvPr/>
        </p:nvPicPr>
        <p:blipFill>
          <a:blip r:embed="rId2"/>
          <a:stretch>
            <a:fillRect/>
          </a:stretch>
        </p:blipFill>
        <p:spPr>
          <a:xfrm>
            <a:off x="874414" y="392411"/>
            <a:ext cx="8097570" cy="6073178"/>
          </a:xfrm>
          <a:prstGeom prst="rect">
            <a:avLst/>
          </a:prstGeom>
        </p:spPr>
      </p:pic>
    </p:spTree>
    <p:extLst>
      <p:ext uri="{BB962C8B-B14F-4D97-AF65-F5344CB8AC3E}">
        <p14:creationId xmlns:p14="http://schemas.microsoft.com/office/powerpoint/2010/main" val="37532415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značba mesta besedila 2"/>
          <p:cNvSpPr>
            <a:spLocks noGrp="1"/>
          </p:cNvSpPr>
          <p:nvPr>
            <p:ph type="body" idx="1"/>
          </p:nvPr>
        </p:nvSpPr>
        <p:spPr/>
        <p:txBody>
          <a:bodyPr>
            <a:normAutofit/>
          </a:bodyPr>
          <a:lstStyle/>
          <a:p>
            <a:pPr>
              <a:lnSpc>
                <a:spcPct val="107000"/>
              </a:lnSpc>
              <a:spcAft>
                <a:spcPts val="800"/>
              </a:spcAft>
            </a:pPr>
            <a:r>
              <a:rPr lang="sl-SI" sz="2400" dirty="0">
                <a:effectLst/>
                <a:latin typeface="Calibri" panose="020F0502020204030204" pitchFamily="34" charset="0"/>
                <a:ea typeface="Calibri" panose="020F0502020204030204" pitchFamily="34" charset="0"/>
                <a:cs typeface="Times New Roman" panose="02020603050405020304" pitchFamily="18" charset="0"/>
              </a:rPr>
              <a:t>Janko zavpije »</a:t>
            </a:r>
            <a:r>
              <a:rPr lang="sl-SI" sz="2400" dirty="0" err="1">
                <a:effectLst/>
                <a:latin typeface="Calibri" panose="020F0502020204030204" pitchFamily="34" charset="0"/>
                <a:ea typeface="Calibri" panose="020F0502020204030204" pitchFamily="34" charset="0"/>
                <a:cs typeface="Times New Roman" panose="02020603050405020304" pitchFamily="18" charset="0"/>
              </a:rPr>
              <a:t>Evreka</a:t>
            </a:r>
            <a:r>
              <a:rPr lang="sl-SI" sz="2400" dirty="0">
                <a:effectLst/>
                <a:latin typeface="Calibri" panose="020F0502020204030204" pitchFamily="34" charset="0"/>
                <a:ea typeface="Calibri" panose="020F0502020204030204" pitchFamily="34" charset="0"/>
                <a:cs typeface="Times New Roman" panose="02020603050405020304" pitchFamily="18" charset="0"/>
              </a:rPr>
              <a:t>«, vezje deluje. Iz navdušenja očetu obljubi delež nagrade, ki mu jo bo dala mami. Vendar očetova hudomušnost se ne konča tukaj. </a:t>
            </a:r>
            <a:r>
              <a:rPr lang="sl-SI" sz="2400" dirty="0" err="1">
                <a:effectLst/>
                <a:latin typeface="Calibri" panose="020F0502020204030204" pitchFamily="34" charset="0"/>
                <a:ea typeface="Calibri" panose="020F0502020204030204" pitchFamily="34" charset="0"/>
                <a:cs typeface="Times New Roman" panose="02020603050405020304" pitchFamily="18" charset="0"/>
              </a:rPr>
              <a:t>Jankotu</a:t>
            </a:r>
            <a:r>
              <a:rPr lang="sl-SI" sz="2400" dirty="0">
                <a:effectLst/>
                <a:latin typeface="Calibri" panose="020F0502020204030204" pitchFamily="34" charset="0"/>
                <a:ea typeface="Calibri" panose="020F0502020204030204" pitchFamily="34" charset="0"/>
                <a:cs typeface="Times New Roman" panose="02020603050405020304" pitchFamily="18" charset="0"/>
              </a:rPr>
              <a:t> naroči naj naredi vezje, ki bo vse skupaj zaznalo prej, kar pomeni, da bo moral še bolj ojačati tok. Prva stvar, ki mu pade na pamet je, če en tranzistor ojača tok in pride ojačan tok na izhod tega tranzistorja, zakaj ne bi namesto enega tranzistorja uporabil dva in tako dobil zadostno </a:t>
            </a:r>
            <a:r>
              <a:rPr lang="sl-SI" sz="2400" dirty="0" err="1">
                <a:effectLst/>
                <a:latin typeface="Calibri" panose="020F0502020204030204" pitchFamily="34" charset="0"/>
                <a:ea typeface="Calibri" panose="020F0502020204030204" pitchFamily="34" charset="0"/>
                <a:cs typeface="Times New Roman" panose="02020603050405020304" pitchFamily="18" charset="0"/>
              </a:rPr>
              <a:t>ojačanje</a:t>
            </a:r>
            <a:r>
              <a:rPr lang="sl-SI" sz="2400" dirty="0">
                <a:effectLst/>
                <a:latin typeface="Calibri" panose="020F0502020204030204" pitchFamily="34" charset="0"/>
                <a:ea typeface="Calibri" panose="020F0502020204030204" pitchFamily="34" charset="0"/>
                <a:cs typeface="Times New Roman" panose="02020603050405020304" pitchFamily="18" charset="0"/>
              </a:rPr>
              <a:t>. Tako proba spodnjo shemo. </a:t>
            </a:r>
          </a:p>
        </p:txBody>
      </p:sp>
    </p:spTree>
    <p:extLst>
      <p:ext uri="{BB962C8B-B14F-4D97-AF65-F5344CB8AC3E}">
        <p14:creationId xmlns:p14="http://schemas.microsoft.com/office/powerpoint/2010/main" val="25915203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3600" dirty="0"/>
              <a:t>DARLINGTONOVO VEZJE</a:t>
            </a:r>
          </a:p>
        </p:txBody>
      </p:sp>
      <p:pic>
        <p:nvPicPr>
          <p:cNvPr id="4" name="Slika 3">
            <a:extLst>
              <a:ext uri="{FF2B5EF4-FFF2-40B4-BE49-F238E27FC236}">
                <a16:creationId xmlns:a16="http://schemas.microsoft.com/office/drawing/2014/main" id="{B890AA21-3E6A-40E9-B863-A8A7982F2142}"/>
              </a:ext>
            </a:extLst>
          </p:cNvPr>
          <p:cNvPicPr>
            <a:picLocks noChangeAspect="1"/>
          </p:cNvPicPr>
          <p:nvPr/>
        </p:nvPicPr>
        <p:blipFill>
          <a:blip r:embed="rId3"/>
          <a:stretch>
            <a:fillRect/>
          </a:stretch>
        </p:blipFill>
        <p:spPr>
          <a:xfrm>
            <a:off x="683293" y="1411955"/>
            <a:ext cx="8027570" cy="4809310"/>
          </a:xfrm>
          <a:prstGeom prst="rect">
            <a:avLst/>
          </a:prstGeom>
        </p:spPr>
      </p:pic>
    </p:spTree>
    <p:extLst>
      <p:ext uri="{BB962C8B-B14F-4D97-AF65-F5344CB8AC3E}">
        <p14:creationId xmlns:p14="http://schemas.microsoft.com/office/powerpoint/2010/main" val="106730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a 7">
            <a:extLst>
              <a:ext uri="{FF2B5EF4-FFF2-40B4-BE49-F238E27FC236}">
                <a16:creationId xmlns:a16="http://schemas.microsoft.com/office/drawing/2014/main" id="{4E35D62E-64C7-43A4-9DAD-331CAB7EB12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6309" y="1773921"/>
            <a:ext cx="11579382" cy="4482342"/>
          </a:xfrm>
          <a:prstGeom prst="rect">
            <a:avLst/>
          </a:prstGeom>
        </p:spPr>
      </p:pic>
      <p:sp>
        <p:nvSpPr>
          <p:cNvPr id="6" name="TextBox 3">
            <a:extLst>
              <a:ext uri="{FF2B5EF4-FFF2-40B4-BE49-F238E27FC236}">
                <a16:creationId xmlns:a16="http://schemas.microsoft.com/office/drawing/2014/main" id="{66832385-F273-4170-8393-1637617D2971}"/>
              </a:ext>
            </a:extLst>
          </p:cNvPr>
          <p:cNvSpPr txBox="1"/>
          <p:nvPr/>
        </p:nvSpPr>
        <p:spPr>
          <a:xfrm>
            <a:off x="709802" y="2840478"/>
            <a:ext cx="1985962" cy="523220"/>
          </a:xfrm>
          <a:prstGeom prst="rect">
            <a:avLst/>
          </a:prstGeom>
          <a:noFill/>
        </p:spPr>
        <p:txBody>
          <a:bodyPr wrap="square" rtlCol="0">
            <a:spAutoFit/>
          </a:bodyPr>
          <a:lstStyle/>
          <a:p>
            <a:pPr algn="ctr"/>
            <a:r>
              <a:rPr lang="sl-SI" sz="2800" b="1" dirty="0">
                <a:solidFill>
                  <a:srgbClr val="00FF00"/>
                </a:solidFill>
              </a:rPr>
              <a:t>09.</a:t>
            </a:r>
            <a:r>
              <a:rPr lang="en-GB" sz="2800" b="1" dirty="0">
                <a:solidFill>
                  <a:srgbClr val="00FF00"/>
                </a:solidFill>
              </a:rPr>
              <a:t>0   0.00</a:t>
            </a:r>
            <a:endParaRPr lang="en-SI" sz="2800" b="1" dirty="0">
              <a:solidFill>
                <a:srgbClr val="00FF00"/>
              </a:solidFill>
            </a:endParaRPr>
          </a:p>
        </p:txBody>
      </p:sp>
    </p:spTree>
    <p:extLst>
      <p:ext uri="{BB962C8B-B14F-4D97-AF65-F5344CB8AC3E}">
        <p14:creationId xmlns:p14="http://schemas.microsoft.com/office/powerpoint/2010/main" val="8997158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3FC46F3D-9092-4177-BD6F-F6581472E552}"/>
              </a:ext>
            </a:extLst>
          </p:cNvPr>
          <p:cNvPicPr>
            <a:picLocks noChangeAspect="1"/>
          </p:cNvPicPr>
          <p:nvPr/>
        </p:nvPicPr>
        <p:blipFill>
          <a:blip r:embed="rId2"/>
          <a:stretch>
            <a:fillRect/>
          </a:stretch>
        </p:blipFill>
        <p:spPr>
          <a:xfrm>
            <a:off x="910625" y="409386"/>
            <a:ext cx="8052303" cy="6039227"/>
          </a:xfrm>
          <a:prstGeom prst="rect">
            <a:avLst/>
          </a:prstGeom>
        </p:spPr>
      </p:pic>
    </p:spTree>
    <p:extLst>
      <p:ext uri="{BB962C8B-B14F-4D97-AF65-F5344CB8AC3E}">
        <p14:creationId xmlns:p14="http://schemas.microsoft.com/office/powerpoint/2010/main" val="11185451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značba mesta besedila 2"/>
          <p:cNvSpPr>
            <a:spLocks noGrp="1"/>
          </p:cNvSpPr>
          <p:nvPr>
            <p:ph type="body" idx="1"/>
          </p:nvPr>
        </p:nvSpPr>
        <p:spPr/>
        <p:txBody>
          <a:bodyPr>
            <a:normAutofit/>
          </a:bodyPr>
          <a:lstStyle/>
          <a:p>
            <a:pPr>
              <a:lnSpc>
                <a:spcPct val="107000"/>
              </a:lnSpc>
              <a:spcAft>
                <a:spcPts val="800"/>
              </a:spcAft>
            </a:pPr>
            <a:r>
              <a:rPr lang="sl-SI" sz="2400" dirty="0">
                <a:effectLst/>
                <a:latin typeface="Calibri" panose="020F0502020204030204" pitchFamily="34" charset="0"/>
                <a:ea typeface="Calibri" panose="020F0502020204030204" pitchFamily="34" charset="0"/>
                <a:cs typeface="Times New Roman" panose="02020603050405020304" pitchFamily="18" charset="0"/>
              </a:rPr>
              <a:t>In glej ga zlomka vezje dejansko deluje pravilno. Oče se mu nasmeje in ga vpraša »Veš kako se imenuje to vezje?« Janko odgovori, da ne ve. Vendar mu oče razloži, da je to </a:t>
            </a:r>
            <a:r>
              <a:rPr lang="sl-SI" sz="2400" dirty="0" err="1">
                <a:effectLst/>
                <a:latin typeface="Calibri" panose="020F0502020204030204" pitchFamily="34" charset="0"/>
                <a:ea typeface="Calibri" panose="020F0502020204030204" pitchFamily="34" charset="0"/>
                <a:cs typeface="Times New Roman" panose="02020603050405020304" pitchFamily="18" charset="0"/>
              </a:rPr>
              <a:t>Darlingtonova</a:t>
            </a:r>
            <a:r>
              <a:rPr lang="sl-SI" sz="2400" dirty="0">
                <a:effectLst/>
                <a:latin typeface="Calibri" panose="020F0502020204030204" pitchFamily="34" charset="0"/>
                <a:ea typeface="Calibri" panose="020F0502020204030204" pitchFamily="34" charset="0"/>
                <a:cs typeface="Times New Roman" panose="02020603050405020304" pitchFamily="18" charset="0"/>
              </a:rPr>
              <a:t> vezava, ki deluje podobno kot en tranzistor s to razliko, da ima tokovno </a:t>
            </a:r>
            <a:r>
              <a:rPr lang="sl-SI" sz="2400" dirty="0" err="1">
                <a:effectLst/>
                <a:latin typeface="Calibri" panose="020F0502020204030204" pitchFamily="34" charset="0"/>
                <a:ea typeface="Calibri" panose="020F0502020204030204" pitchFamily="34" charset="0"/>
                <a:cs typeface="Times New Roman" panose="02020603050405020304" pitchFamily="18" charset="0"/>
              </a:rPr>
              <a:t>ojačanje</a:t>
            </a:r>
            <a:r>
              <a:rPr lang="sl-SI" sz="2400" dirty="0">
                <a:effectLst/>
                <a:latin typeface="Calibri" panose="020F0502020204030204" pitchFamily="34" charset="0"/>
                <a:ea typeface="Calibri" panose="020F0502020204030204" pitchFamily="34" charset="0"/>
                <a:cs typeface="Times New Roman" panose="02020603050405020304" pitchFamily="18" charset="0"/>
              </a:rPr>
              <a:t> veliko večje. Vendar mu oče pokaže še spodnjo shemo.</a:t>
            </a:r>
          </a:p>
          <a:p>
            <a:pPr>
              <a:lnSpc>
                <a:spcPct val="107000"/>
              </a:lnSpc>
              <a:spcAft>
                <a:spcPts val="800"/>
              </a:spcAft>
            </a:pPr>
            <a:r>
              <a:rPr lang="sl-SI" sz="2400" dirty="0">
                <a:effectLst/>
                <a:latin typeface="Calibri" panose="020F0502020204030204" pitchFamily="34" charset="0"/>
                <a:ea typeface="Calibri" panose="020F0502020204030204" pitchFamily="34" charset="0"/>
                <a:cs typeface="Times New Roman" panose="02020603050405020304" pitchFamily="18" charset="0"/>
              </a:rPr>
              <a:t>Janko vpraša »Kaj pa je to?«, oče mu odgovori »To je ista </a:t>
            </a:r>
            <a:r>
              <a:rPr lang="sl-SI" sz="2400" dirty="0" err="1">
                <a:effectLst/>
                <a:latin typeface="Calibri" panose="020F0502020204030204" pitchFamily="34" charset="0"/>
                <a:ea typeface="Calibri" panose="020F0502020204030204" pitchFamily="34" charset="0"/>
                <a:cs typeface="Times New Roman" panose="02020603050405020304" pitchFamily="18" charset="0"/>
              </a:rPr>
              <a:t>Darlingtonova</a:t>
            </a:r>
            <a:r>
              <a:rPr lang="sl-SI" sz="2400" dirty="0">
                <a:effectLst/>
                <a:latin typeface="Calibri" panose="020F0502020204030204" pitchFamily="34" charset="0"/>
                <a:ea typeface="Calibri" panose="020F0502020204030204" pitchFamily="34" charset="0"/>
                <a:cs typeface="Times New Roman" panose="02020603050405020304" pitchFamily="18" charset="0"/>
              </a:rPr>
              <a:t> vezava, vendar se v praksi bolj uporablja.«, vendar </a:t>
            </a:r>
            <a:r>
              <a:rPr lang="sl-SI" sz="2400" dirty="0" err="1">
                <a:effectLst/>
                <a:latin typeface="Calibri" panose="020F0502020204030204" pitchFamily="34" charset="0"/>
                <a:ea typeface="Calibri" panose="020F0502020204030204" pitchFamily="34" charset="0"/>
                <a:cs typeface="Times New Roman" panose="02020603050405020304" pitchFamily="18" charset="0"/>
              </a:rPr>
              <a:t>Jankota</a:t>
            </a:r>
            <a:r>
              <a:rPr lang="sl-SI" sz="2400" dirty="0">
                <a:effectLst/>
                <a:latin typeface="Calibri" panose="020F0502020204030204" pitchFamily="34" charset="0"/>
                <a:ea typeface="Calibri" panose="020F0502020204030204" pitchFamily="34" charset="0"/>
                <a:cs typeface="Times New Roman" panose="02020603050405020304" pitchFamily="18" charset="0"/>
              </a:rPr>
              <a:t> zanima zakaj to. Oče mu odgovori, da izboljša delovanje in ima posledično večjo stabilnost na dolgi rok. Janko vesel odkoraka po nagrado, vendar oče še ne odneha.</a:t>
            </a:r>
          </a:p>
        </p:txBody>
      </p:sp>
    </p:spTree>
    <p:extLst>
      <p:ext uri="{BB962C8B-B14F-4D97-AF65-F5344CB8AC3E}">
        <p14:creationId xmlns:p14="http://schemas.microsoft.com/office/powerpoint/2010/main" val="1209062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D56E331-F709-4AF3-B97D-FF663F922DBD}"/>
              </a:ext>
            </a:extLst>
          </p:cNvPr>
          <p:cNvSpPr>
            <a:spLocks noGrp="1"/>
          </p:cNvSpPr>
          <p:nvPr>
            <p:ph type="title"/>
          </p:nvPr>
        </p:nvSpPr>
        <p:spPr/>
        <p:txBody>
          <a:bodyPr/>
          <a:lstStyle/>
          <a:p>
            <a:r>
              <a:rPr lang="sl-SI" dirty="0"/>
              <a:t>IZBOLJŠANO DARLINGTONOVO VEZJE</a:t>
            </a:r>
          </a:p>
        </p:txBody>
      </p:sp>
      <p:pic>
        <p:nvPicPr>
          <p:cNvPr id="5" name="Slika 4">
            <a:extLst>
              <a:ext uri="{FF2B5EF4-FFF2-40B4-BE49-F238E27FC236}">
                <a16:creationId xmlns:a16="http://schemas.microsoft.com/office/drawing/2014/main" id="{397A283F-DF26-4D27-9471-CD3781FA21F7}"/>
              </a:ext>
            </a:extLst>
          </p:cNvPr>
          <p:cNvPicPr>
            <a:picLocks noChangeAspect="1"/>
          </p:cNvPicPr>
          <p:nvPr/>
        </p:nvPicPr>
        <p:blipFill rotWithShape="1">
          <a:blip r:embed="rId2"/>
          <a:srcRect r="5410"/>
          <a:stretch/>
        </p:blipFill>
        <p:spPr>
          <a:xfrm>
            <a:off x="912959" y="1410030"/>
            <a:ext cx="8955318" cy="5082845"/>
          </a:xfrm>
          <a:prstGeom prst="rect">
            <a:avLst/>
          </a:prstGeom>
        </p:spPr>
      </p:pic>
    </p:spTree>
    <p:extLst>
      <p:ext uri="{BB962C8B-B14F-4D97-AF65-F5344CB8AC3E}">
        <p14:creationId xmlns:p14="http://schemas.microsoft.com/office/powerpoint/2010/main" val="942342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
          <p:cNvSpPr txBox="1">
            <a:spLocks noGrp="1"/>
          </p:cNvSpPr>
          <p:nvPr>
            <p:ph type="title"/>
          </p:nvPr>
        </p:nvSpPr>
        <p:spPr>
          <a:xfrm>
            <a:off x="838200" y="365125"/>
            <a:ext cx="895531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sl-SI" b="1"/>
              <a:t>Cilj naloge</a:t>
            </a:r>
            <a:endParaRPr/>
          </a:p>
        </p:txBody>
      </p:sp>
      <p:sp>
        <p:nvSpPr>
          <p:cNvPr id="124" name="Google Shape;124;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br>
              <a:rPr lang="sl-SI" dirty="0"/>
            </a:br>
            <a:endParaRPr dirty="0"/>
          </a:p>
        </p:txBody>
      </p:sp>
      <p:sp>
        <p:nvSpPr>
          <p:cNvPr id="2" name="Pravokotnik 1"/>
          <p:cNvSpPr/>
          <p:nvPr/>
        </p:nvSpPr>
        <p:spPr>
          <a:xfrm>
            <a:off x="974035" y="1610139"/>
            <a:ext cx="8169965" cy="1477328"/>
          </a:xfrm>
          <a:prstGeom prst="rect">
            <a:avLst/>
          </a:prstGeom>
        </p:spPr>
        <p:txBody>
          <a:bodyPr wrap="square">
            <a:spAutoFit/>
          </a:bodyPr>
          <a:lstStyle/>
          <a:p>
            <a:pPr lvl="0">
              <a:lnSpc>
                <a:spcPct val="90000"/>
              </a:lnSpc>
              <a:buClr>
                <a:schemeClr val="dk1"/>
              </a:buClr>
              <a:buSzPts val="2800"/>
            </a:pPr>
            <a:r>
              <a:rPr lang="sl-SI" sz="2000" dirty="0"/>
              <a:t>Cilj vaje je, da učenci spoznajo nekatere senzorje in njihovo delovanje, ter jih praktično probajo. Poleg tega pa bi spoznali tudi tranzistor in njegovo delovanje. Učenci naj bi po tej vaji znali:</a:t>
            </a:r>
          </a:p>
          <a:p>
            <a:pPr marL="342900" lvl="0" indent="-342900">
              <a:lnSpc>
                <a:spcPct val="90000"/>
              </a:lnSpc>
              <a:buClr>
                <a:schemeClr val="dk1"/>
              </a:buClr>
              <a:buSzPts val="2800"/>
              <a:buFont typeface="Arial" panose="020B0604020202020204" pitchFamily="34" charset="0"/>
              <a:buChar char="•"/>
            </a:pPr>
            <a:r>
              <a:rPr lang="sl-SI" sz="2000" dirty="0"/>
              <a:t>Prepoznati senzorje in kako ti delujejo v vezju.</a:t>
            </a:r>
          </a:p>
          <a:p>
            <a:pPr marL="342900" lvl="0" indent="-342900">
              <a:lnSpc>
                <a:spcPct val="90000"/>
              </a:lnSpc>
              <a:buClr>
                <a:schemeClr val="dk1"/>
              </a:buClr>
              <a:buSzPts val="2800"/>
              <a:buFont typeface="Arial" panose="020B0604020202020204" pitchFamily="34" charset="0"/>
              <a:buChar char="•"/>
            </a:pPr>
            <a:r>
              <a:rPr lang="sl-SI" sz="2000" dirty="0"/>
              <a:t>Kako se priključi tranzistor in njegovo delovanje.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a 7">
            <a:extLst>
              <a:ext uri="{FF2B5EF4-FFF2-40B4-BE49-F238E27FC236}">
                <a16:creationId xmlns:a16="http://schemas.microsoft.com/office/drawing/2014/main" id="{244B7176-3985-44C1-AF6C-8D8699167A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3895" y="1528734"/>
            <a:ext cx="11804210" cy="4759092"/>
          </a:xfrm>
          <a:prstGeom prst="rect">
            <a:avLst/>
          </a:prstGeom>
        </p:spPr>
      </p:pic>
      <p:sp>
        <p:nvSpPr>
          <p:cNvPr id="6" name="TextBox 3">
            <a:extLst>
              <a:ext uri="{FF2B5EF4-FFF2-40B4-BE49-F238E27FC236}">
                <a16:creationId xmlns:a16="http://schemas.microsoft.com/office/drawing/2014/main" id="{8CEB254C-BCBF-412E-A853-1D9F1D8BAA48}"/>
              </a:ext>
            </a:extLst>
          </p:cNvPr>
          <p:cNvSpPr txBox="1"/>
          <p:nvPr/>
        </p:nvSpPr>
        <p:spPr>
          <a:xfrm>
            <a:off x="342381" y="2375470"/>
            <a:ext cx="1976437" cy="461665"/>
          </a:xfrm>
          <a:prstGeom prst="rect">
            <a:avLst/>
          </a:prstGeom>
          <a:noFill/>
        </p:spPr>
        <p:txBody>
          <a:bodyPr wrap="square" rtlCol="0">
            <a:spAutoFit/>
          </a:bodyPr>
          <a:lstStyle/>
          <a:p>
            <a:pPr algn="ctr"/>
            <a:r>
              <a:rPr lang="sl-SI" sz="2400" b="1" dirty="0">
                <a:solidFill>
                  <a:srgbClr val="00FF00"/>
                </a:solidFill>
              </a:rPr>
              <a:t>09.</a:t>
            </a:r>
            <a:r>
              <a:rPr lang="en-GB" sz="2400" b="1" dirty="0">
                <a:solidFill>
                  <a:srgbClr val="00FF00"/>
                </a:solidFill>
              </a:rPr>
              <a:t>0   0.00</a:t>
            </a:r>
            <a:endParaRPr lang="en-SI" sz="2400" b="1" dirty="0">
              <a:solidFill>
                <a:srgbClr val="00FF00"/>
              </a:solidFill>
            </a:endParaRPr>
          </a:p>
        </p:txBody>
      </p:sp>
    </p:spTree>
    <p:extLst>
      <p:ext uri="{BB962C8B-B14F-4D97-AF65-F5344CB8AC3E}">
        <p14:creationId xmlns:p14="http://schemas.microsoft.com/office/powerpoint/2010/main" val="21044063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0A2C248D-E8A8-4523-B605-4834EC61CCF5}"/>
              </a:ext>
            </a:extLst>
          </p:cNvPr>
          <p:cNvPicPr>
            <a:picLocks noChangeAspect="1"/>
          </p:cNvPicPr>
          <p:nvPr/>
        </p:nvPicPr>
        <p:blipFill>
          <a:blip r:embed="rId2"/>
          <a:stretch>
            <a:fillRect/>
          </a:stretch>
        </p:blipFill>
        <p:spPr>
          <a:xfrm>
            <a:off x="736349" y="208229"/>
            <a:ext cx="8588721" cy="6441541"/>
          </a:xfrm>
          <a:prstGeom prst="rect">
            <a:avLst/>
          </a:prstGeom>
        </p:spPr>
      </p:pic>
    </p:spTree>
    <p:extLst>
      <p:ext uri="{BB962C8B-B14F-4D97-AF65-F5344CB8AC3E}">
        <p14:creationId xmlns:p14="http://schemas.microsoft.com/office/powerpoint/2010/main" val="21998489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3C56E6C-B75D-4E1C-AEFC-C666385FDE17}"/>
              </a:ext>
            </a:extLst>
          </p:cNvPr>
          <p:cNvSpPr>
            <a:spLocks noGrp="1"/>
          </p:cNvSpPr>
          <p:nvPr>
            <p:ph type="title"/>
          </p:nvPr>
        </p:nvSpPr>
        <p:spPr/>
        <p:txBody>
          <a:bodyPr/>
          <a:lstStyle/>
          <a:p>
            <a:endParaRPr lang="sl-SI"/>
          </a:p>
        </p:txBody>
      </p:sp>
      <p:sp>
        <p:nvSpPr>
          <p:cNvPr id="3" name="Označba mesta besedila 2">
            <a:extLst>
              <a:ext uri="{FF2B5EF4-FFF2-40B4-BE49-F238E27FC236}">
                <a16:creationId xmlns:a16="http://schemas.microsoft.com/office/drawing/2014/main" id="{84565B10-D4DF-417A-8C69-0B60586576A9}"/>
              </a:ext>
            </a:extLst>
          </p:cNvPr>
          <p:cNvSpPr>
            <a:spLocks noGrp="1"/>
          </p:cNvSpPr>
          <p:nvPr>
            <p:ph type="body" idx="1"/>
          </p:nvPr>
        </p:nvSpPr>
        <p:spPr/>
        <p:txBody>
          <a:bodyPr>
            <a:normAutofit/>
          </a:bodyPr>
          <a:lstStyle/>
          <a:p>
            <a:pPr>
              <a:lnSpc>
                <a:spcPct val="107000"/>
              </a:lnSpc>
              <a:spcAft>
                <a:spcPts val="800"/>
              </a:spcAft>
            </a:pPr>
            <a:r>
              <a:rPr lang="sl-SI" sz="2400" dirty="0">
                <a:effectLst/>
                <a:latin typeface="Calibri" panose="020F0502020204030204" pitchFamily="34" charset="0"/>
                <a:ea typeface="Calibri" panose="020F0502020204030204" pitchFamily="34" charset="0"/>
                <a:cs typeface="Times New Roman" panose="02020603050405020304" pitchFamily="18" charset="0"/>
              </a:rPr>
              <a:t>Pokaže mu fotoupor in mu reče »Če narediš še vezje s tem senzorjem, ti jaz kupim Coca-Colo.« </a:t>
            </a:r>
            <a:r>
              <a:rPr lang="sl-SI" sz="2400" dirty="0" err="1">
                <a:effectLst/>
                <a:latin typeface="Calibri" panose="020F0502020204030204" pitchFamily="34" charset="0"/>
                <a:ea typeface="Calibri" panose="020F0502020204030204" pitchFamily="34" charset="0"/>
                <a:cs typeface="Times New Roman" panose="02020603050405020304" pitchFamily="18" charset="0"/>
              </a:rPr>
              <a:t>Jankotu</a:t>
            </a:r>
            <a:r>
              <a:rPr lang="sl-SI" sz="2400" dirty="0">
                <a:effectLst/>
                <a:latin typeface="Calibri" panose="020F0502020204030204" pitchFamily="34" charset="0"/>
                <a:ea typeface="Calibri" panose="020F0502020204030204" pitchFamily="34" charset="0"/>
                <a:cs typeface="Times New Roman" panose="02020603050405020304" pitchFamily="18" charset="0"/>
              </a:rPr>
              <a:t> se zasvetijo oči, hitro skoči na </a:t>
            </a:r>
            <a:r>
              <a:rPr lang="sl-SI" sz="2400" dirty="0">
                <a:latin typeface="Calibri" panose="020F0502020204030204" pitchFamily="34" charset="0"/>
                <a:ea typeface="Calibri" panose="020F0502020204030204" pitchFamily="34" charset="0"/>
                <a:cs typeface="Times New Roman" panose="02020603050405020304" pitchFamily="18" charset="0"/>
              </a:rPr>
              <a:t>G</a:t>
            </a:r>
            <a:r>
              <a:rPr lang="sl-SI" sz="2400" dirty="0">
                <a:effectLst/>
                <a:latin typeface="Calibri" panose="020F0502020204030204" pitchFamily="34" charset="0"/>
                <a:ea typeface="Calibri" panose="020F0502020204030204" pitchFamily="34" charset="0"/>
                <a:cs typeface="Times New Roman" panose="02020603050405020304" pitchFamily="18" charset="0"/>
              </a:rPr>
              <a:t>oogle in poišče vezje s fotouporom, ki izgleda kot spodaj na sliki. </a:t>
            </a:r>
          </a:p>
        </p:txBody>
      </p:sp>
    </p:spTree>
    <p:extLst>
      <p:ext uri="{BB962C8B-B14F-4D97-AF65-F5344CB8AC3E}">
        <p14:creationId xmlns:p14="http://schemas.microsoft.com/office/powerpoint/2010/main" val="15856363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3600" dirty="0"/>
              <a:t>FOTOUPOR KOT SENZOR SVETLOBE</a:t>
            </a:r>
          </a:p>
        </p:txBody>
      </p:sp>
      <p:pic>
        <p:nvPicPr>
          <p:cNvPr id="4" name="Slika 3">
            <a:extLst>
              <a:ext uri="{FF2B5EF4-FFF2-40B4-BE49-F238E27FC236}">
                <a16:creationId xmlns:a16="http://schemas.microsoft.com/office/drawing/2014/main" id="{E41F7C58-1374-42A9-9B7B-CC9474470070}"/>
              </a:ext>
            </a:extLst>
          </p:cNvPr>
          <p:cNvPicPr>
            <a:picLocks noChangeAspect="1"/>
          </p:cNvPicPr>
          <p:nvPr/>
        </p:nvPicPr>
        <p:blipFill>
          <a:blip r:embed="rId3"/>
          <a:stretch>
            <a:fillRect/>
          </a:stretch>
        </p:blipFill>
        <p:spPr>
          <a:xfrm>
            <a:off x="838200" y="1432287"/>
            <a:ext cx="5092617" cy="5060588"/>
          </a:xfrm>
          <a:prstGeom prst="rect">
            <a:avLst/>
          </a:prstGeom>
        </p:spPr>
      </p:pic>
    </p:spTree>
    <p:extLst>
      <p:ext uri="{BB962C8B-B14F-4D97-AF65-F5344CB8AC3E}">
        <p14:creationId xmlns:p14="http://schemas.microsoft.com/office/powerpoint/2010/main" val="30121637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a 4">
            <a:extLst>
              <a:ext uri="{FF2B5EF4-FFF2-40B4-BE49-F238E27FC236}">
                <a16:creationId xmlns:a16="http://schemas.microsoft.com/office/drawing/2014/main" id="{41805A8F-89FC-4D65-B4AB-7F36FBEF40E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1512" y="1503134"/>
            <a:ext cx="10848975" cy="5057775"/>
          </a:xfrm>
          <a:prstGeom prst="rect">
            <a:avLst/>
          </a:prstGeom>
        </p:spPr>
      </p:pic>
      <p:sp>
        <p:nvSpPr>
          <p:cNvPr id="6" name="TextBox 3">
            <a:extLst>
              <a:ext uri="{FF2B5EF4-FFF2-40B4-BE49-F238E27FC236}">
                <a16:creationId xmlns:a16="http://schemas.microsoft.com/office/drawing/2014/main" id="{E156E5E6-B0F6-440E-9E44-52A88761CB5B}"/>
              </a:ext>
            </a:extLst>
          </p:cNvPr>
          <p:cNvSpPr txBox="1"/>
          <p:nvPr/>
        </p:nvSpPr>
        <p:spPr>
          <a:xfrm>
            <a:off x="1148141" y="2851015"/>
            <a:ext cx="2174481" cy="584775"/>
          </a:xfrm>
          <a:prstGeom prst="rect">
            <a:avLst/>
          </a:prstGeom>
          <a:noFill/>
        </p:spPr>
        <p:txBody>
          <a:bodyPr wrap="square" rtlCol="0">
            <a:spAutoFit/>
          </a:bodyPr>
          <a:lstStyle/>
          <a:p>
            <a:pPr algn="ctr"/>
            <a:r>
              <a:rPr lang="sl-SI" sz="3200" b="1" dirty="0">
                <a:solidFill>
                  <a:srgbClr val="00FF00"/>
                </a:solidFill>
              </a:rPr>
              <a:t>09.</a:t>
            </a:r>
            <a:r>
              <a:rPr lang="en-GB" sz="3200" b="1" dirty="0">
                <a:solidFill>
                  <a:srgbClr val="00FF00"/>
                </a:solidFill>
              </a:rPr>
              <a:t>0   0.00</a:t>
            </a:r>
            <a:endParaRPr lang="en-SI" sz="3200" b="1" dirty="0">
              <a:solidFill>
                <a:srgbClr val="00FF00"/>
              </a:solidFill>
            </a:endParaRPr>
          </a:p>
        </p:txBody>
      </p:sp>
    </p:spTree>
    <p:extLst>
      <p:ext uri="{BB962C8B-B14F-4D97-AF65-F5344CB8AC3E}">
        <p14:creationId xmlns:p14="http://schemas.microsoft.com/office/powerpoint/2010/main" val="12468385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7BC89CEE-DBBB-46C6-B171-078666B80015}"/>
              </a:ext>
            </a:extLst>
          </p:cNvPr>
          <p:cNvPicPr>
            <a:picLocks noChangeAspect="1"/>
          </p:cNvPicPr>
          <p:nvPr/>
        </p:nvPicPr>
        <p:blipFill>
          <a:blip r:embed="rId2"/>
          <a:stretch>
            <a:fillRect/>
          </a:stretch>
        </p:blipFill>
        <p:spPr>
          <a:xfrm>
            <a:off x="910628" y="426362"/>
            <a:ext cx="8007035" cy="6005276"/>
          </a:xfrm>
          <a:prstGeom prst="rect">
            <a:avLst/>
          </a:prstGeom>
        </p:spPr>
      </p:pic>
    </p:spTree>
    <p:extLst>
      <p:ext uri="{BB962C8B-B14F-4D97-AF65-F5344CB8AC3E}">
        <p14:creationId xmlns:p14="http://schemas.microsoft.com/office/powerpoint/2010/main" val="3192212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E488B2BA-970E-445A-AB1C-483714F6608A}"/>
              </a:ext>
            </a:extLst>
          </p:cNvPr>
          <p:cNvPicPr>
            <a:picLocks noChangeAspect="1"/>
          </p:cNvPicPr>
          <p:nvPr/>
        </p:nvPicPr>
        <p:blipFill>
          <a:blip r:embed="rId2"/>
          <a:stretch>
            <a:fillRect/>
          </a:stretch>
        </p:blipFill>
        <p:spPr>
          <a:xfrm>
            <a:off x="838198" y="349407"/>
            <a:ext cx="8212247" cy="6159185"/>
          </a:xfrm>
          <a:prstGeom prst="rect">
            <a:avLst/>
          </a:prstGeom>
        </p:spPr>
      </p:pic>
    </p:spTree>
    <p:extLst>
      <p:ext uri="{BB962C8B-B14F-4D97-AF65-F5344CB8AC3E}">
        <p14:creationId xmlns:p14="http://schemas.microsoft.com/office/powerpoint/2010/main" val="38837488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značba mesta besedila 2"/>
          <p:cNvSpPr>
            <a:spLocks noGrp="1"/>
          </p:cNvSpPr>
          <p:nvPr>
            <p:ph type="body" idx="1"/>
          </p:nvPr>
        </p:nvSpPr>
        <p:spPr/>
        <p:txBody>
          <a:bodyPr>
            <a:normAutofit/>
          </a:bodyPr>
          <a:lstStyle/>
          <a:p>
            <a:pPr>
              <a:lnSpc>
                <a:spcPct val="107000"/>
              </a:lnSpc>
              <a:spcAft>
                <a:spcPts val="800"/>
              </a:spcAft>
            </a:pPr>
            <a:r>
              <a:rPr lang="sl-SI" sz="2400" dirty="0">
                <a:effectLst/>
                <a:latin typeface="Calibri" panose="020F0502020204030204" pitchFamily="34" charset="0"/>
                <a:ea typeface="Calibri" panose="020F0502020204030204" pitchFamily="34" charset="0"/>
                <a:cs typeface="Times New Roman" panose="02020603050405020304" pitchFamily="18" charset="0"/>
              </a:rPr>
              <a:t>Ugotovi, da se svetlobna dioda prižge, ko je fotoupor v čisti temi. Ponosen sam na sebe se pohvali očetu kako obvlada vse senzorje. </a:t>
            </a:r>
          </a:p>
          <a:p>
            <a:pPr>
              <a:lnSpc>
                <a:spcPct val="107000"/>
              </a:lnSpc>
              <a:spcAft>
                <a:spcPts val="800"/>
              </a:spcAft>
            </a:pPr>
            <a:r>
              <a:rPr lang="sl-SI" sz="2400" dirty="0">
                <a:effectLst/>
                <a:latin typeface="Calibri" panose="020F0502020204030204" pitchFamily="34" charset="0"/>
                <a:ea typeface="Calibri" panose="020F0502020204030204" pitchFamily="34" charset="0"/>
                <a:cs typeface="Times New Roman" panose="02020603050405020304" pitchFamily="18" charset="0"/>
              </a:rPr>
              <a:t>Vendar sedaj razdraži očeta, zato mu sedaj oče da zelo težko vezje in ga preizkusi, če bo pogruntal kakšen senzor je sploh to. Ko mu oče pokaže vezje na spodnji sliki mu še doda »Če pogruntaš za kakšen senzor gre si pravi elektrotehnik«</a:t>
            </a:r>
          </a:p>
        </p:txBody>
      </p:sp>
    </p:spTree>
    <p:extLst>
      <p:ext uri="{BB962C8B-B14F-4D97-AF65-F5344CB8AC3E}">
        <p14:creationId xmlns:p14="http://schemas.microsoft.com/office/powerpoint/2010/main" val="11889269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3600" dirty="0"/>
              <a:t>SENZOR TEMPERATURE</a:t>
            </a:r>
          </a:p>
        </p:txBody>
      </p:sp>
      <p:pic>
        <p:nvPicPr>
          <p:cNvPr id="4" name="Slika 3">
            <a:extLst>
              <a:ext uri="{FF2B5EF4-FFF2-40B4-BE49-F238E27FC236}">
                <a16:creationId xmlns:a16="http://schemas.microsoft.com/office/drawing/2014/main" id="{53070B8B-26EC-483F-B5F7-C7624440C7E1}"/>
              </a:ext>
            </a:extLst>
          </p:cNvPr>
          <p:cNvPicPr>
            <a:picLocks noChangeAspect="1"/>
          </p:cNvPicPr>
          <p:nvPr/>
        </p:nvPicPr>
        <p:blipFill>
          <a:blip r:embed="rId3"/>
          <a:stretch>
            <a:fillRect/>
          </a:stretch>
        </p:blipFill>
        <p:spPr>
          <a:xfrm>
            <a:off x="838200" y="1337010"/>
            <a:ext cx="7804329" cy="4991601"/>
          </a:xfrm>
          <a:prstGeom prst="rect">
            <a:avLst/>
          </a:prstGeom>
        </p:spPr>
      </p:pic>
    </p:spTree>
    <p:extLst>
      <p:ext uri="{BB962C8B-B14F-4D97-AF65-F5344CB8AC3E}">
        <p14:creationId xmlns:p14="http://schemas.microsoft.com/office/powerpoint/2010/main" val="11560243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a 4">
            <a:extLst>
              <a:ext uri="{FF2B5EF4-FFF2-40B4-BE49-F238E27FC236}">
                <a16:creationId xmlns:a16="http://schemas.microsoft.com/office/drawing/2014/main" id="{0F1D6C30-AFA6-4D3D-8FE4-B83649BC33C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99455" y="1758192"/>
            <a:ext cx="9593090" cy="4917016"/>
          </a:xfrm>
          <a:prstGeom prst="rect">
            <a:avLst/>
          </a:prstGeom>
        </p:spPr>
      </p:pic>
      <p:sp>
        <p:nvSpPr>
          <p:cNvPr id="6" name="TextBox 3">
            <a:extLst>
              <a:ext uri="{FF2B5EF4-FFF2-40B4-BE49-F238E27FC236}">
                <a16:creationId xmlns:a16="http://schemas.microsoft.com/office/drawing/2014/main" id="{34305704-FB6D-4AA7-B969-F279E4481DB3}"/>
              </a:ext>
            </a:extLst>
          </p:cNvPr>
          <p:cNvSpPr txBox="1"/>
          <p:nvPr/>
        </p:nvSpPr>
        <p:spPr>
          <a:xfrm>
            <a:off x="1759956" y="3167390"/>
            <a:ext cx="2038349" cy="523220"/>
          </a:xfrm>
          <a:prstGeom prst="rect">
            <a:avLst/>
          </a:prstGeom>
          <a:noFill/>
        </p:spPr>
        <p:txBody>
          <a:bodyPr wrap="square" rtlCol="0">
            <a:spAutoFit/>
          </a:bodyPr>
          <a:lstStyle/>
          <a:p>
            <a:pPr algn="ctr"/>
            <a:r>
              <a:rPr lang="sl-SI" sz="2800" b="1" dirty="0">
                <a:solidFill>
                  <a:srgbClr val="00FF00"/>
                </a:solidFill>
              </a:rPr>
              <a:t>09.</a:t>
            </a:r>
            <a:r>
              <a:rPr lang="en-GB" sz="2800" b="1" dirty="0">
                <a:solidFill>
                  <a:srgbClr val="00FF00"/>
                </a:solidFill>
              </a:rPr>
              <a:t>0   0.00</a:t>
            </a:r>
            <a:endParaRPr lang="en-SI" sz="2800" b="1" dirty="0">
              <a:solidFill>
                <a:srgbClr val="00FF00"/>
              </a:solidFill>
            </a:endParaRPr>
          </a:p>
        </p:txBody>
      </p:sp>
    </p:spTree>
    <p:extLst>
      <p:ext uri="{BB962C8B-B14F-4D97-AF65-F5344CB8AC3E}">
        <p14:creationId xmlns:p14="http://schemas.microsoft.com/office/powerpoint/2010/main" val="3639356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3"/>
          <p:cNvSpPr txBox="1">
            <a:spLocks noGrp="1"/>
          </p:cNvSpPr>
          <p:nvPr>
            <p:ph type="title"/>
          </p:nvPr>
        </p:nvSpPr>
        <p:spPr>
          <a:xfrm>
            <a:off x="838200" y="365125"/>
            <a:ext cx="895531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sl-SI" b="1"/>
              <a:t>Oprema</a:t>
            </a:r>
            <a:endParaRPr/>
          </a:p>
        </p:txBody>
      </p:sp>
      <p:sp>
        <p:nvSpPr>
          <p:cNvPr id="130" name="Google Shape;130;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sl-SI" dirty="0"/>
              <a:t>Komplet elektronskih elementov,</a:t>
            </a:r>
          </a:p>
          <a:p>
            <a:pPr marL="228600" lvl="0" indent="-228600" algn="l" rtl="0">
              <a:lnSpc>
                <a:spcPct val="90000"/>
              </a:lnSpc>
              <a:spcBef>
                <a:spcPts val="0"/>
              </a:spcBef>
              <a:spcAft>
                <a:spcPts val="0"/>
              </a:spcAft>
              <a:buClr>
                <a:schemeClr val="dk1"/>
              </a:buClr>
              <a:buSzPts val="2800"/>
              <a:buChar char="•"/>
            </a:pPr>
            <a:r>
              <a:rPr lang="sl-SI" dirty="0"/>
              <a:t>Laboratorijski napajalnik,</a:t>
            </a:r>
          </a:p>
          <a:p>
            <a:pPr marL="228600" lvl="0" indent="-228600" algn="l" rtl="0">
              <a:lnSpc>
                <a:spcPct val="90000"/>
              </a:lnSpc>
              <a:spcBef>
                <a:spcPts val="0"/>
              </a:spcBef>
              <a:spcAft>
                <a:spcPts val="0"/>
              </a:spcAft>
              <a:buClr>
                <a:schemeClr val="dk1"/>
              </a:buClr>
              <a:buSzPts val="2800"/>
              <a:buChar char="•"/>
            </a:pPr>
            <a:r>
              <a:rPr lang="sl-SI" dirty="0"/>
              <a:t>Žice.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C3255B70-CBFB-4EF8-955B-986904B34F18}"/>
              </a:ext>
            </a:extLst>
          </p:cNvPr>
          <p:cNvPicPr>
            <a:picLocks noChangeAspect="1"/>
          </p:cNvPicPr>
          <p:nvPr/>
        </p:nvPicPr>
        <p:blipFill>
          <a:blip r:embed="rId2"/>
          <a:stretch>
            <a:fillRect/>
          </a:stretch>
        </p:blipFill>
        <p:spPr>
          <a:xfrm>
            <a:off x="964948" y="436546"/>
            <a:ext cx="7979875" cy="5984907"/>
          </a:xfrm>
          <a:prstGeom prst="rect">
            <a:avLst/>
          </a:prstGeom>
        </p:spPr>
      </p:pic>
    </p:spTree>
    <p:extLst>
      <p:ext uri="{BB962C8B-B14F-4D97-AF65-F5344CB8AC3E}">
        <p14:creationId xmlns:p14="http://schemas.microsoft.com/office/powerpoint/2010/main" val="26490678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AA0D1A41-3399-4DD4-B3D1-A3436DAF6527}"/>
              </a:ext>
            </a:extLst>
          </p:cNvPr>
          <p:cNvPicPr>
            <a:picLocks noChangeAspect="1"/>
          </p:cNvPicPr>
          <p:nvPr/>
        </p:nvPicPr>
        <p:blipFill>
          <a:blip r:embed="rId2"/>
          <a:stretch>
            <a:fillRect/>
          </a:stretch>
        </p:blipFill>
        <p:spPr>
          <a:xfrm>
            <a:off x="955894" y="480683"/>
            <a:ext cx="7862179" cy="5896634"/>
          </a:xfrm>
          <a:prstGeom prst="rect">
            <a:avLst/>
          </a:prstGeom>
        </p:spPr>
      </p:pic>
    </p:spTree>
    <p:extLst>
      <p:ext uri="{BB962C8B-B14F-4D97-AF65-F5344CB8AC3E}">
        <p14:creationId xmlns:p14="http://schemas.microsoft.com/office/powerpoint/2010/main" val="22368344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88356577-C224-4A1A-A315-5AC4E34BB1DE}"/>
              </a:ext>
            </a:extLst>
          </p:cNvPr>
          <p:cNvPicPr>
            <a:picLocks noChangeAspect="1"/>
          </p:cNvPicPr>
          <p:nvPr/>
        </p:nvPicPr>
        <p:blipFill>
          <a:blip r:embed="rId3"/>
          <a:stretch>
            <a:fillRect/>
          </a:stretch>
        </p:blipFill>
        <p:spPr>
          <a:xfrm>
            <a:off x="1082644" y="528213"/>
            <a:ext cx="7735432" cy="5801574"/>
          </a:xfrm>
          <a:prstGeom prst="rect">
            <a:avLst/>
          </a:prstGeom>
        </p:spPr>
      </p:pic>
    </p:spTree>
    <p:extLst>
      <p:ext uri="{BB962C8B-B14F-4D97-AF65-F5344CB8AC3E}">
        <p14:creationId xmlns:p14="http://schemas.microsoft.com/office/powerpoint/2010/main" val="10468798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značba mesta besedila 2"/>
          <p:cNvSpPr>
            <a:spLocks noGrp="1"/>
          </p:cNvSpPr>
          <p:nvPr>
            <p:ph type="body" idx="1"/>
          </p:nvPr>
        </p:nvSpPr>
        <p:spPr/>
        <p:txBody>
          <a:bodyPr>
            <a:normAutofit/>
          </a:bodyPr>
          <a:lstStyle/>
          <a:p>
            <a:r>
              <a:rPr lang="sl-SI" sz="2400" dirty="0">
                <a:effectLst/>
                <a:latin typeface="Calibri" panose="020F0502020204030204" pitchFamily="34" charset="0"/>
                <a:ea typeface="Calibri" panose="020F0502020204030204" pitchFamily="34" charset="0"/>
                <a:cs typeface="Times New Roman" panose="02020603050405020304" pitchFamily="18" charset="0"/>
              </a:rPr>
              <a:t>Vendar oče ne vedel, da je za NTC upor Janko že slišal v šoli in dobro ve, da je odvisen od temperature. Tako Janko takoj očetu pokaže kako deluje in ponosen sam na sebe skoči po nagrado. </a:t>
            </a:r>
          </a:p>
          <a:p>
            <a:endParaRPr lang="sl-SI" dirty="0"/>
          </a:p>
        </p:txBody>
      </p:sp>
    </p:spTree>
    <p:extLst>
      <p:ext uri="{BB962C8B-B14F-4D97-AF65-F5344CB8AC3E}">
        <p14:creationId xmlns:p14="http://schemas.microsoft.com/office/powerpoint/2010/main" val="4919056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652A761-2994-4C7A-8FF3-B9A37A44157D}"/>
              </a:ext>
            </a:extLst>
          </p:cNvPr>
          <p:cNvSpPr>
            <a:spLocks noGrp="1"/>
          </p:cNvSpPr>
          <p:nvPr>
            <p:ph type="title"/>
          </p:nvPr>
        </p:nvSpPr>
        <p:spPr/>
        <p:txBody>
          <a:bodyPr/>
          <a:lstStyle/>
          <a:p>
            <a:r>
              <a:rPr lang="sl-SI" dirty="0"/>
              <a:t>DOMAČA NALOGA</a:t>
            </a:r>
          </a:p>
        </p:txBody>
      </p:sp>
      <p:sp>
        <p:nvSpPr>
          <p:cNvPr id="3" name="Označba mesta besedila 2">
            <a:extLst>
              <a:ext uri="{FF2B5EF4-FFF2-40B4-BE49-F238E27FC236}">
                <a16:creationId xmlns:a16="http://schemas.microsoft.com/office/drawing/2014/main" id="{88CCC575-86BC-49FA-977A-2D2EAACF4229}"/>
              </a:ext>
            </a:extLst>
          </p:cNvPr>
          <p:cNvSpPr>
            <a:spLocks noGrp="1"/>
          </p:cNvSpPr>
          <p:nvPr>
            <p:ph type="body" idx="1"/>
          </p:nvPr>
        </p:nvSpPr>
        <p:spPr/>
        <p:txBody>
          <a:bodyPr/>
          <a:lstStyle/>
          <a:p>
            <a:r>
              <a:rPr lang="sl-SI" dirty="0"/>
              <a:t>Učenci doma samostojno sestavijo naslednji 2 vezji in ugotovijo kaj je razlika v delovanju med njima.</a:t>
            </a:r>
          </a:p>
          <a:p>
            <a:r>
              <a:rPr lang="sl-SI" dirty="0"/>
              <a:t>Poleg tega povežejo še vezje, ki so ga našli sami s pomočjo Googla.</a:t>
            </a:r>
          </a:p>
          <a:p>
            <a:r>
              <a:rPr lang="sl-SI" dirty="0"/>
              <a:t>To nato prihodnji teden predstavijo v šoli.</a:t>
            </a:r>
          </a:p>
        </p:txBody>
      </p:sp>
    </p:spTree>
    <p:extLst>
      <p:ext uri="{BB962C8B-B14F-4D97-AF65-F5344CB8AC3E}">
        <p14:creationId xmlns:p14="http://schemas.microsoft.com/office/powerpoint/2010/main" val="14156515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4A6C040-C310-4A98-8740-4CAE1016507F}"/>
              </a:ext>
            </a:extLst>
          </p:cNvPr>
          <p:cNvSpPr>
            <a:spLocks noGrp="1"/>
          </p:cNvSpPr>
          <p:nvPr>
            <p:ph type="title"/>
          </p:nvPr>
        </p:nvSpPr>
        <p:spPr/>
        <p:txBody>
          <a:bodyPr/>
          <a:lstStyle/>
          <a:p>
            <a:r>
              <a:rPr lang="sl-SI" dirty="0"/>
              <a:t>BISTABILNI MULTIVIBRATOR</a:t>
            </a:r>
          </a:p>
        </p:txBody>
      </p:sp>
      <p:pic>
        <p:nvPicPr>
          <p:cNvPr id="7" name="Slika 6">
            <a:extLst>
              <a:ext uri="{FF2B5EF4-FFF2-40B4-BE49-F238E27FC236}">
                <a16:creationId xmlns:a16="http://schemas.microsoft.com/office/drawing/2014/main" id="{53822C0E-38BF-42A3-842F-764D4D8EE166}"/>
              </a:ext>
            </a:extLst>
          </p:cNvPr>
          <p:cNvPicPr>
            <a:picLocks noChangeAspect="1"/>
          </p:cNvPicPr>
          <p:nvPr/>
        </p:nvPicPr>
        <p:blipFill>
          <a:blip r:embed="rId2"/>
          <a:stretch>
            <a:fillRect/>
          </a:stretch>
        </p:blipFill>
        <p:spPr>
          <a:xfrm>
            <a:off x="743200" y="1397167"/>
            <a:ext cx="7760705" cy="5095708"/>
          </a:xfrm>
          <a:prstGeom prst="rect">
            <a:avLst/>
          </a:prstGeom>
        </p:spPr>
      </p:pic>
    </p:spTree>
    <p:extLst>
      <p:ext uri="{BB962C8B-B14F-4D97-AF65-F5344CB8AC3E}">
        <p14:creationId xmlns:p14="http://schemas.microsoft.com/office/powerpoint/2010/main" val="4906907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FB49750-4FFD-4C3E-890B-FCB51112DCA3}"/>
              </a:ext>
            </a:extLst>
          </p:cNvPr>
          <p:cNvSpPr>
            <a:spLocks noGrp="1"/>
          </p:cNvSpPr>
          <p:nvPr>
            <p:ph type="title"/>
          </p:nvPr>
        </p:nvSpPr>
        <p:spPr/>
        <p:txBody>
          <a:bodyPr/>
          <a:lstStyle/>
          <a:p>
            <a:r>
              <a:rPr lang="sl-SI" dirty="0"/>
              <a:t>ASTABILNI MULTIVIBRATOR</a:t>
            </a:r>
          </a:p>
        </p:txBody>
      </p:sp>
      <p:pic>
        <p:nvPicPr>
          <p:cNvPr id="5" name="Slika 4">
            <a:extLst>
              <a:ext uri="{FF2B5EF4-FFF2-40B4-BE49-F238E27FC236}">
                <a16:creationId xmlns:a16="http://schemas.microsoft.com/office/drawing/2014/main" id="{6E4C6D88-1676-4549-ACF4-606674AE084F}"/>
              </a:ext>
            </a:extLst>
          </p:cNvPr>
          <p:cNvPicPr>
            <a:picLocks noChangeAspect="1"/>
          </p:cNvPicPr>
          <p:nvPr/>
        </p:nvPicPr>
        <p:blipFill>
          <a:blip r:embed="rId2"/>
          <a:stretch>
            <a:fillRect/>
          </a:stretch>
        </p:blipFill>
        <p:spPr>
          <a:xfrm>
            <a:off x="561473" y="1483393"/>
            <a:ext cx="8798011" cy="4917407"/>
          </a:xfrm>
          <a:prstGeom prst="rect">
            <a:avLst/>
          </a:prstGeom>
        </p:spPr>
      </p:pic>
    </p:spTree>
    <p:extLst>
      <p:ext uri="{BB962C8B-B14F-4D97-AF65-F5344CB8AC3E}">
        <p14:creationId xmlns:p14="http://schemas.microsoft.com/office/powerpoint/2010/main" val="2210817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a:t>Potek vaje</a:t>
            </a:r>
          </a:p>
        </p:txBody>
      </p:sp>
      <p:sp>
        <p:nvSpPr>
          <p:cNvPr id="3" name="Označba mesta besedila 2"/>
          <p:cNvSpPr>
            <a:spLocks noGrp="1"/>
          </p:cNvSpPr>
          <p:nvPr>
            <p:ph type="body" idx="1"/>
          </p:nvPr>
        </p:nvSpPr>
        <p:spPr/>
        <p:txBody>
          <a:bodyPr/>
          <a:lstStyle/>
          <a:p>
            <a:pPr marL="114300" indent="0">
              <a:buNone/>
            </a:pPr>
            <a:r>
              <a:rPr lang="sl-SI" dirty="0"/>
              <a:t>Namen te vaje je učencem predstaviti senzorje in tranzistor v praksi. Najprej bomo začeli s senzorjem vode brez tranzistorje, videli kaj se z njim dogaja. Kasneje bomo dodali tranzistor in nato še enega, tako spoznamo </a:t>
            </a:r>
            <a:r>
              <a:rPr lang="sl-SI" dirty="0" err="1"/>
              <a:t>Darlingtonovo</a:t>
            </a:r>
            <a:r>
              <a:rPr lang="sl-SI" dirty="0"/>
              <a:t> vezavo, na izhodu pa bomo imeli piskač, s katerim bomo opazili razliko. Proti koncu spoznamo še vezja z različnima senzorjema in sicer z fotouporom in </a:t>
            </a:r>
            <a:r>
              <a:rPr lang="sl-SI"/>
              <a:t>temperaturnim senzorjem.</a:t>
            </a:r>
            <a:endParaRPr lang="sl-SI" dirty="0"/>
          </a:p>
        </p:txBody>
      </p:sp>
    </p:spTree>
    <p:extLst>
      <p:ext uri="{BB962C8B-B14F-4D97-AF65-F5344CB8AC3E}">
        <p14:creationId xmlns:p14="http://schemas.microsoft.com/office/powerpoint/2010/main" val="2630910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PRVI PROJEKT:</a:t>
            </a:r>
          </a:p>
        </p:txBody>
      </p:sp>
      <p:sp>
        <p:nvSpPr>
          <p:cNvPr id="3" name="Označba mesta besedila 2"/>
          <p:cNvSpPr>
            <a:spLocks noGrp="1"/>
          </p:cNvSpPr>
          <p:nvPr>
            <p:ph type="body" idx="1"/>
          </p:nvPr>
        </p:nvSpPr>
        <p:spPr>
          <a:xfrm>
            <a:off x="838200" y="1528011"/>
            <a:ext cx="10515600" cy="4964864"/>
          </a:xfrm>
        </p:spPr>
        <p:txBody>
          <a:bodyPr>
            <a:normAutofit fontScale="92500" lnSpcReduction="10000"/>
          </a:bodyPr>
          <a:lstStyle/>
          <a:p>
            <a:r>
              <a:rPr lang="sl-SI" dirty="0"/>
              <a:t>»Ven grem,« je rekla mama, »pa se bojim nevihte. Na balkonu visi perilo. Skoraj suho je že. Če se ulije, ga poberi!«</a:t>
            </a:r>
          </a:p>
          <a:p>
            <a:r>
              <a:rPr lang="sl-SI" dirty="0"/>
              <a:t>»Seveda, mama,« je odstotno odgovoril Janko, med tem ko se je igral. Mama kmalu odide, Janko pa začne razmišljati. Torej perilo, takoj ko se potemni nebo in se pojavijo prve kapljice na tleh, ga je treba pobrati. Vendar Janko je že znal zavezati vezalke in poštevanko do 100, sedaj pa je znal tudi povezati LED diodo. Zakaj nebi še naredil naprave, ki ga bo opozorila med tem ko se bo on igral? Zato se odloči, da bo izumil napravo, ki bo sama to javila. Prvo kar mu pade na pamet je tehnica, saj bi lahko kapljice ujel in ko bi jih ujel bi jih lahko stehtal, kazalec tehnice pa bi se premaknil in tako sprožil alarm. Vendar kaj kmalu ugotovi, da je tehnica premalo občutljiva, saj bi se kazalec na tehnici premaknil šele ko bi bila rjuha mokra. Janko malo razmišlja in pomisli, če bi bila elektronika rešitev?</a:t>
            </a:r>
          </a:p>
        </p:txBody>
      </p:sp>
    </p:spTree>
    <p:extLst>
      <p:ext uri="{BB962C8B-B14F-4D97-AF65-F5344CB8AC3E}">
        <p14:creationId xmlns:p14="http://schemas.microsoft.com/office/powerpoint/2010/main" val="1215605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besedila 2"/>
          <p:cNvSpPr>
            <a:spLocks noGrp="1"/>
          </p:cNvSpPr>
          <p:nvPr>
            <p:ph type="body" idx="1"/>
          </p:nvPr>
        </p:nvSpPr>
        <p:spPr/>
        <p:txBody>
          <a:bodyPr>
            <a:normAutofit/>
          </a:bodyPr>
          <a:lstStyle/>
          <a:p>
            <a:r>
              <a:rPr lang="sl-SI" dirty="0"/>
              <a:t>Hitro je skočil na strica Googla in pogledal, če obstaja kakšen senzor, ki zazna vodo. Opazi, da ima podoben senzor oče že v garaži. Poleg tega vzame še upor, ker ve kako je nazadnje uničil LED diodo, ker ga ni uporabil in piskač, ki bo piskal, če bo vezje delovalo. Na internetu še zasledi, da senzor prevaja električni tok, ko je na njemu nekaj kapljic. Hitro poveže vezje po spodnji shemi in upa na najboljše.</a:t>
            </a:r>
          </a:p>
        </p:txBody>
      </p:sp>
    </p:spTree>
    <p:extLst>
      <p:ext uri="{BB962C8B-B14F-4D97-AF65-F5344CB8AC3E}">
        <p14:creationId xmlns:p14="http://schemas.microsoft.com/office/powerpoint/2010/main" val="2611419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3600" b="1" dirty="0"/>
              <a:t>SENZOR VODE IN PISKAČ</a:t>
            </a:r>
            <a:endParaRPr lang="sl-SI" sz="3600" dirty="0"/>
          </a:p>
        </p:txBody>
      </p:sp>
      <p:pic>
        <p:nvPicPr>
          <p:cNvPr id="4" name="Slika 3">
            <a:extLst>
              <a:ext uri="{FF2B5EF4-FFF2-40B4-BE49-F238E27FC236}">
                <a16:creationId xmlns:a16="http://schemas.microsoft.com/office/drawing/2014/main" id="{9D866237-E9B9-4231-84FE-9B8739BD0C29}"/>
              </a:ext>
            </a:extLst>
          </p:cNvPr>
          <p:cNvPicPr>
            <a:picLocks noChangeAspect="1"/>
          </p:cNvPicPr>
          <p:nvPr/>
        </p:nvPicPr>
        <p:blipFill>
          <a:blip r:embed="rId3"/>
          <a:stretch>
            <a:fillRect/>
          </a:stretch>
        </p:blipFill>
        <p:spPr>
          <a:xfrm>
            <a:off x="626832" y="1690688"/>
            <a:ext cx="8955318" cy="4381365"/>
          </a:xfrm>
          <a:prstGeom prst="rect">
            <a:avLst/>
          </a:prstGeom>
        </p:spPr>
      </p:pic>
    </p:spTree>
    <p:extLst>
      <p:ext uri="{BB962C8B-B14F-4D97-AF65-F5344CB8AC3E}">
        <p14:creationId xmlns:p14="http://schemas.microsoft.com/office/powerpoint/2010/main" val="589075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a 7">
            <a:extLst>
              <a:ext uri="{FF2B5EF4-FFF2-40B4-BE49-F238E27FC236}">
                <a16:creationId xmlns:a16="http://schemas.microsoft.com/office/drawing/2014/main" id="{89CB5C89-9B18-4344-9AD5-C40BC36CAF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8121" y="1145003"/>
            <a:ext cx="10946834" cy="4712589"/>
          </a:xfrm>
          <a:prstGeom prst="rect">
            <a:avLst/>
          </a:prstGeom>
        </p:spPr>
      </p:pic>
      <p:sp>
        <p:nvSpPr>
          <p:cNvPr id="5" name="TextBox 3">
            <a:extLst>
              <a:ext uri="{FF2B5EF4-FFF2-40B4-BE49-F238E27FC236}">
                <a16:creationId xmlns:a16="http://schemas.microsoft.com/office/drawing/2014/main" id="{2D615E2A-3929-4816-938E-9C4BA377DA14}"/>
              </a:ext>
            </a:extLst>
          </p:cNvPr>
          <p:cNvSpPr txBox="1"/>
          <p:nvPr/>
        </p:nvSpPr>
        <p:spPr>
          <a:xfrm>
            <a:off x="5643563" y="2712572"/>
            <a:ext cx="1581151" cy="215444"/>
          </a:xfrm>
          <a:prstGeom prst="rect">
            <a:avLst/>
          </a:prstGeom>
          <a:noFill/>
        </p:spPr>
        <p:txBody>
          <a:bodyPr wrap="square" rtlCol="0">
            <a:spAutoFit/>
          </a:bodyPr>
          <a:lstStyle/>
          <a:p>
            <a:pPr algn="ctr"/>
            <a:r>
              <a:rPr lang="sl-SI" sz="800" b="1" dirty="0">
                <a:solidFill>
                  <a:schemeClr val="bg1"/>
                </a:solidFill>
              </a:rPr>
              <a:t>20m</a:t>
            </a:r>
            <a:endParaRPr lang="en-SI" sz="800" b="1" dirty="0">
              <a:solidFill>
                <a:schemeClr val="bg1"/>
              </a:solidFill>
            </a:endParaRPr>
          </a:p>
        </p:txBody>
      </p:sp>
      <p:sp>
        <p:nvSpPr>
          <p:cNvPr id="17" name="TextBox 3">
            <a:extLst>
              <a:ext uri="{FF2B5EF4-FFF2-40B4-BE49-F238E27FC236}">
                <a16:creationId xmlns:a16="http://schemas.microsoft.com/office/drawing/2014/main" id="{4B0AD915-78D8-4B7D-8761-19C3D8C41407}"/>
              </a:ext>
            </a:extLst>
          </p:cNvPr>
          <p:cNvSpPr txBox="1"/>
          <p:nvPr/>
        </p:nvSpPr>
        <p:spPr>
          <a:xfrm>
            <a:off x="1018469" y="1553769"/>
            <a:ext cx="2738720" cy="707886"/>
          </a:xfrm>
          <a:prstGeom prst="rect">
            <a:avLst/>
          </a:prstGeom>
          <a:noFill/>
        </p:spPr>
        <p:txBody>
          <a:bodyPr wrap="square" rtlCol="0">
            <a:spAutoFit/>
          </a:bodyPr>
          <a:lstStyle/>
          <a:p>
            <a:pPr algn="ctr"/>
            <a:r>
              <a:rPr lang="sl-SI" sz="4000" b="1" dirty="0">
                <a:solidFill>
                  <a:srgbClr val="00FF00"/>
                </a:solidFill>
              </a:rPr>
              <a:t>09.</a:t>
            </a:r>
            <a:r>
              <a:rPr lang="en-GB" sz="4000" b="1" dirty="0">
                <a:solidFill>
                  <a:srgbClr val="00FF00"/>
                </a:solidFill>
              </a:rPr>
              <a:t>0   0.0</a:t>
            </a:r>
            <a:r>
              <a:rPr lang="sl-SI" sz="4000" b="1" dirty="0">
                <a:solidFill>
                  <a:srgbClr val="00FF00"/>
                </a:solidFill>
              </a:rPr>
              <a:t>0</a:t>
            </a:r>
            <a:endParaRPr lang="en-SI" sz="4000" b="1" dirty="0">
              <a:solidFill>
                <a:srgbClr val="00FF00"/>
              </a:solidFill>
            </a:endParaRPr>
          </a:p>
        </p:txBody>
      </p:sp>
    </p:spTree>
    <p:extLst>
      <p:ext uri="{BB962C8B-B14F-4D97-AF65-F5344CB8AC3E}">
        <p14:creationId xmlns:p14="http://schemas.microsoft.com/office/powerpoint/2010/main" val="2383167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6879358D-CDE6-4B11-A567-CE19FA2484B0}"/>
              </a:ext>
            </a:extLst>
          </p:cNvPr>
          <p:cNvPicPr>
            <a:picLocks noChangeAspect="1"/>
          </p:cNvPicPr>
          <p:nvPr/>
        </p:nvPicPr>
        <p:blipFill>
          <a:blip r:embed="rId3"/>
          <a:stretch>
            <a:fillRect/>
          </a:stretch>
        </p:blipFill>
        <p:spPr>
          <a:xfrm>
            <a:off x="964948" y="392411"/>
            <a:ext cx="8097570" cy="6073178"/>
          </a:xfrm>
          <a:prstGeom prst="rect">
            <a:avLst/>
          </a:prstGeom>
        </p:spPr>
      </p:pic>
    </p:spTree>
    <p:extLst>
      <p:ext uri="{BB962C8B-B14F-4D97-AF65-F5344CB8AC3E}">
        <p14:creationId xmlns:p14="http://schemas.microsoft.com/office/powerpoint/2010/main" val="3775869991"/>
      </p:ext>
    </p:extLst>
  </p:cSld>
  <p:clrMapOvr>
    <a:masterClrMapping/>
  </p:clrMapOvr>
</p:sld>
</file>

<file path=ppt/theme/theme1.xml><?xml version="1.0" encoding="utf-8"?>
<a:theme xmlns:a="http://schemas.openxmlformats.org/drawingml/2006/main" name="Officeova tema">
  <a:themeElements>
    <a:clrScheme name="Pisarna">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ova tema">
  <a:themeElements>
    <a:clrScheme name="Pisarna">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1048</TotalTime>
  <Words>1200</Words>
  <Application>Microsoft Office PowerPoint</Application>
  <PresentationFormat>Širokozaslonsko</PresentationFormat>
  <Paragraphs>63</Paragraphs>
  <Slides>36</Slides>
  <Notes>13</Notes>
  <HiddenSlides>0</HiddenSlides>
  <MMClips>0</MMClips>
  <ScaleCrop>false</ScaleCrop>
  <HeadingPairs>
    <vt:vector size="6" baseType="variant">
      <vt:variant>
        <vt:lpstr>Uporabljene pisave</vt:lpstr>
      </vt:variant>
      <vt:variant>
        <vt:i4>2</vt:i4>
      </vt:variant>
      <vt:variant>
        <vt:lpstr>Tema</vt:lpstr>
      </vt:variant>
      <vt:variant>
        <vt:i4>1</vt:i4>
      </vt:variant>
      <vt:variant>
        <vt:lpstr>Naslovi diapozitivov</vt:lpstr>
      </vt:variant>
      <vt:variant>
        <vt:i4>36</vt:i4>
      </vt:variant>
    </vt:vector>
  </HeadingPairs>
  <TitlesOfParts>
    <vt:vector size="39" baseType="lpstr">
      <vt:lpstr>Arial</vt:lpstr>
      <vt:lpstr>Calibri</vt:lpstr>
      <vt:lpstr>Officeova tema</vt:lpstr>
      <vt:lpstr>Tranzistor in senzorji</vt:lpstr>
      <vt:lpstr>Cilj naloge</vt:lpstr>
      <vt:lpstr>Oprema</vt:lpstr>
      <vt:lpstr>Potek vaje</vt:lpstr>
      <vt:lpstr>PRVI PROJEKT:</vt:lpstr>
      <vt:lpstr>PowerPointova predstavitev</vt:lpstr>
      <vt:lpstr>SENZOR VODE IN PISKAČ</vt:lpstr>
      <vt:lpstr>PowerPointova predstavitev</vt:lpstr>
      <vt:lpstr>PowerPointova predstavitev</vt:lpstr>
      <vt:lpstr>PowerPointova predstavitev</vt:lpstr>
      <vt:lpstr>SENZOR VODE IN PISKAČ S TRANZISTORJEM</vt:lpstr>
      <vt:lpstr>PowerPointova predstavitev</vt:lpstr>
      <vt:lpstr>PowerPointova predstavitev</vt:lpstr>
      <vt:lpstr>PowerPointova predstavitev</vt:lpstr>
      <vt:lpstr>DARLINGTONOVO VEZJE</vt:lpstr>
      <vt:lpstr>PowerPointova predstavitev</vt:lpstr>
      <vt:lpstr>PowerPointova predstavitev</vt:lpstr>
      <vt:lpstr>PowerPointova predstavitev</vt:lpstr>
      <vt:lpstr>IZBOLJŠANO DARLINGTONOVO VEZJE</vt:lpstr>
      <vt:lpstr>PowerPointova predstavitev</vt:lpstr>
      <vt:lpstr>PowerPointova predstavitev</vt:lpstr>
      <vt:lpstr>PowerPointova predstavitev</vt:lpstr>
      <vt:lpstr>FOTOUPOR KOT SENZOR SVETLOBE</vt:lpstr>
      <vt:lpstr>PowerPointova predstavitev</vt:lpstr>
      <vt:lpstr>PowerPointova predstavitev</vt:lpstr>
      <vt:lpstr>PowerPointova predstavitev</vt:lpstr>
      <vt:lpstr>PowerPointova predstavitev</vt:lpstr>
      <vt:lpstr>SENZOR TEMPERATURE</vt:lpstr>
      <vt:lpstr>PowerPointova predstavitev</vt:lpstr>
      <vt:lpstr>PowerPointova predstavitev</vt:lpstr>
      <vt:lpstr>PowerPointova predstavitev</vt:lpstr>
      <vt:lpstr>PowerPointova predstavitev</vt:lpstr>
      <vt:lpstr>PowerPointova predstavitev</vt:lpstr>
      <vt:lpstr>DOMAČA NALOGA</vt:lpstr>
      <vt:lpstr>BISTABILNI MULTIVIBRATOR</vt:lpstr>
      <vt:lpstr>ASTABILNI MULTIVIBRATOR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Spoznavanje elektronskih komponent in orodij</dc:title>
  <dc:creator>Mitja Brkopec</dc:creator>
  <cp:lastModifiedBy>Vid Čarman</cp:lastModifiedBy>
  <cp:revision>56</cp:revision>
  <dcterms:created xsi:type="dcterms:W3CDTF">2021-09-06T16:04:03Z</dcterms:created>
  <dcterms:modified xsi:type="dcterms:W3CDTF">2021-11-03T21:24:06Z</dcterms:modified>
</cp:coreProperties>
</file>