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30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310" r:id="rId11"/>
    <p:sldId id="311" r:id="rId12"/>
    <p:sldId id="304" r:id="rId13"/>
    <p:sldId id="305" r:id="rId14"/>
    <p:sldId id="306" r:id="rId15"/>
    <p:sldId id="291" r:id="rId16"/>
    <p:sldId id="308" r:id="rId17"/>
    <p:sldId id="292" r:id="rId18"/>
    <p:sldId id="309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1167F-4F4C-4ADD-8F7E-24C06CD2789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B2916-C368-4897-A941-3EDB4ABF30CC}">
      <dgm:prSet custT="1"/>
      <dgm:spPr/>
      <dgm:t>
        <a:bodyPr vert="vert"/>
        <a:lstStyle/>
        <a:p>
          <a:r>
            <a:rPr lang="sl-SI" sz="2400" dirty="0"/>
            <a:t>Presojanje</a:t>
          </a:r>
          <a:endParaRPr lang="en-US" sz="1200" dirty="0"/>
        </a:p>
      </dgm:t>
    </dgm:pt>
    <dgm:pt modelId="{B45D811C-23D0-41D4-9E05-FEC0F2DD1380}" type="parTrans" cxnId="{36B50C42-2514-4462-B0DB-377C33766E59}">
      <dgm:prSet/>
      <dgm:spPr/>
      <dgm:t>
        <a:bodyPr/>
        <a:lstStyle/>
        <a:p>
          <a:endParaRPr lang="en-US"/>
        </a:p>
      </dgm:t>
    </dgm:pt>
    <dgm:pt modelId="{5B1F2098-FFED-44E8-B6A8-0BF2104FFD9C}" type="sibTrans" cxnId="{36B50C42-2514-4462-B0DB-377C33766E59}">
      <dgm:prSet/>
      <dgm:spPr/>
      <dgm:t>
        <a:bodyPr/>
        <a:lstStyle/>
        <a:p>
          <a:endParaRPr lang="en-US"/>
        </a:p>
      </dgm:t>
    </dgm:pt>
    <dgm:pt modelId="{F9319D8B-7EF0-4917-9126-465A28A61300}">
      <dgm:prSet custT="1"/>
      <dgm:spPr/>
      <dgm:t>
        <a:bodyPr/>
        <a:lstStyle/>
        <a:p>
          <a:r>
            <a:rPr lang="sl-SI" sz="2400" dirty="0"/>
            <a:t>Prepoznava</a:t>
          </a:r>
          <a:endParaRPr lang="en-US" sz="1900" dirty="0"/>
        </a:p>
      </dgm:t>
    </dgm:pt>
    <dgm:pt modelId="{D503DB3A-B545-4251-9344-6B78244224EE}" type="parTrans" cxnId="{9EF08237-3CA8-4703-A261-506522F7C885}">
      <dgm:prSet/>
      <dgm:spPr/>
      <dgm:t>
        <a:bodyPr/>
        <a:lstStyle/>
        <a:p>
          <a:endParaRPr lang="en-US"/>
        </a:p>
      </dgm:t>
    </dgm:pt>
    <dgm:pt modelId="{2C6401B0-0625-49F5-A116-B27479C01A92}" type="sibTrans" cxnId="{9EF08237-3CA8-4703-A261-506522F7C885}">
      <dgm:prSet/>
      <dgm:spPr/>
      <dgm:t>
        <a:bodyPr/>
        <a:lstStyle/>
        <a:p>
          <a:endParaRPr lang="en-US"/>
        </a:p>
      </dgm:t>
    </dgm:pt>
    <dgm:pt modelId="{9DA5BA30-C1F9-4005-BA66-E78BFE028869}">
      <dgm:prSet/>
      <dgm:spPr/>
      <dgm:t>
        <a:bodyPr/>
        <a:lstStyle/>
        <a:p>
          <a:r>
            <a:rPr lang="sl-SI"/>
            <a:t>Iskanje</a:t>
          </a:r>
          <a:endParaRPr lang="en-US"/>
        </a:p>
      </dgm:t>
    </dgm:pt>
    <dgm:pt modelId="{5ED30CE9-C5D3-478A-94BB-438F4896AC2D}" type="parTrans" cxnId="{95A6ACAC-F113-48A5-AEE1-E3340E58A699}">
      <dgm:prSet/>
      <dgm:spPr/>
      <dgm:t>
        <a:bodyPr/>
        <a:lstStyle/>
        <a:p>
          <a:endParaRPr lang="en-US"/>
        </a:p>
      </dgm:t>
    </dgm:pt>
    <dgm:pt modelId="{45B8DBD2-DEE0-4BD5-8370-5FB812D18211}" type="sibTrans" cxnId="{95A6ACAC-F113-48A5-AEE1-E3340E58A699}">
      <dgm:prSet/>
      <dgm:spPr/>
      <dgm:t>
        <a:bodyPr/>
        <a:lstStyle/>
        <a:p>
          <a:endParaRPr lang="en-US"/>
        </a:p>
      </dgm:t>
    </dgm:pt>
    <dgm:pt modelId="{EE1D1DC3-0169-4C7D-B2E4-4F714646189F}" type="pres">
      <dgm:prSet presAssocID="{AC61167F-4F4C-4ADD-8F7E-24C06CD27893}" presName="diagram" presStyleCnt="0">
        <dgm:presLayoutVars>
          <dgm:dir/>
          <dgm:resizeHandles val="exact"/>
        </dgm:presLayoutVars>
      </dgm:prSet>
      <dgm:spPr/>
    </dgm:pt>
    <dgm:pt modelId="{BF00E3FE-FF08-4589-8205-8A6468A0DF0E}" type="pres">
      <dgm:prSet presAssocID="{87DB2916-C368-4897-A941-3EDB4ABF30CC}" presName="arrow" presStyleLbl="node1" presStyleIdx="0" presStyleCnt="3" custScaleY="128520" custRadScaleRad="99156" custRadScaleInc="-408">
        <dgm:presLayoutVars>
          <dgm:bulletEnabled val="1"/>
        </dgm:presLayoutVars>
      </dgm:prSet>
      <dgm:spPr/>
    </dgm:pt>
    <dgm:pt modelId="{08969E6A-5839-41DA-A66B-98DB69732499}" type="pres">
      <dgm:prSet presAssocID="{F9319D8B-7EF0-4917-9126-465A28A61300}" presName="arrow" presStyleLbl="node1" presStyleIdx="1" presStyleCnt="3" custScaleY="131113">
        <dgm:presLayoutVars>
          <dgm:bulletEnabled val="1"/>
        </dgm:presLayoutVars>
      </dgm:prSet>
      <dgm:spPr/>
    </dgm:pt>
    <dgm:pt modelId="{F611E942-9FBF-44D5-BFAE-176834F16564}" type="pres">
      <dgm:prSet presAssocID="{9DA5BA30-C1F9-4005-BA66-E78BFE028869}" presName="arrow" presStyleLbl="node1" presStyleIdx="2" presStyleCnt="3">
        <dgm:presLayoutVars>
          <dgm:bulletEnabled val="1"/>
        </dgm:presLayoutVars>
      </dgm:prSet>
      <dgm:spPr/>
    </dgm:pt>
  </dgm:ptLst>
  <dgm:cxnLst>
    <dgm:cxn modelId="{A68D3611-82D1-40F0-915B-496793B830E8}" type="presOf" srcId="{87DB2916-C368-4897-A941-3EDB4ABF30CC}" destId="{BF00E3FE-FF08-4589-8205-8A6468A0DF0E}" srcOrd="0" destOrd="0" presId="urn:microsoft.com/office/officeart/2005/8/layout/arrow5"/>
    <dgm:cxn modelId="{9EF08237-3CA8-4703-A261-506522F7C885}" srcId="{AC61167F-4F4C-4ADD-8F7E-24C06CD27893}" destId="{F9319D8B-7EF0-4917-9126-465A28A61300}" srcOrd="1" destOrd="0" parTransId="{D503DB3A-B545-4251-9344-6B78244224EE}" sibTransId="{2C6401B0-0625-49F5-A116-B27479C01A92}"/>
    <dgm:cxn modelId="{36B50C42-2514-4462-B0DB-377C33766E59}" srcId="{AC61167F-4F4C-4ADD-8F7E-24C06CD27893}" destId="{87DB2916-C368-4897-A941-3EDB4ABF30CC}" srcOrd="0" destOrd="0" parTransId="{B45D811C-23D0-41D4-9E05-FEC0F2DD1380}" sibTransId="{5B1F2098-FFED-44E8-B6A8-0BF2104FFD9C}"/>
    <dgm:cxn modelId="{B70A364C-4CCE-4E76-AF44-65A6080A65D8}" type="presOf" srcId="{AC61167F-4F4C-4ADD-8F7E-24C06CD27893}" destId="{EE1D1DC3-0169-4C7D-B2E4-4F714646189F}" srcOrd="0" destOrd="0" presId="urn:microsoft.com/office/officeart/2005/8/layout/arrow5"/>
    <dgm:cxn modelId="{3DCE558A-8974-4CC0-95D5-5D00EE6D84AE}" type="presOf" srcId="{F9319D8B-7EF0-4917-9126-465A28A61300}" destId="{08969E6A-5839-41DA-A66B-98DB69732499}" srcOrd="0" destOrd="0" presId="urn:microsoft.com/office/officeart/2005/8/layout/arrow5"/>
    <dgm:cxn modelId="{95A6ACAC-F113-48A5-AEE1-E3340E58A699}" srcId="{AC61167F-4F4C-4ADD-8F7E-24C06CD27893}" destId="{9DA5BA30-C1F9-4005-BA66-E78BFE028869}" srcOrd="2" destOrd="0" parTransId="{5ED30CE9-C5D3-478A-94BB-438F4896AC2D}" sibTransId="{45B8DBD2-DEE0-4BD5-8370-5FB812D18211}"/>
    <dgm:cxn modelId="{B5D2C6E4-5749-4ACE-AC0B-99DD670D9177}" type="presOf" srcId="{9DA5BA30-C1F9-4005-BA66-E78BFE028869}" destId="{F611E942-9FBF-44D5-BFAE-176834F16564}" srcOrd="0" destOrd="0" presId="urn:microsoft.com/office/officeart/2005/8/layout/arrow5"/>
    <dgm:cxn modelId="{064AC4D1-3A5C-4715-B3F1-91C2D8D105F5}" type="presParOf" srcId="{EE1D1DC3-0169-4C7D-B2E4-4F714646189F}" destId="{BF00E3FE-FF08-4589-8205-8A6468A0DF0E}" srcOrd="0" destOrd="0" presId="urn:microsoft.com/office/officeart/2005/8/layout/arrow5"/>
    <dgm:cxn modelId="{E403997F-134A-426E-A988-E68882DB3509}" type="presParOf" srcId="{EE1D1DC3-0169-4C7D-B2E4-4F714646189F}" destId="{08969E6A-5839-41DA-A66B-98DB69732499}" srcOrd="1" destOrd="0" presId="urn:microsoft.com/office/officeart/2005/8/layout/arrow5"/>
    <dgm:cxn modelId="{717686C5-C6F6-4C72-8260-78BD40940554}" type="presParOf" srcId="{EE1D1DC3-0169-4C7D-B2E4-4F714646189F}" destId="{F611E942-9FBF-44D5-BFAE-176834F16564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0E3FE-FF08-4589-8205-8A6468A0DF0E}">
      <dsp:nvSpPr>
        <dsp:cNvPr id="0" name=""/>
        <dsp:cNvSpPr/>
      </dsp:nvSpPr>
      <dsp:spPr>
        <a:xfrm>
          <a:off x="1624550" y="-251649"/>
          <a:ext cx="1757189" cy="225834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Presojanje</a:t>
          </a:r>
          <a:endParaRPr lang="en-US" sz="1200" kern="1200" dirty="0"/>
        </a:p>
      </dsp:txBody>
      <dsp:txXfrm>
        <a:off x="2063847" y="-251649"/>
        <a:ext cx="878595" cy="1950832"/>
      </dsp:txXfrm>
    </dsp:sp>
    <dsp:sp modelId="{08969E6A-5839-41DA-A66B-98DB69732499}">
      <dsp:nvSpPr>
        <dsp:cNvPr id="0" name=""/>
        <dsp:cNvSpPr/>
      </dsp:nvSpPr>
      <dsp:spPr>
        <a:xfrm rot="7200000">
          <a:off x="2649467" y="1473643"/>
          <a:ext cx="1757189" cy="230390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Prepoznava</a:t>
          </a:r>
          <a:endParaRPr lang="en-US" sz="1900" kern="1200" dirty="0"/>
        </a:p>
      </dsp:txBody>
      <dsp:txXfrm rot="-5400000">
        <a:off x="2663019" y="2263174"/>
        <a:ext cx="1996396" cy="878595"/>
      </dsp:txXfrm>
    </dsp:sp>
    <dsp:sp modelId="{F611E942-9FBF-44D5-BFAE-176834F16564}">
      <dsp:nvSpPr>
        <dsp:cNvPr id="0" name=""/>
        <dsp:cNvSpPr/>
      </dsp:nvSpPr>
      <dsp:spPr>
        <a:xfrm rot="14400000">
          <a:off x="619494" y="1747000"/>
          <a:ext cx="1757189" cy="175718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Iskanje</a:t>
          </a:r>
          <a:endParaRPr lang="en-US" sz="2800" kern="1200"/>
        </a:p>
      </dsp:txBody>
      <dsp:txXfrm rot="5400000">
        <a:off x="640093" y="2263174"/>
        <a:ext cx="1449681" cy="878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7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492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018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688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00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9378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427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88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0789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46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480DEB9-2DD8-47C4-AF22-1C13724D11BF}" type="datetimeFigureOut">
              <a:rPr lang="sl-SI" smtClean="0"/>
              <a:t>23. 11. 2022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C77FAC-3E37-4B63-905E-276FBF31D3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28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605/OSF.IO/MD832" TargetMode="External"/><Relationship Id="rId2" Type="http://schemas.openxmlformats.org/officeDocument/2006/relationships/hyperlink" Target="http://spellout.net/ibexfa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0946E-0126-1419-A499-7F8C7601E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Vpliv </a:t>
            </a:r>
            <a:r>
              <a:rPr lang="sl-SI" dirty="0" err="1"/>
              <a:t>koaktivacije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3F3C24-FEF5-AAF5-E6F5-BE820CDB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8638356" cy="1992226"/>
          </a:xfrm>
        </p:spPr>
        <p:txBody>
          <a:bodyPr>
            <a:normAutofit fontScale="92500"/>
          </a:bodyPr>
          <a:lstStyle/>
          <a:p>
            <a:r>
              <a:rPr lang="sl-SI" sz="3200" b="1" dirty="0"/>
              <a:t>italijanščine kot drugega jezika na fonološko presojanje besedišča v slovenščini kot prvem jeziku</a:t>
            </a:r>
          </a:p>
          <a:p>
            <a:r>
              <a:rPr lang="sl-SI" dirty="0"/>
              <a:t>Matic Pavlič (Pedagoška fakulteta UL) </a:t>
            </a:r>
          </a:p>
          <a:p>
            <a:r>
              <a:rPr lang="sl-SI" dirty="0"/>
              <a:t>Sara </a:t>
            </a:r>
            <a:r>
              <a:rPr lang="sl-SI" dirty="0" err="1"/>
              <a:t>Andreetta</a:t>
            </a:r>
            <a:r>
              <a:rPr lang="sl-SI" dirty="0"/>
              <a:t>, Penka </a:t>
            </a:r>
            <a:r>
              <a:rPr lang="sl-SI" dirty="0" err="1"/>
              <a:t>Stateva</a:t>
            </a:r>
            <a:r>
              <a:rPr lang="sl-SI" dirty="0"/>
              <a:t>, Artur Stepanov (Univerza v Novi Gorici) </a:t>
            </a:r>
          </a:p>
        </p:txBody>
      </p:sp>
    </p:spTree>
    <p:extLst>
      <p:ext uri="{BB962C8B-B14F-4D97-AF65-F5344CB8AC3E}">
        <p14:creationId xmlns:p14="http://schemas.microsoft.com/office/powerpoint/2010/main" val="247188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CB2D3-20FD-CB8F-2E37-F239CF13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Zaznava glasov, ki niso del prvega/maternega jezika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9DD3EB0A-9664-8098-1FD3-208C2F5BC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NOVOROJENČEK in MALČEK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184DEA-7D67-2B97-98D7-FA9837CAD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3472969" cy="3291840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Novorojenček zaznava in artikulira razlike med vsemi možnimi glasovi</a:t>
            </a:r>
          </a:p>
          <a:p>
            <a:r>
              <a:rPr lang="sl-SI" dirty="0"/>
              <a:t>Tudi glasove, ki niso del jezika/-ov, ki ga/jih usvaja kot prvi/materni jezik (J1).</a:t>
            </a:r>
          </a:p>
          <a:p>
            <a:r>
              <a:rPr lang="sl-SI" dirty="0"/>
              <a:t>Ta zmožnost se tekom otrokovega prvega leta omeji na glasove, ki so v njegovem/njegovih J1 razlikovalni (tj. fonemi) (</a:t>
            </a:r>
            <a:r>
              <a:rPr lang="sl-SI" dirty="0" err="1"/>
              <a:t>Werker</a:t>
            </a:r>
            <a:r>
              <a:rPr lang="sl-SI" dirty="0"/>
              <a:t> idr., 1981, 1984).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E775E0BE-AC4A-66A9-C0FF-2351BBDA7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2172" y="2048256"/>
            <a:ext cx="3326931" cy="640080"/>
          </a:xfrm>
        </p:spPr>
        <p:txBody>
          <a:bodyPr/>
          <a:lstStyle/>
          <a:p>
            <a:r>
              <a:rPr lang="sl-SI" dirty="0"/>
              <a:t>ODRASEL GOVOREC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859CA04B-C64F-5B6C-3467-6DDC50B52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17612" y="2743200"/>
            <a:ext cx="3984761" cy="3291840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Pri učenju drugega/tujega jezika (J2) si za glasova, ki sta v J2 razlikovalna (tj. fonema), v J1 pa ne (tj. alofona), ustvari nejasno fonološko reprezentacijo (Cook idr. 2016)</a:t>
            </a:r>
          </a:p>
          <a:p>
            <a:r>
              <a:rPr lang="sl-SI" dirty="0"/>
              <a:t>Nenatančno izražanje in zaznava.</a:t>
            </a:r>
          </a:p>
          <a:p>
            <a:r>
              <a:rPr lang="sl-SI" dirty="0"/>
              <a:t>Na primer: japonski G2 angleščine nenatančno zaznavajo glasova /r/ in /l/, ki sta v angleščini fonema, v japonščini pa alofona fonema /l/ (</a:t>
            </a:r>
            <a:r>
              <a:rPr lang="sl-SI" dirty="0" err="1"/>
              <a:t>Goto</a:t>
            </a:r>
            <a:r>
              <a:rPr lang="sl-SI" dirty="0"/>
              <a:t> 1971).</a:t>
            </a:r>
          </a:p>
          <a:p>
            <a:endParaRPr lang="sl-SI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65AA7BD-69A3-2657-69A8-3A4CF46C58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8954" y="2790959"/>
            <a:ext cx="2414091" cy="1489875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9E29376-6A9F-8E32-EF0E-2520BD9D6A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7822" y="4698920"/>
            <a:ext cx="2425223" cy="11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816C756-722E-6CA4-DBC1-827E3BA9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Vaja v odrasli dobi pomaga!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9FAB34-AC25-A762-80F5-9977CED44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268357"/>
            <a:ext cx="4792472" cy="397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/>
              <a:t>Z vajo oziroma z intenzivno izpostavljenostjo 'novim' glasovom v J2 zmožnost zaznave in produkcije lahko do določene mere povrne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 err="1"/>
              <a:t>Hayes</a:t>
            </a:r>
            <a:r>
              <a:rPr lang="sl-SI" dirty="0"/>
              <a:t> (2002): primerjava G1 angleščine brez znanja japonščine ter G1 angleščine, ki so se učili japonščine.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/>
              <a:t>/tt/</a:t>
            </a:r>
            <a:r>
              <a:rPr lang="sl-SI" dirty="0" err="1"/>
              <a:t>kk</a:t>
            </a:r>
            <a:r>
              <a:rPr lang="sl-SI" dirty="0"/>
              <a:t>/</a:t>
            </a:r>
            <a:r>
              <a:rPr lang="sl-SI" dirty="0" err="1"/>
              <a:t>ss</a:t>
            </a:r>
            <a:r>
              <a:rPr lang="sl-SI" dirty="0"/>
              <a:t>/ in /t/k/s/</a:t>
            </a:r>
          </a:p>
          <a:p>
            <a:pPr marL="0" indent="0">
              <a:buNone/>
            </a:pPr>
            <a:r>
              <a:rPr lang="sl-SI" b="1" dirty="0"/>
              <a:t>Višja stopnja jezikovnega znanja v japonščini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/>
              <a:t>bolj natančno razlikovanje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/>
              <a:t>vpliv </a:t>
            </a:r>
            <a:r>
              <a:rPr lang="sl-SI" dirty="0" err="1"/>
              <a:t>neciljnega</a:t>
            </a:r>
            <a:r>
              <a:rPr lang="sl-SI" dirty="0"/>
              <a:t> besedišča večji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dirty="0"/>
              <a:t> glej tudi </a:t>
            </a:r>
            <a:r>
              <a:rPr lang="sl-SI" dirty="0" err="1"/>
              <a:t>Blumenfeld</a:t>
            </a:r>
            <a:r>
              <a:rPr lang="sl-SI" dirty="0"/>
              <a:t> in </a:t>
            </a:r>
            <a:r>
              <a:rPr lang="sl-SI" dirty="0" err="1"/>
              <a:t>Marian</a:t>
            </a:r>
            <a:r>
              <a:rPr lang="sl-SI" dirty="0"/>
              <a:t> (2007)</a:t>
            </a:r>
          </a:p>
          <a:p>
            <a:endParaRPr lang="sl-SI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8A95692-1EB7-9B1B-944F-5E7903696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9214" y="2268357"/>
            <a:ext cx="5196792" cy="33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DE6794A-7DDE-B964-1C7B-65CAA998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Eksperiment: Cilji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4A2C9A-ADFA-0ADE-5631-404885C72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/>
              <a:t>S slušnim presojanjem besed lahko raziskujemo</a:t>
            </a:r>
          </a:p>
          <a:p>
            <a:r>
              <a:rPr lang="sl-SI" dirty="0"/>
              <a:t>zmožnost zaznave subtilnih fonetičnih razlik (</a:t>
            </a:r>
            <a:r>
              <a:rPr lang="sl-SI" dirty="0" err="1"/>
              <a:t>Andruski</a:t>
            </a:r>
            <a:r>
              <a:rPr lang="sl-SI" dirty="0"/>
              <a:t>, </a:t>
            </a:r>
            <a:r>
              <a:rPr lang="sl-SI" dirty="0" err="1"/>
              <a:t>Blumstein</a:t>
            </a:r>
            <a:r>
              <a:rPr lang="sl-SI" dirty="0"/>
              <a:t> in Burton 1994)</a:t>
            </a:r>
          </a:p>
          <a:p>
            <a:r>
              <a:rPr lang="sl-SI" dirty="0"/>
              <a:t>vpliv </a:t>
            </a:r>
            <a:r>
              <a:rPr lang="sl-SI" dirty="0" err="1"/>
              <a:t>koaktivacije</a:t>
            </a:r>
            <a:r>
              <a:rPr lang="sl-SI" dirty="0"/>
              <a:t> jezikov pri večjezičnih informantih (</a:t>
            </a:r>
            <a:r>
              <a:rPr lang="sl-SI" dirty="0" err="1"/>
              <a:t>Dijkstra</a:t>
            </a:r>
            <a:r>
              <a:rPr lang="sl-SI" dirty="0"/>
              <a:t> 2005). </a:t>
            </a:r>
          </a:p>
          <a:p>
            <a:pPr marL="0" indent="0">
              <a:buNone/>
            </a:pPr>
            <a:r>
              <a:rPr lang="sl-SI" b="1" dirty="0"/>
              <a:t>Predhodno raziskovalci večjezičnosti </a:t>
            </a:r>
            <a:r>
              <a:rPr lang="sl-SI" b="1" dirty="0" err="1"/>
              <a:t>koaktivacijo</a:t>
            </a:r>
            <a:r>
              <a:rPr lang="sl-SI" b="1" dirty="0"/>
              <a:t> jezikov preverjali tako, da so del </a:t>
            </a:r>
            <a:r>
              <a:rPr lang="sl-SI" b="1" dirty="0" err="1"/>
              <a:t>psevdobesed</a:t>
            </a:r>
            <a:r>
              <a:rPr lang="sl-SI" b="1" dirty="0"/>
              <a:t> in/ali </a:t>
            </a:r>
            <a:r>
              <a:rPr lang="sl-SI" b="1" dirty="0" err="1"/>
              <a:t>nebesed</a:t>
            </a:r>
            <a:r>
              <a:rPr lang="sl-SI" b="1" dirty="0"/>
              <a:t> zamenjali z obstoječimi besedami iz </a:t>
            </a:r>
            <a:r>
              <a:rPr lang="sl-SI" b="1" dirty="0" err="1"/>
              <a:t>neciljnega</a:t>
            </a:r>
            <a:r>
              <a:rPr lang="sl-SI" b="1" dirty="0"/>
              <a:t> jezika, pri čemer pa niso mogli nadzorovati dejavnikov (starost usvojitve, pogostost rabe, struktura, (ne)jezikovni kontekst), ki vplivajo na procesiranje leksemov in jih je nemogoče popolnoma uskladiti.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/>
              <a:t>V tej študiji smo te dejavnike izločili tako, da vanjo nismo vključili obstoječih besed.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/>
              <a:t>Preverjali fonološko procesiranje v ciljnem jeziku oziroma J1 (slovenščini)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/>
              <a:t>Preverjali vpliv jezikovne zmožnosti in fonetične podobnosti in fonološke funkcije glasu v </a:t>
            </a:r>
            <a:r>
              <a:rPr lang="sl-SI" dirty="0" err="1"/>
              <a:t>neciljnem</a:t>
            </a:r>
            <a:r>
              <a:rPr lang="sl-SI" dirty="0"/>
              <a:t> jeziku oziroma J2 (italijanščini)</a:t>
            </a:r>
          </a:p>
          <a:p>
            <a:pPr>
              <a:buFont typeface="Wingdings" panose="05000000000000000000" pitchFamily="2" charset="2"/>
              <a:buChar char="à"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02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F90AD15-DC30-695B-2DF4-91434230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Eksperiment: materiali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77C4D5-66BB-A63D-1F47-1B651AD3F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Stimule sta pregledala soavtorica (SA) in soavtor (MP) članka, ki sta G1 italijanščine oz. G1 slovenščine, in izločila tiste, ki bi lahko spominjali na obstoječe italijanske in/ali slovenske besede. Ostalo je:</a:t>
            </a:r>
          </a:p>
          <a:p>
            <a:pPr lvl="0"/>
            <a:r>
              <a:rPr lang="sl-SI" dirty="0"/>
              <a:t>36 </a:t>
            </a:r>
            <a:r>
              <a:rPr lang="sl-SI" dirty="0" err="1"/>
              <a:t>psevdobesed</a:t>
            </a:r>
            <a:endParaRPr lang="sl-SI" dirty="0"/>
          </a:p>
          <a:p>
            <a:pPr lvl="0"/>
            <a:r>
              <a:rPr lang="sl-SI" dirty="0"/>
              <a:t>60 </a:t>
            </a:r>
            <a:r>
              <a:rPr lang="sl-SI" dirty="0" err="1"/>
              <a:t>nebesed</a:t>
            </a:r>
            <a:endParaRPr lang="sl-SI" dirty="0"/>
          </a:p>
          <a:p>
            <a:pPr lvl="1"/>
            <a:r>
              <a:rPr lang="sl-SI" dirty="0"/>
              <a:t>24 z /</a:t>
            </a:r>
            <a:r>
              <a:rPr lang="sl-SI" dirty="0" err="1"/>
              <a:t>dz</a:t>
            </a:r>
            <a:r>
              <a:rPr lang="sl-SI" dirty="0"/>
              <a:t>/</a:t>
            </a:r>
          </a:p>
          <a:p>
            <a:pPr lvl="1"/>
            <a:r>
              <a:rPr lang="sl-SI" dirty="0"/>
              <a:t>24 s /pp/, /tt/ ali /</a:t>
            </a:r>
            <a:r>
              <a:rPr lang="sl-SI" dirty="0" err="1"/>
              <a:t>kk</a:t>
            </a:r>
            <a:r>
              <a:rPr lang="sl-SI" dirty="0"/>
              <a:t>/</a:t>
            </a:r>
          </a:p>
          <a:p>
            <a:pPr lvl="1"/>
            <a:r>
              <a:rPr lang="sl-SI" dirty="0"/>
              <a:t>12 z /</a:t>
            </a:r>
            <a:r>
              <a:rPr lang="sl-SI" dirty="0" err="1"/>
              <a:t>dz</a:t>
            </a:r>
            <a:r>
              <a:rPr lang="sl-SI" dirty="0"/>
              <a:t>/ in bodisi /pp/, /tt/ ali /</a:t>
            </a:r>
            <a:r>
              <a:rPr lang="sl-SI" dirty="0" err="1"/>
              <a:t>kk</a:t>
            </a:r>
            <a:r>
              <a:rPr lang="sl-SI" dirty="0"/>
              <a:t>/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228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55F8B00A-3426-7745-66CD-A26CCC4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Eksperiment: Potek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192D6A8D-4A1E-0E8E-B328-EA76604DC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Pred začetkom eksperimenta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BBE7E5-5756-E4CA-10E4-C7B77717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630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b="1" dirty="0"/>
              <a:t>STIMULI</a:t>
            </a:r>
          </a:p>
          <a:p>
            <a:r>
              <a:rPr lang="sl-SI" dirty="0"/>
              <a:t>predstavljeni slušno</a:t>
            </a:r>
          </a:p>
          <a:p>
            <a:r>
              <a:rPr lang="sl-SI" dirty="0"/>
              <a:t>Posnela jih je dvojezična govorka brez uvida v namen raziskave</a:t>
            </a:r>
          </a:p>
          <a:p>
            <a:r>
              <a:rPr lang="sl-SI" dirty="0"/>
              <a:t>Izgovorjava v skladu s slovensko fonologijo – z izjemo glasu /</a:t>
            </a:r>
            <a:r>
              <a:rPr lang="sl-SI" dirty="0" err="1"/>
              <a:t>dz</a:t>
            </a:r>
            <a:r>
              <a:rPr lang="sl-SI" dirty="0"/>
              <a:t>/ in dolgih zapornikov /pp/tt/</a:t>
            </a:r>
            <a:r>
              <a:rPr lang="sl-SI" dirty="0" err="1"/>
              <a:t>kk</a:t>
            </a:r>
            <a:r>
              <a:rPr lang="sl-SI" dirty="0"/>
              <a:t>/</a:t>
            </a:r>
          </a:p>
          <a:p>
            <a:pPr marL="0" indent="0">
              <a:buNone/>
            </a:pPr>
            <a:r>
              <a:rPr lang="sl-SI" b="1" dirty="0"/>
              <a:t>ZBIRANJE INFORMANTOV</a:t>
            </a:r>
          </a:p>
          <a:p>
            <a:r>
              <a:rPr lang="sl-SI" dirty="0"/>
              <a:t>izjava o sodelovanju</a:t>
            </a:r>
          </a:p>
          <a:p>
            <a:r>
              <a:rPr lang="sl-SI" dirty="0"/>
              <a:t>demografski vprašalnik</a:t>
            </a:r>
          </a:p>
          <a:p>
            <a:pPr marL="0" indent="0">
              <a:buNone/>
            </a:pPr>
            <a:r>
              <a:rPr lang="sl-SI" b="1" dirty="0"/>
              <a:t>REŠEVANJE</a:t>
            </a:r>
          </a:p>
          <a:p>
            <a:r>
              <a:rPr lang="sl-SI" dirty="0"/>
              <a:t>lastna računalniška oprema na poljubni lokaciji</a:t>
            </a:r>
          </a:p>
          <a:p>
            <a:r>
              <a:rPr lang="sl-SI" dirty="0"/>
              <a:t>spletno programsko okolja </a:t>
            </a:r>
            <a:r>
              <a:rPr lang="sl-SI" dirty="0" err="1"/>
              <a:t>Ibex</a:t>
            </a:r>
            <a:r>
              <a:rPr lang="sl-SI" dirty="0"/>
              <a:t> Farm (</a:t>
            </a:r>
            <a:r>
              <a:rPr lang="sl-SI" dirty="0" err="1"/>
              <a:t>Drummond</a:t>
            </a:r>
            <a:r>
              <a:rPr lang="sl-SI" dirty="0"/>
              <a:t> 2007) + </a:t>
            </a:r>
            <a:r>
              <a:rPr lang="sl-SI" dirty="0" err="1"/>
              <a:t>PennController</a:t>
            </a:r>
            <a:r>
              <a:rPr lang="sl-SI" dirty="0"/>
              <a:t> (</a:t>
            </a:r>
            <a:r>
              <a:rPr lang="sl-SI" dirty="0" err="1"/>
              <a:t>Zehr</a:t>
            </a:r>
            <a:r>
              <a:rPr lang="sl-SI" dirty="0"/>
              <a:t> in </a:t>
            </a:r>
            <a:r>
              <a:rPr lang="sl-SI" dirty="0" err="1"/>
              <a:t>Schwarz</a:t>
            </a:r>
            <a:r>
              <a:rPr lang="sl-SI" dirty="0"/>
              <a:t> 2018)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D1B6807F-537C-295A-2020-5FBE44251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EKSPERIMENT</a:t>
            </a:r>
          </a:p>
        </p:txBody>
      </p:sp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AEB945A7-2AE8-6955-DEB2-3BD1C1E62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199"/>
            <a:ext cx="4754880" cy="36301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b="1" dirty="0"/>
              <a:t>8 primerov za vajo</a:t>
            </a:r>
          </a:p>
          <a:p>
            <a:r>
              <a:rPr lang="sl-SI" dirty="0"/>
              <a:t>4 </a:t>
            </a:r>
            <a:r>
              <a:rPr lang="sl-SI" dirty="0" err="1"/>
              <a:t>psevdobesede</a:t>
            </a:r>
            <a:endParaRPr lang="sl-SI" dirty="0"/>
          </a:p>
          <a:p>
            <a:r>
              <a:rPr lang="sl-SI" dirty="0"/>
              <a:t>4 </a:t>
            </a:r>
            <a:r>
              <a:rPr lang="sl-SI" dirty="0" err="1"/>
              <a:t>nebesede</a:t>
            </a:r>
            <a:endParaRPr lang="sl-SI" dirty="0"/>
          </a:p>
          <a:p>
            <a:r>
              <a:rPr lang="sl-SI" dirty="0"/>
              <a:t>+ ODZIV</a:t>
            </a:r>
          </a:p>
          <a:p>
            <a:pPr marL="0" indent="0">
              <a:buNone/>
            </a:pPr>
            <a:r>
              <a:rPr lang="sl-SI" b="1" dirty="0"/>
              <a:t>Potek</a:t>
            </a:r>
          </a:p>
          <a:p>
            <a:r>
              <a:rPr lang="sl-SI" dirty="0"/>
              <a:t>Pisk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stimul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vprašanje</a:t>
            </a:r>
          </a:p>
          <a:p>
            <a:r>
              <a:rPr lang="sl-SI" dirty="0"/>
              <a:t>»Ali bi to lahko bila slovenska beseda?« </a:t>
            </a:r>
          </a:p>
          <a:p>
            <a:pPr lvl="1"/>
            <a:r>
              <a:rPr lang="sl-SI" dirty="0"/>
              <a:t>»DA (tipka f)«</a:t>
            </a:r>
          </a:p>
          <a:p>
            <a:pPr lvl="1"/>
            <a:r>
              <a:rPr lang="sl-SI" dirty="0"/>
              <a:t>»NE (tipka j)«</a:t>
            </a:r>
          </a:p>
          <a:p>
            <a:r>
              <a:rPr lang="sl-SI" dirty="0"/>
              <a:t>Strnjeno in v miru. </a:t>
            </a:r>
          </a:p>
          <a:p>
            <a:r>
              <a:rPr lang="sl-SI" dirty="0"/>
              <a:t>Trajanje: 10 minut.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072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D98C108-F358-3587-CF8A-6E0B3829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Eksperiment: MATERIALI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7CB94D-371C-622B-835C-1EDC2EF778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JEZIKI</a:t>
            </a:r>
          </a:p>
          <a:p>
            <a:r>
              <a:rPr lang="sl-SI" dirty="0"/>
              <a:t>Ciljni (slovenščina) - 20 govorcev</a:t>
            </a:r>
          </a:p>
          <a:p>
            <a:r>
              <a:rPr lang="sl-SI" dirty="0" err="1"/>
              <a:t>Neciljni</a:t>
            </a:r>
            <a:r>
              <a:rPr lang="sl-SI" dirty="0"/>
              <a:t> (italijanščina) - 10 govorcev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Struktura stimulov</a:t>
            </a:r>
          </a:p>
          <a:p>
            <a:r>
              <a:rPr lang="sl-SI" dirty="0"/>
              <a:t>trije odprti zlogi </a:t>
            </a:r>
          </a:p>
          <a:p>
            <a:r>
              <a:rPr lang="sl-SI" dirty="0"/>
              <a:t>naglas na predzadnjem zlogu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PSEVDOBESEDE (36)</a:t>
            </a:r>
          </a:p>
          <a:p>
            <a:pPr marL="0" indent="0">
              <a:buNone/>
            </a:pPr>
            <a:r>
              <a:rPr lang="sl-SI" dirty="0"/>
              <a:t>Vsi segmenti v obeh jezikih s funkcijo fonema</a:t>
            </a:r>
          </a:p>
          <a:p>
            <a:pPr marL="0" indent="0">
              <a:buNone/>
            </a:pPr>
            <a:r>
              <a:rPr lang="sl-SI" dirty="0"/>
              <a:t>v izbranih položajih nimajo </a:t>
            </a:r>
            <a:r>
              <a:rPr lang="sl-SI" dirty="0" err="1"/>
              <a:t>alofonskih</a:t>
            </a:r>
            <a:r>
              <a:rPr lang="sl-SI" dirty="0"/>
              <a:t> različic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176802D-330C-D5C8-F7F1-CA3A5B402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59"/>
            <a:ext cx="4754880" cy="4293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NEBESEDE (24+24+12)</a:t>
            </a:r>
          </a:p>
          <a:p>
            <a:pPr marL="0" indent="0">
              <a:buNone/>
            </a:pPr>
            <a:r>
              <a:rPr lang="sl-SI" dirty="0"/>
              <a:t>namesto enega ali dveh soglasnikov glas, ki ima le v </a:t>
            </a:r>
            <a:r>
              <a:rPr lang="sl-SI" dirty="0" err="1"/>
              <a:t>neciljnem</a:t>
            </a:r>
            <a:r>
              <a:rPr lang="sl-SI" dirty="0"/>
              <a:t> jeziku funkcijo fonema, v ciljnem jeziku pa ga ni:</a:t>
            </a:r>
          </a:p>
          <a:p>
            <a:pPr lvl="0"/>
            <a:r>
              <a:rPr lang="sl-SI" b="1" dirty="0">
                <a:solidFill>
                  <a:schemeClr val="accent1"/>
                </a:solidFill>
              </a:rPr>
              <a:t>zlitnik /</a:t>
            </a:r>
            <a:r>
              <a:rPr lang="sl-SI" b="1" dirty="0" err="1">
                <a:solidFill>
                  <a:schemeClr val="accent1"/>
                </a:solidFill>
              </a:rPr>
              <a:t>dz</a:t>
            </a:r>
            <a:r>
              <a:rPr lang="sl-SI" b="1" dirty="0">
                <a:solidFill>
                  <a:schemeClr val="accent1"/>
                </a:solidFill>
              </a:rPr>
              <a:t>/; </a:t>
            </a:r>
            <a:r>
              <a:rPr lang="sl-SI" dirty="0"/>
              <a:t>v slovenščini sta mu fonetično najbližja zapornik /d/ in pripornik /z/, ki se od njega razlikujeta po načinu izgovora, pri čemer se način izgovora v slovenščini sicer uporablja kot razlikovalna fonološka kategorija (pogoj </a:t>
            </a:r>
            <a:r>
              <a:rPr lang="sl-SI" dirty="0" err="1"/>
              <a:t>ITAnačin</a:t>
            </a:r>
            <a:r>
              <a:rPr lang="sl-SI" dirty="0"/>
              <a:t>);</a:t>
            </a:r>
          </a:p>
          <a:p>
            <a:pPr lvl="0"/>
            <a:r>
              <a:rPr lang="sl-SI" b="1" dirty="0">
                <a:solidFill>
                  <a:schemeClr val="accent1"/>
                </a:solidFill>
              </a:rPr>
              <a:t>dolgi zaporniki /pp/tt/</a:t>
            </a:r>
            <a:r>
              <a:rPr lang="sl-SI" b="1" dirty="0" err="1">
                <a:solidFill>
                  <a:schemeClr val="accent1"/>
                </a:solidFill>
              </a:rPr>
              <a:t>kk</a:t>
            </a:r>
            <a:r>
              <a:rPr lang="sl-SI" b="1" dirty="0">
                <a:solidFill>
                  <a:schemeClr val="accent1"/>
                </a:solidFill>
              </a:rPr>
              <a:t>/; </a:t>
            </a:r>
            <a:r>
              <a:rPr lang="sl-SI" dirty="0"/>
              <a:t>v slovenščini so jim fonetično najbližji kratki zaporniki /p/t/k/, ki se od njih razlikujejo po dolžini izgovora, pri čemer se dolžina izgovora v slovenščini sicer ne uporablja kot razlikovalna fonološka kategorija (pogoj </a:t>
            </a:r>
            <a:r>
              <a:rPr lang="sl-SI" dirty="0" err="1"/>
              <a:t>ITAdolžina</a:t>
            </a:r>
            <a:r>
              <a:rPr lang="sl-SI" dirty="0"/>
              <a:t>).</a:t>
            </a:r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09918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90893F6-7A4A-1DAF-7467-3900B44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Eksperiment: informanti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7B21E4-0C90-2CD6-0EFA-822EFCA2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30 odraslih G1 slovenščine (od tega 27 žensk)</a:t>
            </a:r>
          </a:p>
          <a:p>
            <a:r>
              <a:rPr lang="sl-SI" dirty="0"/>
              <a:t>povprečna starost 22,76 leta (σ=4,05; mediana=22). </a:t>
            </a:r>
          </a:p>
          <a:p>
            <a:r>
              <a:rPr lang="sl-SI" dirty="0"/>
              <a:t>vsaj en J2</a:t>
            </a:r>
          </a:p>
          <a:p>
            <a:pPr lvl="1"/>
            <a:r>
              <a:rPr lang="sl-SI" dirty="0"/>
              <a:t>10 izmed njih italijanščino po samooceni vsaj na ravni B1 (sporazumevalni prag) </a:t>
            </a:r>
          </a:p>
          <a:p>
            <a:r>
              <a:rPr lang="sl-SI" dirty="0"/>
              <a:t>Normalen sluh </a:t>
            </a:r>
          </a:p>
          <a:p>
            <a:r>
              <a:rPr lang="sl-SI" dirty="0"/>
              <a:t>Brez jezikovnih ali nevroloških motenj</a:t>
            </a:r>
          </a:p>
          <a:p>
            <a:r>
              <a:rPr lang="sl-SI" dirty="0"/>
              <a:t>Prostovoljno </a:t>
            </a:r>
          </a:p>
          <a:p>
            <a:r>
              <a:rPr lang="sl-SI" dirty="0"/>
              <a:t>Anonimno </a:t>
            </a:r>
          </a:p>
          <a:p>
            <a:r>
              <a:rPr lang="sl-SI" dirty="0"/>
              <a:t>Brez denarne ali materialne nagrade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461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C96A8B3-2952-68D0-1591-0FB38596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Eksperiment: hipotezi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A4AB34-5896-D78C-9E8D-17980292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54490"/>
          </a:xfrm>
        </p:spPr>
        <p:txBody>
          <a:bodyPr>
            <a:normAutofit/>
          </a:bodyPr>
          <a:lstStyle/>
          <a:p>
            <a:r>
              <a:rPr lang="sl-SI" dirty="0"/>
              <a:t>Fonološko procesiranje večjezičnih stimulov v enem jeziku aktivira fonološke sisteme vseh jezikov v večjezičnih možganih, zaradi česar pride do medjezikovnih vplivov. </a:t>
            </a:r>
          </a:p>
          <a:p>
            <a:r>
              <a:rPr lang="sl-SI" dirty="0"/>
              <a:t>Predhodno so bili na različne načine in v različnih jezikih potrjeni vplivi J1 na J2, medtem ko za vpliv J2 na J1 ni enoznačnih dokazov (</a:t>
            </a:r>
            <a:r>
              <a:rPr lang="sl-SI" dirty="0" err="1"/>
              <a:t>Dijkstra</a:t>
            </a:r>
            <a:r>
              <a:rPr lang="sl-SI" dirty="0"/>
              <a:t> 2005).</a:t>
            </a:r>
          </a:p>
          <a:p>
            <a:r>
              <a:rPr lang="sl-SI" b="1" dirty="0"/>
              <a:t>H1: J2 vpliva na fonološko procesiranje v J1. </a:t>
            </a:r>
          </a:p>
          <a:p>
            <a:r>
              <a:rPr lang="sl-SI" dirty="0"/>
              <a:t>Hipoteza bo potrjena, če bodo G1 slovenščine z znanjem italijanščine kot J2 bolj uspešno presojali (ne)slovenskost stimulov z vključenimi italijanskimi fonemi kot G1 slovenščine brez znanja italijanščine.</a:t>
            </a:r>
          </a:p>
          <a:p>
            <a:r>
              <a:rPr lang="sl-SI" b="1" dirty="0"/>
              <a:t>H2: Vpliv J2 je odvisen od fonološkega sistema v J1. </a:t>
            </a:r>
          </a:p>
          <a:p>
            <a:r>
              <a:rPr lang="sl-SI" dirty="0"/>
              <a:t>Hipoteza bo potrjena, če bodo G1 slovenščine z oziroma brez znanja italijanščine kot J2 bolj uspešno presojali (ne)slovenskost stimulov z vključenim italijanskim glasom /</a:t>
            </a:r>
            <a:r>
              <a:rPr lang="sl-SI" dirty="0" err="1"/>
              <a:t>dz</a:t>
            </a:r>
            <a:r>
              <a:rPr lang="sl-SI" dirty="0"/>
              <a:t>/ kot stimulov z vključenim italijanskim glasom /pp/tt/</a:t>
            </a:r>
            <a:r>
              <a:rPr lang="sl-SI" dirty="0" err="1"/>
              <a:t>kk</a:t>
            </a:r>
            <a:r>
              <a:rPr lang="sl-SI" dirty="0"/>
              <a:t>/.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2064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B4B0913-03AC-515B-D4EC-5A31659F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Rezultati: Spremenljivke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17B0F4-BE90-A160-3629-1250EAD8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Neodvisne spremenljivke: </a:t>
            </a:r>
          </a:p>
          <a:p>
            <a:pPr lvl="1"/>
            <a:r>
              <a:rPr lang="sl-SI" dirty="0"/>
              <a:t>znanje </a:t>
            </a:r>
            <a:r>
              <a:rPr lang="sl-SI" dirty="0" err="1"/>
              <a:t>neciljnega</a:t>
            </a:r>
            <a:r>
              <a:rPr lang="sl-SI" dirty="0"/>
              <a:t> jezika (italijanščina; </a:t>
            </a:r>
            <a:r>
              <a:rPr lang="sl-SI" dirty="0" err="1"/>
              <a:t>ITAznanje</a:t>
            </a:r>
            <a:r>
              <a:rPr lang="sl-SI" dirty="0"/>
              <a:t>; [DA/NE]) </a:t>
            </a:r>
          </a:p>
          <a:p>
            <a:pPr lvl="1"/>
            <a:r>
              <a:rPr lang="sl-SI" dirty="0"/>
              <a:t>prisotnost izključno </a:t>
            </a:r>
            <a:r>
              <a:rPr lang="sl-SI" dirty="0" err="1"/>
              <a:t>neciljnega</a:t>
            </a:r>
            <a:r>
              <a:rPr lang="sl-SI" dirty="0"/>
              <a:t> italijanskega fonema s fonetično lastnostjo, ki je </a:t>
            </a:r>
          </a:p>
          <a:p>
            <a:pPr lvl="2"/>
            <a:r>
              <a:rPr lang="sl-SI" dirty="0"/>
              <a:t>v ciljnem jeziku razlikovalna (/</a:t>
            </a:r>
            <a:r>
              <a:rPr lang="sl-SI" dirty="0" err="1"/>
              <a:t>dz</a:t>
            </a:r>
            <a:r>
              <a:rPr lang="sl-SI" dirty="0"/>
              <a:t>/; </a:t>
            </a:r>
            <a:r>
              <a:rPr lang="sl-SI" dirty="0" err="1"/>
              <a:t>ITAnačin</a:t>
            </a:r>
            <a:r>
              <a:rPr lang="sl-SI" dirty="0"/>
              <a:t>; [DA/NE])</a:t>
            </a:r>
          </a:p>
          <a:p>
            <a:pPr lvl="2"/>
            <a:r>
              <a:rPr lang="sl-SI" dirty="0"/>
              <a:t>v ciljnem jeziku </a:t>
            </a:r>
            <a:r>
              <a:rPr lang="sl-SI" dirty="0" err="1"/>
              <a:t>nerazlikovalna</a:t>
            </a:r>
            <a:r>
              <a:rPr lang="sl-SI" dirty="0"/>
              <a:t> (/pp/tt/</a:t>
            </a:r>
            <a:r>
              <a:rPr lang="sl-SI" dirty="0" err="1"/>
              <a:t>kk</a:t>
            </a:r>
            <a:r>
              <a:rPr lang="sl-SI" dirty="0"/>
              <a:t>/; </a:t>
            </a:r>
            <a:r>
              <a:rPr lang="sl-SI" dirty="0" err="1"/>
              <a:t>ITAdolžina</a:t>
            </a:r>
            <a:r>
              <a:rPr lang="sl-SI" dirty="0"/>
              <a:t>; [DA/NE]). </a:t>
            </a:r>
          </a:p>
          <a:p>
            <a:r>
              <a:rPr lang="sl-SI" b="1" dirty="0"/>
              <a:t>Odvisna spremenljivka:</a:t>
            </a:r>
            <a:r>
              <a:rPr lang="sl-SI" dirty="0"/>
              <a:t> pravilnost odziva [1=pravilen / 0=nepravilen]. </a:t>
            </a:r>
          </a:p>
          <a:p>
            <a:r>
              <a:rPr lang="sl-SI" u="sng" dirty="0"/>
              <a:t>Odziv je bil ocenjen kot pravilen [1</a:t>
            </a:r>
            <a:r>
              <a:rPr lang="sl-SI" dirty="0"/>
              <a:t>], če je informant stimul z izključno slovenskimi glasovi opredelil kot slovensko besedo oziroma če je stimul z enim ali dvema izključno italijanskima glasovoma opredelil kot neslovensko besedo. </a:t>
            </a:r>
          </a:p>
          <a:p>
            <a:r>
              <a:rPr lang="sl-SI" u="sng" dirty="0"/>
              <a:t>Odziv je bil ocenjen kot nepravilen [0</a:t>
            </a:r>
            <a:r>
              <a:rPr lang="sl-SI" dirty="0"/>
              <a:t>], če je informant stimul z izključno slovenskimi glasovi opredelil kot neslovensko besedo oziroma če je stimul z enim ali dvema izključno italijanskima glasovoma opredelil kot slovensko besedo.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898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65C63-3D91-58BC-C9E7-E45BCB7F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Rezultati: glavni učinki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C0E193-6E06-6D6C-C762-A87D45B7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535250" cy="3890286"/>
          </a:xfrm>
        </p:spPr>
        <p:txBody>
          <a:bodyPr>
            <a:normAutofit/>
          </a:bodyPr>
          <a:lstStyle/>
          <a:p>
            <a:r>
              <a:rPr lang="sl-SI" sz="2400" u="sng" dirty="0"/>
              <a:t>Izključno italijanski fonem </a:t>
            </a:r>
            <a:r>
              <a:rPr lang="sl-SI" sz="2400" dirty="0"/>
              <a:t>/</a:t>
            </a:r>
            <a:r>
              <a:rPr lang="sl-SI" sz="2400" dirty="0" err="1"/>
              <a:t>dz</a:t>
            </a:r>
            <a:r>
              <a:rPr lang="sl-SI" sz="2400" dirty="0"/>
              <a:t>/ (</a:t>
            </a:r>
            <a:r>
              <a:rPr lang="sl-SI" sz="2400" b="1" dirty="0" err="1"/>
              <a:t>ITAnačin</a:t>
            </a:r>
            <a:r>
              <a:rPr lang="sl-SI" sz="2400" dirty="0"/>
              <a:t>)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sz="2000" dirty="0"/>
              <a:t>statistično značilen glavni učinek na pravilnost odziva (</a:t>
            </a:r>
            <a:r>
              <a:rPr lang="sl-SI" sz="2000" dirty="0">
                <a:sym typeface="Symbol" panose="05050102010706020507" pitchFamily="18" charset="2"/>
              </a:rPr>
              <a:t></a:t>
            </a:r>
            <a:r>
              <a:rPr lang="sl-SI" sz="2000" dirty="0"/>
              <a:t>2 =2,04; σ=0,18; z=11,01; p&lt;0,001) </a:t>
            </a:r>
          </a:p>
          <a:p>
            <a:r>
              <a:rPr lang="sl-SI" sz="2400" u="sng" dirty="0"/>
              <a:t>Izključno italijanski fonemi </a:t>
            </a:r>
            <a:r>
              <a:rPr lang="sl-SI" sz="2400" dirty="0"/>
              <a:t>/pp/tt/</a:t>
            </a:r>
            <a:r>
              <a:rPr lang="sl-SI" sz="2400" dirty="0" err="1"/>
              <a:t>kk</a:t>
            </a:r>
            <a:r>
              <a:rPr lang="sl-SI" sz="2400" dirty="0"/>
              <a:t>/ (</a:t>
            </a:r>
            <a:r>
              <a:rPr lang="sl-SI" sz="2400" b="1" dirty="0" err="1"/>
              <a:t>ITAdolžina</a:t>
            </a:r>
            <a:r>
              <a:rPr lang="sl-SI" sz="2400" dirty="0"/>
              <a:t>)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l-SI" sz="2000" dirty="0"/>
              <a:t>brez statistično značilnega glavnega učinka (</a:t>
            </a:r>
            <a:r>
              <a:rPr lang="sl-SI" sz="2000" dirty="0">
                <a:sym typeface="Symbol" panose="05050102010706020507" pitchFamily="18" charset="2"/>
              </a:rPr>
              <a:t></a:t>
            </a:r>
            <a:r>
              <a:rPr lang="sl-SI" sz="2000" dirty="0"/>
              <a:t>2 =-0,23; σ=0,33; z=-0,69; p=0,48) </a:t>
            </a:r>
          </a:p>
          <a:p>
            <a:r>
              <a:rPr lang="sl-SI" sz="2400" u="sng" dirty="0"/>
              <a:t>Izključno ITA fonem </a:t>
            </a:r>
            <a:r>
              <a:rPr lang="sl-SI" sz="2400" dirty="0"/>
              <a:t>/</a:t>
            </a:r>
            <a:r>
              <a:rPr lang="sl-SI" sz="2400" dirty="0" err="1"/>
              <a:t>dz</a:t>
            </a:r>
            <a:r>
              <a:rPr lang="sl-SI" sz="2400" dirty="0"/>
              <a:t>/ (</a:t>
            </a:r>
            <a:r>
              <a:rPr lang="sl-SI" sz="2400" b="1" dirty="0" err="1"/>
              <a:t>ITAnačin</a:t>
            </a:r>
            <a:r>
              <a:rPr lang="sl-SI" sz="2400" dirty="0"/>
              <a:t>) in </a:t>
            </a:r>
            <a:r>
              <a:rPr lang="sl-SI" sz="2400" u="sng" dirty="0"/>
              <a:t>izključno ITA fonemi </a:t>
            </a:r>
            <a:r>
              <a:rPr lang="sl-SI" sz="2400" dirty="0"/>
              <a:t>/pp/tt/</a:t>
            </a:r>
            <a:r>
              <a:rPr lang="sl-SI" sz="2400" dirty="0" err="1"/>
              <a:t>kk</a:t>
            </a:r>
            <a:r>
              <a:rPr lang="sl-SI" sz="2400" dirty="0"/>
              <a:t>/ (</a:t>
            </a:r>
            <a:r>
              <a:rPr lang="sl-SI" sz="2400" b="1" dirty="0" err="1"/>
              <a:t>ITAdolžina</a:t>
            </a:r>
            <a:r>
              <a:rPr lang="sl-SI" sz="2400" dirty="0"/>
              <a:t>) </a:t>
            </a:r>
            <a:endParaRPr lang="sl-SI" sz="2400" b="1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sl-SI" sz="2000" dirty="0"/>
              <a:t>brez statistično značilnega glavnega učinka(</a:t>
            </a:r>
            <a:r>
              <a:rPr lang="sl-SI" sz="2000" dirty="0">
                <a:sym typeface="Symbol" panose="05050102010706020507" pitchFamily="18" charset="2"/>
              </a:rPr>
              <a:t></a:t>
            </a:r>
            <a:r>
              <a:rPr lang="sl-SI" sz="2000" dirty="0"/>
              <a:t>2 =0,39; σ=0,36; z=1,10; p=0,27</a:t>
            </a:r>
          </a:p>
          <a:p>
            <a:r>
              <a:rPr lang="sl-SI" sz="2400" u="sng" dirty="0"/>
              <a:t>Znanje italijanščine </a:t>
            </a:r>
          </a:p>
          <a:p>
            <a:pPr marL="274320" lvl="1" indent="0">
              <a:buNone/>
            </a:pPr>
            <a:r>
              <a:rPr lang="sl-SI" sz="2000" dirty="0">
                <a:sym typeface="Wingdings" panose="05000000000000000000" pitchFamily="2" charset="2"/>
              </a:rPr>
              <a:t></a:t>
            </a:r>
            <a:r>
              <a:rPr lang="sl-SI" sz="2000" dirty="0"/>
              <a:t>brez statistično značilnega glavnega učinka (</a:t>
            </a:r>
            <a:r>
              <a:rPr lang="sl-SI" sz="2000" dirty="0">
                <a:sym typeface="Symbol" panose="05050102010706020507" pitchFamily="18" charset="2"/>
              </a:rPr>
              <a:t></a:t>
            </a:r>
            <a:r>
              <a:rPr lang="sl-SI" sz="2000" dirty="0"/>
              <a:t>2 =0,19; σ=0,22; z=0,88; p=0,37)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46CEC848-97B5-2453-6505-DEB5C0BBF2BA}"/>
              </a:ext>
            </a:extLst>
          </p:cNvPr>
          <p:cNvSpPr/>
          <p:nvPr/>
        </p:nvSpPr>
        <p:spPr>
          <a:xfrm>
            <a:off x="1069848" y="2121408"/>
            <a:ext cx="10369880" cy="79689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92AE8B3-E076-D88B-5584-C7CE11351C3E}"/>
              </a:ext>
            </a:extLst>
          </p:cNvPr>
          <p:cNvSpPr txBox="1"/>
          <p:nvPr/>
        </p:nvSpPr>
        <p:spPr>
          <a:xfrm rot="20548954">
            <a:off x="309859" y="1789459"/>
            <a:ext cx="1507787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92-odstotna verjetnost za pravilni odziv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38BC2AB-CA44-4CB0-C800-840A3B269C6F}"/>
              </a:ext>
            </a:extLst>
          </p:cNvPr>
          <p:cNvSpPr txBox="1"/>
          <p:nvPr/>
        </p:nvSpPr>
        <p:spPr>
          <a:xfrm rot="1079095">
            <a:off x="8638678" y="1659742"/>
            <a:ext cx="328517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POZOR: le 68-odstotna verjetnost za pravilni odziv pri presečnih </a:t>
            </a:r>
            <a:r>
              <a:rPr lang="sl-SI" dirty="0" err="1"/>
              <a:t>psevdobesedah</a:t>
            </a:r>
            <a:r>
              <a:rPr lang="sl-SI" dirty="0"/>
              <a:t> (p&lt;0,001)</a:t>
            </a:r>
          </a:p>
        </p:txBody>
      </p:sp>
    </p:spTree>
    <p:extLst>
      <p:ext uri="{BB962C8B-B14F-4D97-AF65-F5344CB8AC3E}">
        <p14:creationId xmlns:p14="http://schemas.microsoft.com/office/powerpoint/2010/main" val="21208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8C23C-FB39-D353-7228-61F1D827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Glavni poudarki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EF7314-5E38-A676-D04F-2EED2D5D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KAJ? Eksperiment presojanja neobstoječih besed</a:t>
            </a:r>
          </a:p>
          <a:p>
            <a:pPr lvl="1"/>
            <a:r>
              <a:rPr lang="sl-SI" dirty="0"/>
              <a:t>sestavljene glede na slovensko fonologijo in </a:t>
            </a:r>
            <a:r>
              <a:rPr lang="sl-SI" dirty="0" err="1"/>
              <a:t>fonotaktiko</a:t>
            </a:r>
            <a:endParaRPr lang="sl-SI" dirty="0"/>
          </a:p>
          <a:p>
            <a:pPr lvl="2"/>
            <a:r>
              <a:rPr lang="sl-SI" dirty="0"/>
              <a:t>z enim ali dvema tujima (italijanskima) segmentom/segmentoma</a:t>
            </a:r>
          </a:p>
          <a:p>
            <a:pPr lvl="2"/>
            <a:r>
              <a:rPr lang="sl-SI" dirty="0"/>
              <a:t>brez tujih segmentov</a:t>
            </a:r>
          </a:p>
          <a:p>
            <a:r>
              <a:rPr lang="sl-SI" b="1" dirty="0"/>
              <a:t>KDO? Informanti prvi/materni govorci slovenščine</a:t>
            </a:r>
          </a:p>
          <a:p>
            <a:pPr lvl="1"/>
            <a:r>
              <a:rPr lang="sl-SI" dirty="0"/>
              <a:t>z znanjem italijanščine kot drugega/tujega jezika</a:t>
            </a:r>
          </a:p>
          <a:p>
            <a:pPr lvl="1"/>
            <a:r>
              <a:rPr lang="sl-SI" dirty="0"/>
              <a:t>brez znanja italijanščine kot drugega/tujega jezika </a:t>
            </a:r>
          </a:p>
          <a:p>
            <a:r>
              <a:rPr lang="sl-SI" b="1" dirty="0"/>
              <a:t>ZAKAJ? Hipoteza</a:t>
            </a:r>
          </a:p>
          <a:p>
            <a:pPr lvl="1"/>
            <a:r>
              <a:rPr lang="sl-SI" dirty="0"/>
              <a:t>ČE: uspešnejše presojanje stimulov z vključenim italijanskim segmentom s strani slovensko govorečih informantov z znanjem italijanščine v primerjavi s tistimi brez znanja italijanščine</a:t>
            </a:r>
          </a:p>
          <a:p>
            <a:pPr lvl="1"/>
            <a:r>
              <a:rPr lang="sl-SI" dirty="0"/>
              <a:t>POTEM: vpliv italijanščine kot drugega jezika na slovenščino kot prvi jezik</a:t>
            </a:r>
          </a:p>
        </p:txBody>
      </p:sp>
    </p:spTree>
    <p:extLst>
      <p:ext uri="{BB962C8B-B14F-4D97-AF65-F5344CB8AC3E}">
        <p14:creationId xmlns:p14="http://schemas.microsoft.com/office/powerpoint/2010/main" val="315398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4242A24-7102-B062-3223-4A165E13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Rezultati: součinkovanje</a:t>
            </a:r>
          </a:p>
        </p:txBody>
      </p:sp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1559D919-CAF1-3F78-78DD-AE29A3AC0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err="1"/>
              <a:t>ITAnačin</a:t>
            </a:r>
            <a:r>
              <a:rPr lang="sl-SI" b="1" dirty="0"/>
              <a:t> [DA] * </a:t>
            </a:r>
            <a:r>
              <a:rPr lang="sl-SI" b="1" dirty="0" err="1"/>
              <a:t>ITAznanje</a:t>
            </a:r>
            <a:r>
              <a:rPr lang="sl-SI" b="1" dirty="0"/>
              <a:t> [DA]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8DCDA6-5172-C471-0D26-4B902482B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5379590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Prisotnost fonema /</a:t>
            </a:r>
            <a:r>
              <a:rPr lang="sl-SI" b="1" dirty="0" err="1"/>
              <a:t>dz</a:t>
            </a:r>
            <a:r>
              <a:rPr lang="sl-SI" b="1" dirty="0"/>
              <a:t>/ vodi:</a:t>
            </a:r>
          </a:p>
          <a:p>
            <a:r>
              <a:rPr lang="sl-SI" dirty="0"/>
              <a:t>v povečanje verjetnosti za pravilen odziv pri skupini brez znanja italijanščine (60 %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90 %)</a:t>
            </a:r>
          </a:p>
          <a:p>
            <a:pPr marL="274320" lvl="1" indent="0">
              <a:buNone/>
            </a:pPr>
            <a:r>
              <a:rPr lang="sl-SI" dirty="0">
                <a:solidFill>
                  <a:schemeClr val="accent1"/>
                </a:solidFill>
                <a:sym typeface="Wingdings" panose="05000000000000000000" pitchFamily="2" charset="2"/>
              </a:rPr>
              <a:t> Povečanje nepričakovano</a:t>
            </a:r>
            <a:endParaRPr lang="sl-SI" dirty="0">
              <a:solidFill>
                <a:schemeClr val="accent1"/>
              </a:solidFill>
            </a:endParaRPr>
          </a:p>
          <a:p>
            <a:r>
              <a:rPr lang="sl-SI" dirty="0"/>
              <a:t>v povečanje verjetnosti za pravilen odziv pri skupini z znanjem italijanščine (60 %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sl-SI" dirty="0"/>
              <a:t> 94 %)</a:t>
            </a:r>
          </a:p>
          <a:p>
            <a:pPr marL="274320" lvl="1" indent="0">
              <a:buNone/>
            </a:pPr>
            <a:r>
              <a:rPr lang="sl-SI" dirty="0">
                <a:solidFill>
                  <a:schemeClr val="accent1"/>
                </a:solidFill>
                <a:sym typeface="Wingdings" panose="05000000000000000000" pitchFamily="2" charset="2"/>
              </a:rPr>
              <a:t> Povečanje pričakovano</a:t>
            </a:r>
            <a:endParaRPr lang="sl-SI" dirty="0">
              <a:solidFill>
                <a:schemeClr val="accent1"/>
              </a:solidFill>
            </a:endParaRPr>
          </a:p>
          <a:p>
            <a:endParaRPr lang="sl-SI" dirty="0"/>
          </a:p>
        </p:txBody>
      </p:sp>
      <p:pic>
        <p:nvPicPr>
          <p:cNvPr id="7" name="Označba mesta vsebine 3">
            <a:extLst>
              <a:ext uri="{FF2B5EF4-FFF2-40B4-BE49-F238E27FC236}">
                <a16:creationId xmlns:a16="http://schemas.microsoft.com/office/drawing/2014/main" id="{91D9895E-11D6-0FE4-A822-BFB0A2FA1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4"/>
          <a:stretch/>
        </p:blipFill>
        <p:spPr>
          <a:xfrm>
            <a:off x="6367274" y="1653562"/>
            <a:ext cx="4614653" cy="5040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907051C9-A8F2-09CE-D1F5-A53BB88FB219}"/>
              </a:ext>
            </a:extLst>
          </p:cNvPr>
          <p:cNvSpPr/>
          <p:nvPr/>
        </p:nvSpPr>
        <p:spPr>
          <a:xfrm>
            <a:off x="2083782" y="6035040"/>
            <a:ext cx="8566984" cy="658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Informanti z znanjem ITA bolj verjetno kot tisti brez znanja ITA podajo pravilen odziv na stimule z italijanskim fonemom /</a:t>
            </a:r>
            <a:r>
              <a:rPr lang="sl-SI" b="1" dirty="0" err="1"/>
              <a:t>dz</a:t>
            </a:r>
            <a:r>
              <a:rPr lang="sl-SI" b="1" dirty="0"/>
              <a:t>/, vendar je ta učinek le neznatno značilen (p=0,097).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F90BCAB-741A-CFFE-EE13-6F0756520060}"/>
              </a:ext>
            </a:extLst>
          </p:cNvPr>
          <p:cNvSpPr txBox="1"/>
          <p:nvPr/>
        </p:nvSpPr>
        <p:spPr>
          <a:xfrm rot="16200000">
            <a:off x="-349979" y="3725693"/>
            <a:ext cx="20038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Razlika pričakovana</a:t>
            </a:r>
          </a:p>
        </p:txBody>
      </p:sp>
    </p:spTree>
    <p:extLst>
      <p:ext uri="{BB962C8B-B14F-4D97-AF65-F5344CB8AC3E}">
        <p14:creationId xmlns:p14="http://schemas.microsoft.com/office/powerpoint/2010/main" val="2925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4242A24-7102-B062-3223-4A165E13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Rezultati: součinkovanje</a:t>
            </a:r>
          </a:p>
        </p:txBody>
      </p:sp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1559D919-CAF1-3F78-78DD-AE29A3AC0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err="1"/>
              <a:t>ITAdolžina</a:t>
            </a:r>
            <a:r>
              <a:rPr lang="sl-SI" b="1" dirty="0"/>
              <a:t> [DA] * </a:t>
            </a:r>
            <a:r>
              <a:rPr lang="sl-SI" b="1" dirty="0" err="1"/>
              <a:t>ITAznanje</a:t>
            </a:r>
            <a:r>
              <a:rPr lang="sl-SI" b="1" dirty="0"/>
              <a:t> [DA]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8DCDA6-5172-C471-0D26-4B902482B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6" y="2743200"/>
            <a:ext cx="5311499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Prisotnost fonemov /pp/tt/</a:t>
            </a:r>
            <a:r>
              <a:rPr lang="sl-SI" b="1" dirty="0" err="1"/>
              <a:t>kk</a:t>
            </a:r>
            <a:r>
              <a:rPr lang="sl-SI" b="1" dirty="0"/>
              <a:t>/ vodi:</a:t>
            </a:r>
          </a:p>
          <a:p>
            <a:r>
              <a:rPr lang="sl-SI" dirty="0"/>
              <a:t>v zmanjšanje verjetnosti za pravilen odziv pri skupini brez znanja italijanščine (83 %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74 %)</a:t>
            </a:r>
          </a:p>
          <a:p>
            <a:pPr marL="274320" lvl="1" indent="0">
              <a:buNone/>
            </a:pPr>
            <a:r>
              <a:rPr lang="sl-SI" dirty="0">
                <a:solidFill>
                  <a:schemeClr val="accent1"/>
                </a:solidFill>
                <a:sym typeface="Wingdings" panose="05000000000000000000" pitchFamily="2" charset="2"/>
              </a:rPr>
              <a:t> Zmanjšanje nepričakovano</a:t>
            </a:r>
            <a:endParaRPr lang="sl-SI" dirty="0">
              <a:solidFill>
                <a:schemeClr val="accent1"/>
              </a:solidFill>
            </a:endParaRPr>
          </a:p>
          <a:p>
            <a:r>
              <a:rPr lang="sl-SI" dirty="0"/>
              <a:t>v povečanje verjetnosti za pravilen odziv pri skupini z znanjem italijanščine (72 %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sl-SI" dirty="0"/>
              <a:t> 83 %)</a:t>
            </a:r>
          </a:p>
          <a:p>
            <a:pPr marL="274320" lvl="1" indent="0">
              <a:buNone/>
            </a:pPr>
            <a:r>
              <a:rPr lang="sl-SI" dirty="0">
                <a:solidFill>
                  <a:schemeClr val="accent1"/>
                </a:solidFill>
                <a:sym typeface="Wingdings" panose="05000000000000000000" pitchFamily="2" charset="2"/>
              </a:rPr>
              <a:t> Povečanje pričakovano</a:t>
            </a:r>
            <a:endParaRPr lang="sl-SI" dirty="0">
              <a:solidFill>
                <a:schemeClr val="accent1"/>
              </a:solidFill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Označba mesta vsebine 3">
            <a:extLst>
              <a:ext uri="{FF2B5EF4-FFF2-40B4-BE49-F238E27FC236}">
                <a16:creationId xmlns:a16="http://schemas.microsoft.com/office/drawing/2014/main" id="{91D9895E-11D6-0FE4-A822-BFB0A2FA1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9"/>
          <a:stretch/>
        </p:blipFill>
        <p:spPr>
          <a:xfrm>
            <a:off x="6284736" y="1638722"/>
            <a:ext cx="4925224" cy="5040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F7F84233-6453-2ADF-67FF-A7151C68AE33}"/>
              </a:ext>
            </a:extLst>
          </p:cNvPr>
          <p:cNvSpPr/>
          <p:nvPr/>
        </p:nvSpPr>
        <p:spPr>
          <a:xfrm>
            <a:off x="1812508" y="6035040"/>
            <a:ext cx="8566984" cy="658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Informanti z znanjem ITA bolj verjetno kot tisti brez znanja ITA podajo pravilen odziv na stimule z italijanskimi fonemi /pp/tt/</a:t>
            </a:r>
            <a:r>
              <a:rPr lang="sl-SI" b="1" dirty="0" err="1"/>
              <a:t>kk</a:t>
            </a:r>
            <a:r>
              <a:rPr lang="sl-SI" b="1" dirty="0"/>
              <a:t>/ (p&lt;0,001).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254F516-E368-53D3-85F0-B74350D83287}"/>
              </a:ext>
            </a:extLst>
          </p:cNvPr>
          <p:cNvSpPr txBox="1"/>
          <p:nvPr/>
        </p:nvSpPr>
        <p:spPr>
          <a:xfrm rot="16200000">
            <a:off x="-349979" y="3725693"/>
            <a:ext cx="20038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Razlika pričakovana</a:t>
            </a:r>
          </a:p>
        </p:txBody>
      </p:sp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D99AD210-124E-88E6-2C6F-059892E3D80F}"/>
              </a:ext>
            </a:extLst>
          </p:cNvPr>
          <p:cNvSpPr/>
          <p:nvPr/>
        </p:nvSpPr>
        <p:spPr>
          <a:xfrm rot="20817311" flipH="1">
            <a:off x="6091213" y="1511999"/>
            <a:ext cx="4830744" cy="27422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Nejasna reprezentacija in zaznava neznanega glasu (Cook idr. 2016), ki je pričakovano bolj izrazita pri glasovih, ki ne temeljijo na razlikovalni kategoriji v J1.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1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E5BAC19A-F902-AAC6-5F1F-BA99104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35250" cy="1609344"/>
          </a:xfrm>
        </p:spPr>
        <p:txBody>
          <a:bodyPr>
            <a:normAutofit/>
          </a:bodyPr>
          <a:lstStyle/>
          <a:p>
            <a:r>
              <a:rPr lang="sl-SI" dirty="0"/>
              <a:t>Rezultati: </a:t>
            </a:r>
            <a:br>
              <a:rPr lang="sl-SI" dirty="0"/>
            </a:br>
            <a:r>
              <a:rPr lang="sl-SI" dirty="0"/>
              <a:t>Če vpliv med jezikoma obstaja 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AC9E42-602F-BDF3-C9CD-446B380F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66171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… bodo </a:t>
            </a:r>
            <a:r>
              <a:rPr lang="sl-SI" b="1" u="sng" dirty="0"/>
              <a:t>G1 slovenščine z znanjem italijanščine </a:t>
            </a:r>
            <a:r>
              <a:rPr lang="sl-SI" b="1" dirty="0"/>
              <a:t>pri prepoznavi potencialnih slovenskih besed BOLJ USPEŠNI kot </a:t>
            </a:r>
            <a:r>
              <a:rPr lang="sl-SI" b="1" u="sng" dirty="0"/>
              <a:t>G1 slovenščine brez znanja italijanščine</a:t>
            </a:r>
            <a:endParaRPr lang="sl-SI" b="1" dirty="0"/>
          </a:p>
          <a:p>
            <a:r>
              <a:rPr lang="sl-SI" dirty="0"/>
              <a:t>/</a:t>
            </a:r>
            <a:r>
              <a:rPr lang="sl-SI" dirty="0" err="1"/>
              <a:t>dz</a:t>
            </a:r>
            <a:r>
              <a:rPr lang="sl-SI" dirty="0"/>
              <a:t>/ (</a:t>
            </a:r>
            <a:r>
              <a:rPr lang="sl-SI" dirty="0" err="1"/>
              <a:t>ITAnačin</a:t>
            </a:r>
            <a:r>
              <a:rPr lang="sl-SI" dirty="0"/>
              <a:t>): trend (ne pa statistična značilnost) </a:t>
            </a:r>
          </a:p>
          <a:p>
            <a:r>
              <a:rPr lang="sl-SI" dirty="0"/>
              <a:t>/pp/tt/</a:t>
            </a:r>
            <a:r>
              <a:rPr lang="sl-SI" dirty="0" err="1"/>
              <a:t>kk</a:t>
            </a:r>
            <a:r>
              <a:rPr lang="sl-SI" dirty="0"/>
              <a:t>/ (</a:t>
            </a:r>
            <a:r>
              <a:rPr lang="sl-SI" dirty="0" err="1"/>
              <a:t>ITAdolžina</a:t>
            </a:r>
            <a:r>
              <a:rPr lang="sl-SI" dirty="0"/>
              <a:t>) statistična značilnost (ampak pri G1 brez znanja italijanščine se uspešnost zmanjša – pričakovali smo enako uspešnost ali manjši dvig kot pri G1 z znanjem italijanščine) </a:t>
            </a:r>
          </a:p>
          <a:p>
            <a:pPr marL="0" indent="0">
              <a:buNone/>
            </a:pPr>
            <a:r>
              <a:rPr lang="sl-SI" b="1" dirty="0"/>
              <a:t>… bodo </a:t>
            </a:r>
            <a:r>
              <a:rPr lang="sl-SI" b="1" u="sng" dirty="0"/>
              <a:t>G1 slovenščine z/brez znanja italijanščine </a:t>
            </a:r>
            <a:r>
              <a:rPr lang="sl-SI" b="1" dirty="0"/>
              <a:t>pri prepoznavi potencialnih slovenskih besed BOLJ USPEŠNI pri /</a:t>
            </a:r>
            <a:r>
              <a:rPr lang="sl-SI" b="1" dirty="0" err="1"/>
              <a:t>dz</a:t>
            </a:r>
            <a:r>
              <a:rPr lang="sl-SI" b="1" dirty="0"/>
              <a:t>/ (</a:t>
            </a:r>
            <a:r>
              <a:rPr lang="sl-SI" b="1" dirty="0" err="1"/>
              <a:t>ITAnačin</a:t>
            </a:r>
            <a:r>
              <a:rPr lang="sl-SI" b="1" dirty="0"/>
              <a:t>) kot pri /pp/tt/</a:t>
            </a:r>
            <a:r>
              <a:rPr lang="sl-SI" b="1" dirty="0" err="1"/>
              <a:t>kk</a:t>
            </a:r>
            <a:r>
              <a:rPr lang="sl-SI" b="1" dirty="0"/>
              <a:t>/ (</a:t>
            </a:r>
            <a:r>
              <a:rPr lang="sl-SI" b="1" dirty="0" err="1"/>
              <a:t>ITAdolžina</a:t>
            </a:r>
            <a:r>
              <a:rPr lang="sl-SI" b="1" dirty="0"/>
              <a:t>)</a:t>
            </a:r>
          </a:p>
          <a:p>
            <a:r>
              <a:rPr lang="sl-SI" dirty="0"/>
              <a:t>G1 slovenščine brez znanja italijanščine: 90 % : 74%</a:t>
            </a:r>
          </a:p>
          <a:p>
            <a:r>
              <a:rPr lang="sl-SI" dirty="0"/>
              <a:t>G1 slovenščine z znanjem italijanščine: 94 % : 83 %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501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A5B6B0A-909F-8C01-6BFA-A99C980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7F48DA50-61DD-F881-A88B-FF8228174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800" dirty="0"/>
              <a:t>IZHODIŠČA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896E2A-63A9-C7A1-BC74-4926C0F72D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Koaktivacija</a:t>
            </a:r>
            <a:r>
              <a:rPr lang="sl-SI" dirty="0"/>
              <a:t> jezikov v večjezičnih možganih med fonološkim procesiranjem </a:t>
            </a:r>
          </a:p>
          <a:p>
            <a:r>
              <a:rPr lang="sl-SI" dirty="0"/>
              <a:t>Vpliv fonološkega sistema </a:t>
            </a:r>
            <a:r>
              <a:rPr lang="sl-SI" dirty="0" err="1"/>
              <a:t>neciljnega</a:t>
            </a:r>
            <a:r>
              <a:rPr lang="sl-SI" dirty="0"/>
              <a:t> J2 na fonološki sistem ciljnega J1 pri presojanju večjezičnega besedišča</a:t>
            </a:r>
          </a:p>
          <a:p>
            <a:r>
              <a:rPr lang="sl-SI" dirty="0"/>
              <a:t>Z vidika fonološke podobnosti vpletenih jezikov</a:t>
            </a:r>
          </a:p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908830A-EACB-5DE9-A6E9-9C3A8DE6D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z="2800" dirty="0"/>
              <a:t>IZSLEDKI</a:t>
            </a: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00755B4-82C9-0D36-29EE-2F750A634B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/>
              <a:t>Uspešnejše presojanje stimulov z vključenim italijanskim fonemom s strani slovensko govorečih informantov z znanjem italijanščine v primerjavi s tistimi brez znanja italijanščine </a:t>
            </a:r>
          </a:p>
          <a:p>
            <a:r>
              <a:rPr lang="sl-SI" dirty="0"/>
              <a:t>Fonološka sistema obeh jezikov povezana </a:t>
            </a:r>
          </a:p>
          <a:p>
            <a:r>
              <a:rPr lang="sl-SI" dirty="0"/>
              <a:t>Z učenjem italijanščine kot J2 se spreminja tudi zaznava v slovenščini kot J1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12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B385661-51BD-2AE4-A3B8-A2E2AAC0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Praktična vrednost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ED7267-7671-2DBC-BE13-9965F67E3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Različni modeli učenja fonologije in </a:t>
            </a:r>
            <a:r>
              <a:rPr lang="sl-SI" dirty="0" err="1"/>
              <a:t>fonotaktike</a:t>
            </a:r>
            <a:r>
              <a:rPr lang="sl-SI" dirty="0"/>
              <a:t> J2, na primer Flege (1995), temeljijo na raziskavah (med drugimi </a:t>
            </a:r>
            <a:r>
              <a:rPr lang="sl-SI" dirty="0" err="1"/>
              <a:t>Bradlow</a:t>
            </a:r>
            <a:r>
              <a:rPr lang="sl-SI" dirty="0"/>
              <a:t> idr. 1997; </a:t>
            </a:r>
            <a:r>
              <a:rPr lang="sl-SI" dirty="0" err="1"/>
              <a:t>Wang</a:t>
            </a:r>
            <a:r>
              <a:rPr lang="sl-SI" dirty="0"/>
              <a:t>, </a:t>
            </a:r>
            <a:r>
              <a:rPr lang="sl-SI" dirty="0" err="1"/>
              <a:t>Jongman</a:t>
            </a:r>
            <a:r>
              <a:rPr lang="sl-SI" dirty="0"/>
              <a:t> in Sereno 2003) ki so pokazale, da je natančno zaznavanje glasov v J2 osrednjega pomena za ustrezno artikulacijo teh glasov v J2. </a:t>
            </a:r>
          </a:p>
          <a:p>
            <a:r>
              <a:rPr lang="sl-SI" dirty="0"/>
              <a:t>Prvi korak pri učenju J2 je torej odkrivanje subtilnih fonetičnih razlik med glasovi v J2 in fonetično podobnimi glasovi v J1, kar učencu omogoča oblikovanje novih reprezentacij in fonoloških kategorij za glasove v J2. </a:t>
            </a:r>
          </a:p>
          <a:p>
            <a:r>
              <a:rPr lang="sl-SI" dirty="0"/>
              <a:t>Če se te povezanosti jezikov pedagogi zavedajo, jo lahko izkoristijo tako, da: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jo učencem slovenščine kot J2 neposredno (tj. metajezikovno) razložijo (in to ne na splošno, ampak v odvisnosti od njihovega jezikovnega ozadja)ž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jo nato uporabijo kot metodo za postopno pridobivanje reprezentacij glasov v J2, in sicer prek najbližjih glasov v J1.</a:t>
            </a:r>
          </a:p>
        </p:txBody>
      </p:sp>
    </p:spTree>
    <p:extLst>
      <p:ext uri="{BB962C8B-B14F-4D97-AF65-F5344CB8AC3E}">
        <p14:creationId xmlns:p14="http://schemas.microsoft.com/office/powerpoint/2010/main" val="37871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03B4ED-8923-82D6-A4B9-A5DD90FC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526774"/>
            <a:ext cx="10741028" cy="6146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dirty="0"/>
              <a:t>ANDRUSKI, Jean E., BLUMSTEIN, </a:t>
            </a:r>
            <a:r>
              <a:rPr lang="sl-SI" dirty="0" err="1"/>
              <a:t>Sheila</a:t>
            </a:r>
            <a:r>
              <a:rPr lang="sl-SI" dirty="0"/>
              <a:t> E. in BURTON, Martha, 1994: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effect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subphonetic</a:t>
            </a:r>
            <a:r>
              <a:rPr lang="sl-SI" dirty="0"/>
              <a:t> </a:t>
            </a:r>
            <a:r>
              <a:rPr lang="sl-SI" dirty="0" err="1"/>
              <a:t>differences</a:t>
            </a:r>
            <a:r>
              <a:rPr lang="sl-SI" dirty="0"/>
              <a:t> on </a:t>
            </a:r>
            <a:r>
              <a:rPr lang="sl-SI" dirty="0" err="1"/>
              <a:t>lexical</a:t>
            </a:r>
            <a:r>
              <a:rPr lang="sl-SI" dirty="0"/>
              <a:t> </a:t>
            </a:r>
            <a:r>
              <a:rPr lang="sl-SI" dirty="0" err="1"/>
              <a:t>access</a:t>
            </a:r>
            <a:r>
              <a:rPr lang="sl-SI" dirty="0"/>
              <a:t>. </a:t>
            </a:r>
            <a:r>
              <a:rPr lang="sl-SI" dirty="0" err="1"/>
              <a:t>Cognition</a:t>
            </a:r>
            <a:r>
              <a:rPr lang="sl-SI" dirty="0"/>
              <a:t> LII. 163–187.</a:t>
            </a:r>
          </a:p>
          <a:p>
            <a:pPr marL="0" indent="0">
              <a:buNone/>
            </a:pPr>
            <a:r>
              <a:rPr lang="sl-SI" dirty="0"/>
              <a:t>BEST, </a:t>
            </a:r>
            <a:r>
              <a:rPr lang="sl-SI" dirty="0" err="1"/>
              <a:t>Catherine</a:t>
            </a:r>
            <a:r>
              <a:rPr lang="sl-SI" dirty="0"/>
              <a:t> T., MCROBERTS, Gerald W. in SITHOLE, </a:t>
            </a:r>
            <a:r>
              <a:rPr lang="sl-SI" dirty="0" err="1"/>
              <a:t>Nomathemba</a:t>
            </a:r>
            <a:r>
              <a:rPr lang="sl-SI" dirty="0"/>
              <a:t> M. (1988). </a:t>
            </a:r>
            <a:r>
              <a:rPr lang="sl-SI" dirty="0" err="1"/>
              <a:t>Examination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perceptual</a:t>
            </a:r>
            <a:r>
              <a:rPr lang="sl-SI" dirty="0"/>
              <a:t> </a:t>
            </a:r>
            <a:r>
              <a:rPr lang="sl-SI" dirty="0" err="1"/>
              <a:t>reorganization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nonnative</a:t>
            </a:r>
            <a:r>
              <a:rPr lang="sl-SI" dirty="0"/>
              <a:t>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contrasts</a:t>
            </a:r>
            <a:r>
              <a:rPr lang="sl-SI" dirty="0"/>
              <a:t>: Zulu </a:t>
            </a:r>
            <a:r>
              <a:rPr lang="sl-SI" dirty="0" err="1"/>
              <a:t>click</a:t>
            </a:r>
            <a:r>
              <a:rPr lang="sl-SI" dirty="0"/>
              <a:t> </a:t>
            </a:r>
            <a:r>
              <a:rPr lang="sl-SI" dirty="0" err="1"/>
              <a:t>discrimination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English-speaking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infants</a:t>
            </a:r>
            <a:r>
              <a:rPr lang="sl-SI" dirty="0"/>
              <a:t>. </a:t>
            </a:r>
            <a:r>
              <a:rPr lang="sl-SI" dirty="0" err="1"/>
              <a:t>Journal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Experimental</a:t>
            </a:r>
            <a:r>
              <a:rPr lang="sl-SI" dirty="0"/>
              <a:t> </a:t>
            </a:r>
            <a:r>
              <a:rPr lang="sl-SI" dirty="0" err="1"/>
              <a:t>Psychology</a:t>
            </a:r>
            <a:r>
              <a:rPr lang="sl-SI" dirty="0"/>
              <a:t> XIV/3. 345–360. </a:t>
            </a:r>
          </a:p>
          <a:p>
            <a:pPr marL="0" indent="0">
              <a:buNone/>
            </a:pPr>
            <a:r>
              <a:rPr lang="sl-SI" dirty="0"/>
              <a:t>BLUMENFELD, Henrike K. in MARIAN, </a:t>
            </a:r>
            <a:r>
              <a:rPr lang="sl-SI" dirty="0" err="1"/>
              <a:t>Viorica</a:t>
            </a:r>
            <a:r>
              <a:rPr lang="sl-SI" dirty="0"/>
              <a:t>, 2007: </a:t>
            </a:r>
            <a:r>
              <a:rPr lang="sl-SI" dirty="0" err="1"/>
              <a:t>Constraints</a:t>
            </a:r>
            <a:r>
              <a:rPr lang="sl-SI" dirty="0"/>
              <a:t> on </a:t>
            </a:r>
            <a:r>
              <a:rPr lang="sl-SI" dirty="0" err="1"/>
              <a:t>parallel</a:t>
            </a:r>
            <a:r>
              <a:rPr lang="sl-SI" dirty="0"/>
              <a:t> </a:t>
            </a:r>
            <a:r>
              <a:rPr lang="sl-SI" dirty="0" err="1"/>
              <a:t>activation</a:t>
            </a:r>
            <a:r>
              <a:rPr lang="sl-SI" dirty="0"/>
              <a:t> in </a:t>
            </a:r>
            <a:r>
              <a:rPr lang="sl-SI" dirty="0" err="1"/>
              <a:t>bilingual</a:t>
            </a:r>
            <a:r>
              <a:rPr lang="sl-SI" dirty="0"/>
              <a:t> </a:t>
            </a:r>
            <a:r>
              <a:rPr lang="sl-SI" dirty="0" err="1"/>
              <a:t>spoken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processing</a:t>
            </a:r>
            <a:r>
              <a:rPr lang="sl-SI" dirty="0"/>
              <a:t>.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cognitive</a:t>
            </a:r>
            <a:r>
              <a:rPr lang="sl-SI" dirty="0"/>
              <a:t> </a:t>
            </a:r>
            <a:r>
              <a:rPr lang="sl-SI" dirty="0" err="1"/>
              <a:t>processes</a:t>
            </a:r>
            <a:r>
              <a:rPr lang="sl-SI" dirty="0"/>
              <a:t> XXII. 633–660. </a:t>
            </a:r>
          </a:p>
          <a:p>
            <a:pPr marL="0" indent="0">
              <a:buNone/>
            </a:pPr>
            <a:r>
              <a:rPr lang="sl-SI" dirty="0"/>
              <a:t>BRADLOW, Ann R., AKAHANE-YAMADA, </a:t>
            </a:r>
            <a:r>
              <a:rPr lang="sl-SI" dirty="0" err="1"/>
              <a:t>Reiko</a:t>
            </a:r>
            <a:r>
              <a:rPr lang="sl-SI" dirty="0"/>
              <a:t>, PISONI, David B. in TOHKURA, </a:t>
            </a:r>
            <a:r>
              <a:rPr lang="sl-SI" dirty="0" err="1"/>
              <a:t>Yoh’ichi</a:t>
            </a:r>
            <a:r>
              <a:rPr lang="sl-SI" dirty="0"/>
              <a:t>, 1999: </a:t>
            </a:r>
            <a:r>
              <a:rPr lang="sl-SI" dirty="0" err="1"/>
              <a:t>Training</a:t>
            </a:r>
            <a:r>
              <a:rPr lang="sl-SI" dirty="0"/>
              <a:t> </a:t>
            </a:r>
            <a:r>
              <a:rPr lang="sl-SI" dirty="0" err="1"/>
              <a:t>Japanese</a:t>
            </a:r>
            <a:r>
              <a:rPr lang="sl-SI" dirty="0"/>
              <a:t> </a:t>
            </a:r>
            <a:r>
              <a:rPr lang="sl-SI" dirty="0" err="1"/>
              <a:t>listeners</a:t>
            </a:r>
            <a:r>
              <a:rPr lang="sl-SI" dirty="0"/>
              <a:t> to </a:t>
            </a:r>
            <a:r>
              <a:rPr lang="sl-SI" dirty="0" err="1"/>
              <a:t>identify</a:t>
            </a:r>
            <a:r>
              <a:rPr lang="sl-SI" dirty="0"/>
              <a:t> </a:t>
            </a:r>
            <a:r>
              <a:rPr lang="sl-SI" dirty="0" err="1"/>
              <a:t>English</a:t>
            </a:r>
            <a:r>
              <a:rPr lang="sl-SI" dirty="0"/>
              <a:t> /r/ </a:t>
            </a:r>
            <a:r>
              <a:rPr lang="sl-SI" dirty="0" err="1"/>
              <a:t>and</a:t>
            </a:r>
            <a:r>
              <a:rPr lang="sl-SI" dirty="0"/>
              <a:t> /l/. </a:t>
            </a:r>
            <a:r>
              <a:rPr lang="sl-SI" dirty="0" err="1"/>
              <a:t>Percept</a:t>
            </a:r>
            <a:r>
              <a:rPr lang="sl-SI" dirty="0"/>
              <a:t> </a:t>
            </a:r>
            <a:r>
              <a:rPr lang="sl-SI" dirty="0" err="1"/>
              <a:t>Psychophys</a:t>
            </a:r>
            <a:r>
              <a:rPr lang="sl-SI" dirty="0"/>
              <a:t>. LXI/5. 977–985. </a:t>
            </a:r>
          </a:p>
          <a:p>
            <a:pPr marL="0" indent="0">
              <a:buNone/>
            </a:pPr>
            <a:r>
              <a:rPr lang="sl-SI" dirty="0"/>
              <a:t>COOK, Svetlana V., PANDŽA, Nick B., LANCASTER, </a:t>
            </a:r>
            <a:r>
              <a:rPr lang="sl-SI" dirty="0" err="1"/>
              <a:t>Alia</a:t>
            </a:r>
            <a:r>
              <a:rPr lang="sl-SI" dirty="0"/>
              <a:t> K. in GOR, </a:t>
            </a:r>
            <a:r>
              <a:rPr lang="sl-SI" dirty="0" err="1"/>
              <a:t>Kira</a:t>
            </a:r>
            <a:r>
              <a:rPr lang="sl-SI" dirty="0"/>
              <a:t>, 2016: </a:t>
            </a:r>
            <a:r>
              <a:rPr lang="sl-SI" dirty="0" err="1"/>
              <a:t>Fuzzy</a:t>
            </a:r>
            <a:r>
              <a:rPr lang="sl-SI" dirty="0"/>
              <a:t> </a:t>
            </a:r>
            <a:r>
              <a:rPr lang="sl-SI" dirty="0" err="1"/>
              <a:t>nonnative</a:t>
            </a:r>
            <a:r>
              <a:rPr lang="sl-SI" dirty="0"/>
              <a:t> </a:t>
            </a:r>
            <a:r>
              <a:rPr lang="sl-SI" dirty="0" err="1"/>
              <a:t>phonolexical</a:t>
            </a:r>
            <a:r>
              <a:rPr lang="sl-SI" dirty="0"/>
              <a:t> </a:t>
            </a:r>
            <a:r>
              <a:rPr lang="sl-SI" dirty="0" err="1"/>
              <a:t>representations</a:t>
            </a:r>
            <a:r>
              <a:rPr lang="sl-SI" dirty="0"/>
              <a:t> </a:t>
            </a:r>
            <a:r>
              <a:rPr lang="sl-SI" dirty="0" err="1"/>
              <a:t>lead</a:t>
            </a:r>
            <a:r>
              <a:rPr lang="sl-SI" dirty="0"/>
              <a:t> to </a:t>
            </a:r>
            <a:r>
              <a:rPr lang="sl-SI" dirty="0" err="1"/>
              <a:t>fuzzy</a:t>
            </a:r>
            <a:r>
              <a:rPr lang="sl-SI" dirty="0"/>
              <a:t> form-to-</a:t>
            </a:r>
            <a:r>
              <a:rPr lang="sl-SI" dirty="0" err="1"/>
              <a:t>meaning</a:t>
            </a:r>
            <a:r>
              <a:rPr lang="sl-SI" dirty="0"/>
              <a:t> </a:t>
            </a:r>
            <a:r>
              <a:rPr lang="sl-SI" dirty="0" err="1"/>
              <a:t>mappings</a:t>
            </a:r>
            <a:r>
              <a:rPr lang="sl-SI" dirty="0"/>
              <a:t>. </a:t>
            </a:r>
            <a:r>
              <a:rPr lang="sl-SI" dirty="0" err="1"/>
              <a:t>Frontiers</a:t>
            </a:r>
            <a:r>
              <a:rPr lang="sl-SI" dirty="0"/>
              <a:t> in </a:t>
            </a:r>
            <a:r>
              <a:rPr lang="sl-SI" dirty="0" err="1"/>
              <a:t>Psychology</a:t>
            </a:r>
            <a:r>
              <a:rPr lang="sl-SI" dirty="0"/>
              <a:t> VII. 13–45.</a:t>
            </a:r>
          </a:p>
          <a:p>
            <a:pPr marL="0" indent="0">
              <a:buNone/>
            </a:pPr>
            <a:r>
              <a:rPr lang="sl-SI" dirty="0"/>
              <a:t>CORE Team (ur.), 2022: R – A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environment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statistical</a:t>
            </a:r>
            <a:r>
              <a:rPr lang="sl-SI" dirty="0"/>
              <a:t> </a:t>
            </a:r>
            <a:r>
              <a:rPr lang="sl-SI" dirty="0" err="1"/>
              <a:t>computing</a:t>
            </a:r>
            <a:r>
              <a:rPr lang="sl-SI" dirty="0"/>
              <a:t>. Dunaj: R </a:t>
            </a:r>
            <a:r>
              <a:rPr lang="sl-SI" dirty="0" err="1"/>
              <a:t>Foundation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Statistical</a:t>
            </a:r>
            <a:r>
              <a:rPr lang="sl-SI" dirty="0"/>
              <a:t> </a:t>
            </a:r>
            <a:r>
              <a:rPr lang="sl-SI" dirty="0" err="1"/>
              <a:t>Computing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DIJKSTRA, Ton, 2005: </a:t>
            </a:r>
            <a:r>
              <a:rPr lang="sl-SI" dirty="0" err="1"/>
              <a:t>Bilingual</a:t>
            </a:r>
            <a:r>
              <a:rPr lang="sl-SI" dirty="0"/>
              <a:t> </a:t>
            </a:r>
            <a:r>
              <a:rPr lang="sl-SI" dirty="0" err="1"/>
              <a:t>word</a:t>
            </a:r>
            <a:r>
              <a:rPr lang="sl-SI" dirty="0"/>
              <a:t> </a:t>
            </a:r>
            <a:r>
              <a:rPr lang="sl-SI" dirty="0" err="1"/>
              <a:t>recognition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lexical</a:t>
            </a:r>
            <a:r>
              <a:rPr lang="sl-SI" dirty="0"/>
              <a:t> </a:t>
            </a:r>
            <a:r>
              <a:rPr lang="sl-SI" dirty="0" err="1"/>
              <a:t>access</a:t>
            </a:r>
            <a:r>
              <a:rPr lang="sl-SI" dirty="0"/>
              <a:t>. Judith F. </a:t>
            </a:r>
            <a:r>
              <a:rPr lang="sl-SI" dirty="0" err="1"/>
              <a:t>Kroll</a:t>
            </a:r>
            <a:r>
              <a:rPr lang="sl-SI" dirty="0"/>
              <a:t> in </a:t>
            </a:r>
            <a:r>
              <a:rPr lang="sl-SI" dirty="0" err="1"/>
              <a:t>Annette</a:t>
            </a:r>
            <a:r>
              <a:rPr lang="sl-SI" dirty="0"/>
              <a:t> M. B. De </a:t>
            </a:r>
            <a:r>
              <a:rPr lang="sl-SI" dirty="0" err="1"/>
              <a:t>Groot</a:t>
            </a:r>
            <a:r>
              <a:rPr lang="sl-SI" dirty="0"/>
              <a:t> (ur.): </a:t>
            </a:r>
            <a:r>
              <a:rPr lang="sl-SI" dirty="0" err="1"/>
              <a:t>Handbook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bilingualism</a:t>
            </a:r>
            <a:r>
              <a:rPr lang="sl-SI" dirty="0"/>
              <a:t>. New York: Oxford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. 179–201.</a:t>
            </a:r>
          </a:p>
          <a:p>
            <a:pPr marL="0" indent="0">
              <a:buNone/>
            </a:pPr>
            <a:r>
              <a:rPr lang="sl-SI" dirty="0"/>
              <a:t>DRUMMOND, Alex, 2007: Internet </a:t>
            </a:r>
            <a:r>
              <a:rPr lang="sl-SI" dirty="0" err="1"/>
              <a:t>Based</a:t>
            </a:r>
            <a:r>
              <a:rPr lang="sl-SI" dirty="0"/>
              <a:t> </a:t>
            </a:r>
            <a:r>
              <a:rPr lang="sl-SI" dirty="0" err="1"/>
              <a:t>Experiments</a:t>
            </a:r>
            <a:r>
              <a:rPr lang="sl-SI" dirty="0"/>
              <a:t> (IBEX). </a:t>
            </a:r>
            <a:r>
              <a:rPr lang="sl-SI" dirty="0">
                <a:hlinkClick r:id="rId2"/>
              </a:rPr>
              <a:t>Na spletu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EMMOREY, Karen D. in FROMKIN, </a:t>
            </a:r>
            <a:r>
              <a:rPr lang="sl-SI" dirty="0" err="1"/>
              <a:t>Victoria</a:t>
            </a:r>
            <a:r>
              <a:rPr lang="sl-SI" dirty="0"/>
              <a:t> A., 1988: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Mental</a:t>
            </a:r>
            <a:r>
              <a:rPr lang="sl-SI" dirty="0"/>
              <a:t> </a:t>
            </a:r>
            <a:r>
              <a:rPr lang="sl-SI" dirty="0" err="1"/>
              <a:t>Lexicon</a:t>
            </a:r>
            <a:r>
              <a:rPr lang="sl-SI" dirty="0"/>
              <a:t>. </a:t>
            </a:r>
            <a:r>
              <a:rPr lang="sl-SI" dirty="0" err="1"/>
              <a:t>Frederick</a:t>
            </a:r>
            <a:r>
              <a:rPr lang="sl-SI" dirty="0"/>
              <a:t> J. </a:t>
            </a:r>
            <a:r>
              <a:rPr lang="sl-SI" dirty="0" err="1"/>
              <a:t>Newmeyer</a:t>
            </a:r>
            <a:r>
              <a:rPr lang="sl-SI" dirty="0"/>
              <a:t> (ur.): </a:t>
            </a:r>
            <a:r>
              <a:rPr lang="sl-SI" dirty="0" err="1"/>
              <a:t>Linguistics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Cambridge </a:t>
            </a:r>
            <a:r>
              <a:rPr lang="sl-SI" dirty="0" err="1"/>
              <a:t>Survey</a:t>
            </a:r>
            <a:r>
              <a:rPr lang="sl-SI" dirty="0"/>
              <a:t> 3. Cambridge: Cambridge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. 124–49.</a:t>
            </a:r>
          </a:p>
          <a:p>
            <a:pPr marL="0" indent="0">
              <a:buNone/>
            </a:pPr>
            <a:r>
              <a:rPr lang="sl-SI" dirty="0"/>
              <a:t>FLEGE, James. E., 1995: </a:t>
            </a:r>
            <a:r>
              <a:rPr lang="sl-SI" dirty="0" err="1"/>
              <a:t>Second-language</a:t>
            </a:r>
            <a:r>
              <a:rPr lang="sl-SI" dirty="0"/>
              <a:t>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: </a:t>
            </a:r>
            <a:r>
              <a:rPr lang="sl-SI" dirty="0" err="1"/>
              <a:t>Theory</a:t>
            </a:r>
            <a:r>
              <a:rPr lang="sl-SI" dirty="0"/>
              <a:t>, </a:t>
            </a:r>
            <a:r>
              <a:rPr lang="sl-SI" dirty="0" err="1"/>
              <a:t>findings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problems</a:t>
            </a:r>
            <a:r>
              <a:rPr lang="sl-SI" dirty="0"/>
              <a:t>. W. </a:t>
            </a:r>
            <a:r>
              <a:rPr lang="sl-SI" dirty="0" err="1"/>
              <a:t>Strange</a:t>
            </a:r>
            <a:r>
              <a:rPr lang="sl-SI" dirty="0"/>
              <a:t> (ur.):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perception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linguistic</a:t>
            </a:r>
            <a:r>
              <a:rPr lang="sl-SI" dirty="0"/>
              <a:t> </a:t>
            </a:r>
            <a:r>
              <a:rPr lang="sl-SI" dirty="0" err="1"/>
              <a:t>experience</a:t>
            </a:r>
            <a:r>
              <a:rPr lang="sl-SI" dirty="0"/>
              <a:t>. </a:t>
            </a:r>
            <a:r>
              <a:rPr lang="sl-SI" dirty="0" err="1"/>
              <a:t>Timonium</a:t>
            </a:r>
            <a:r>
              <a:rPr lang="sl-SI" dirty="0"/>
              <a:t>: York </a:t>
            </a:r>
            <a:r>
              <a:rPr lang="sl-SI" dirty="0" err="1"/>
              <a:t>Press</a:t>
            </a:r>
            <a:r>
              <a:rPr lang="sl-SI" dirty="0"/>
              <a:t>. 229–273.</a:t>
            </a:r>
          </a:p>
          <a:p>
            <a:pPr marL="0" indent="0">
              <a:buNone/>
            </a:pPr>
            <a:r>
              <a:rPr lang="sl-SI" dirty="0"/>
              <a:t>HAYES, </a:t>
            </a:r>
            <a:r>
              <a:rPr lang="sl-SI" dirty="0" err="1"/>
              <a:t>Rachel</a:t>
            </a:r>
            <a:r>
              <a:rPr lang="sl-SI" dirty="0"/>
              <a:t>. L., 2002: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perception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Japanese</a:t>
            </a:r>
            <a:r>
              <a:rPr lang="sl-SI" dirty="0"/>
              <a:t> </a:t>
            </a:r>
            <a:r>
              <a:rPr lang="sl-SI" dirty="0" err="1"/>
              <a:t>consonant</a:t>
            </a:r>
            <a:r>
              <a:rPr lang="sl-SI" dirty="0"/>
              <a:t> </a:t>
            </a:r>
            <a:r>
              <a:rPr lang="sl-SI" dirty="0" err="1"/>
              <a:t>length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non-</a:t>
            </a:r>
            <a:r>
              <a:rPr lang="sl-SI" dirty="0" err="1"/>
              <a:t>native</a:t>
            </a:r>
            <a:r>
              <a:rPr lang="sl-SI" dirty="0"/>
              <a:t> </a:t>
            </a:r>
            <a:r>
              <a:rPr lang="sl-SI" dirty="0" err="1"/>
              <a:t>listeners</a:t>
            </a:r>
            <a:r>
              <a:rPr lang="sl-SI" dirty="0"/>
              <a:t>. </a:t>
            </a:r>
            <a:r>
              <a:rPr lang="sl-SI" dirty="0" err="1"/>
              <a:t>Laboratory</a:t>
            </a:r>
            <a:r>
              <a:rPr lang="sl-SI" dirty="0"/>
              <a:t> </a:t>
            </a:r>
            <a:r>
              <a:rPr lang="sl-SI" dirty="0" err="1"/>
              <a:t>Phonology</a:t>
            </a:r>
            <a:r>
              <a:rPr lang="sl-SI" dirty="0"/>
              <a:t> VIII.</a:t>
            </a:r>
          </a:p>
          <a:p>
            <a:pPr marL="0" indent="0">
              <a:buNone/>
            </a:pPr>
            <a:r>
              <a:rPr lang="sl-SI" dirty="0"/>
              <a:t>IVERSON, Paul, KUHL, </a:t>
            </a:r>
            <a:r>
              <a:rPr lang="sl-SI" dirty="0" err="1"/>
              <a:t>Patricia</a:t>
            </a:r>
            <a:r>
              <a:rPr lang="sl-SI" dirty="0"/>
              <a:t> K., AKAHANE-YAMADA, </a:t>
            </a:r>
            <a:r>
              <a:rPr lang="sl-SI" dirty="0" err="1"/>
              <a:t>Reiko</a:t>
            </a:r>
            <a:r>
              <a:rPr lang="sl-SI" dirty="0"/>
              <a:t>, DIESCH, </a:t>
            </a:r>
            <a:r>
              <a:rPr lang="sl-SI" dirty="0" err="1"/>
              <a:t>Eugen</a:t>
            </a:r>
            <a:r>
              <a:rPr lang="sl-SI" dirty="0"/>
              <a:t>, TOHKURA, </a:t>
            </a:r>
            <a:r>
              <a:rPr lang="sl-SI" dirty="0" err="1"/>
              <a:t>Yoh'ich</a:t>
            </a:r>
            <a:r>
              <a:rPr lang="sl-SI" dirty="0"/>
              <a:t>, KETTERMANN, Andreas, in SIEBERT, </a:t>
            </a:r>
            <a:r>
              <a:rPr lang="sl-SI" dirty="0" err="1"/>
              <a:t>Claudia</a:t>
            </a:r>
            <a:r>
              <a:rPr lang="sl-SI" dirty="0"/>
              <a:t>, 2003: A </a:t>
            </a:r>
            <a:r>
              <a:rPr lang="sl-SI" dirty="0" err="1"/>
              <a:t>perceptual</a:t>
            </a:r>
            <a:r>
              <a:rPr lang="sl-SI" dirty="0"/>
              <a:t> interference </a:t>
            </a:r>
            <a:r>
              <a:rPr lang="sl-SI" dirty="0" err="1"/>
              <a:t>account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acquisition</a:t>
            </a:r>
            <a:r>
              <a:rPr lang="sl-SI" dirty="0"/>
              <a:t> </a:t>
            </a:r>
            <a:r>
              <a:rPr lang="sl-SI" dirty="0" err="1"/>
              <a:t>difficulties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non-</a:t>
            </a:r>
            <a:r>
              <a:rPr lang="sl-SI" dirty="0" err="1"/>
              <a:t>native</a:t>
            </a:r>
            <a:r>
              <a:rPr lang="sl-SI" dirty="0"/>
              <a:t> </a:t>
            </a:r>
            <a:r>
              <a:rPr lang="sl-SI" dirty="0" err="1"/>
              <a:t>phonemes</a:t>
            </a:r>
            <a:r>
              <a:rPr lang="sl-SI" dirty="0"/>
              <a:t>. </a:t>
            </a:r>
            <a:r>
              <a:rPr lang="sl-SI" dirty="0" err="1"/>
              <a:t>Cognition</a:t>
            </a:r>
            <a:r>
              <a:rPr lang="sl-SI" dirty="0"/>
              <a:t> LXXXVII/1. 47–57.</a:t>
            </a:r>
          </a:p>
          <a:p>
            <a:pPr marL="0" indent="0">
              <a:buNone/>
            </a:pPr>
            <a:r>
              <a:rPr lang="sl-SI" dirty="0"/>
              <a:t>JACKENDOFF, Ray S., 2002: </a:t>
            </a:r>
            <a:r>
              <a:rPr lang="sl-SI" dirty="0" err="1"/>
              <a:t>Foundations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: </a:t>
            </a:r>
            <a:r>
              <a:rPr lang="sl-SI" dirty="0" err="1"/>
              <a:t>Brain</a:t>
            </a:r>
            <a:r>
              <a:rPr lang="sl-SI" dirty="0"/>
              <a:t>, </a:t>
            </a:r>
            <a:r>
              <a:rPr lang="sl-SI" dirty="0" err="1"/>
              <a:t>Meaning</a:t>
            </a:r>
            <a:r>
              <a:rPr lang="sl-SI" dirty="0"/>
              <a:t>, </a:t>
            </a:r>
            <a:r>
              <a:rPr lang="sl-SI" dirty="0" err="1"/>
              <a:t>Grammar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Evolution</a:t>
            </a:r>
            <a:r>
              <a:rPr lang="sl-SI" dirty="0"/>
              <a:t>. Oxford: Oxford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JAEGER, T. </a:t>
            </a:r>
            <a:r>
              <a:rPr lang="sl-SI" dirty="0" err="1"/>
              <a:t>Florian</a:t>
            </a:r>
            <a:r>
              <a:rPr lang="sl-SI" dirty="0"/>
              <a:t>, GRAFF,  Peter, CROFT, William in PONTILLO, Daniel, 2011. </a:t>
            </a:r>
            <a:r>
              <a:rPr lang="sl-SI" dirty="0" err="1"/>
              <a:t>Mixed</a:t>
            </a:r>
            <a:r>
              <a:rPr lang="sl-SI" dirty="0"/>
              <a:t> </a:t>
            </a:r>
            <a:r>
              <a:rPr lang="sl-SI" dirty="0" err="1"/>
              <a:t>Effect</a:t>
            </a:r>
            <a:r>
              <a:rPr lang="sl-SI" dirty="0"/>
              <a:t> </a:t>
            </a:r>
            <a:r>
              <a:rPr lang="sl-SI" dirty="0" err="1"/>
              <a:t>Models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Genetic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Areal </a:t>
            </a:r>
            <a:r>
              <a:rPr lang="sl-SI" dirty="0" err="1"/>
              <a:t>Dependencies</a:t>
            </a:r>
            <a:r>
              <a:rPr lang="sl-SI" dirty="0"/>
              <a:t> in </a:t>
            </a:r>
            <a:r>
              <a:rPr lang="sl-SI" dirty="0" err="1"/>
              <a:t>Linguistic</a:t>
            </a:r>
            <a:r>
              <a:rPr lang="sl-SI" dirty="0"/>
              <a:t> </a:t>
            </a:r>
            <a:r>
              <a:rPr lang="sl-SI" dirty="0" err="1"/>
              <a:t>Typology</a:t>
            </a:r>
            <a:r>
              <a:rPr lang="sl-SI" dirty="0"/>
              <a:t>. </a:t>
            </a:r>
            <a:r>
              <a:rPr lang="sl-SI" dirty="0" err="1"/>
              <a:t>Linguistic</a:t>
            </a:r>
            <a:r>
              <a:rPr lang="sl-SI" dirty="0"/>
              <a:t> </a:t>
            </a:r>
            <a:r>
              <a:rPr lang="sl-SI" dirty="0" err="1"/>
              <a:t>Typology</a:t>
            </a:r>
            <a:r>
              <a:rPr lang="sl-SI" dirty="0"/>
              <a:t> XV/2. 281–320.</a:t>
            </a:r>
          </a:p>
          <a:p>
            <a:pPr marL="0" indent="0">
              <a:buNone/>
            </a:pPr>
            <a:r>
              <a:rPr lang="sl-SI" dirty="0"/>
              <a:t>STRANGE, </a:t>
            </a:r>
            <a:r>
              <a:rPr lang="sl-SI" dirty="0" err="1"/>
              <a:t>Winifred</a:t>
            </a:r>
            <a:r>
              <a:rPr lang="sl-SI" dirty="0"/>
              <a:t> in SHAFER, </a:t>
            </a:r>
            <a:r>
              <a:rPr lang="sl-SI" dirty="0" err="1"/>
              <a:t>Valerie</a:t>
            </a:r>
            <a:r>
              <a:rPr lang="sl-SI" dirty="0"/>
              <a:t> L., 2008: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perception</a:t>
            </a:r>
            <a:r>
              <a:rPr lang="sl-SI" dirty="0"/>
              <a:t> in </a:t>
            </a:r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learners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re-</a:t>
            </a:r>
            <a:r>
              <a:rPr lang="sl-SI" dirty="0" err="1"/>
              <a:t>education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selective</a:t>
            </a:r>
            <a:r>
              <a:rPr lang="sl-SI" dirty="0"/>
              <a:t> </a:t>
            </a:r>
            <a:r>
              <a:rPr lang="sl-SI" dirty="0" err="1"/>
              <a:t>perception</a:t>
            </a:r>
            <a:r>
              <a:rPr lang="sl-SI" dirty="0"/>
              <a:t>. G. </a:t>
            </a:r>
            <a:r>
              <a:rPr lang="sl-SI" dirty="0" err="1"/>
              <a:t>Hansen</a:t>
            </a:r>
            <a:r>
              <a:rPr lang="sl-SI" dirty="0"/>
              <a:t> Edwards in M. </a:t>
            </a:r>
            <a:r>
              <a:rPr lang="sl-SI" dirty="0" err="1"/>
              <a:t>Zampini</a:t>
            </a:r>
            <a:r>
              <a:rPr lang="sl-SI" dirty="0"/>
              <a:t> (ur.): </a:t>
            </a:r>
            <a:r>
              <a:rPr lang="sl-SI" dirty="0" err="1"/>
              <a:t>Phonology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acquisition</a:t>
            </a:r>
            <a:r>
              <a:rPr lang="sl-SI" dirty="0"/>
              <a:t>. Amsterdam: John </a:t>
            </a:r>
            <a:r>
              <a:rPr lang="sl-SI" dirty="0" err="1"/>
              <a:t>Benjamins</a:t>
            </a:r>
            <a:r>
              <a:rPr lang="sl-SI" dirty="0"/>
              <a:t>. 153–191.</a:t>
            </a:r>
          </a:p>
          <a:p>
            <a:pPr marL="0" indent="0">
              <a:buNone/>
            </a:pPr>
            <a:r>
              <a:rPr lang="sl-SI" dirty="0"/>
              <a:t>TRAXLER, </a:t>
            </a:r>
            <a:r>
              <a:rPr lang="sl-SI" dirty="0" err="1"/>
              <a:t>Matthew</a:t>
            </a:r>
            <a:r>
              <a:rPr lang="sl-SI" dirty="0"/>
              <a:t> J., 2012: </a:t>
            </a:r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psycholinguistics</a:t>
            </a:r>
            <a:r>
              <a:rPr lang="sl-SI" dirty="0"/>
              <a:t>: </a:t>
            </a:r>
            <a:r>
              <a:rPr lang="sl-SI" dirty="0" err="1"/>
              <a:t>understanding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science. </a:t>
            </a:r>
            <a:r>
              <a:rPr lang="sl-SI" dirty="0" err="1"/>
              <a:t>Chichester</a:t>
            </a:r>
            <a:r>
              <a:rPr lang="sl-SI" dirty="0"/>
              <a:t>, West Sussex: </a:t>
            </a:r>
            <a:r>
              <a:rPr lang="sl-SI" dirty="0" err="1"/>
              <a:t>Wiley-Blackwell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TSUKADA, </a:t>
            </a:r>
            <a:r>
              <a:rPr lang="sl-SI" dirty="0" err="1"/>
              <a:t>Kimiko</a:t>
            </a:r>
            <a:r>
              <a:rPr lang="sl-SI" dirty="0"/>
              <a:t> in HAJEK, John, 2022: </a:t>
            </a:r>
            <a:r>
              <a:rPr lang="sl-SI" dirty="0" err="1"/>
              <a:t>Cross-language</a:t>
            </a:r>
            <a:r>
              <a:rPr lang="sl-SI" dirty="0"/>
              <a:t> </a:t>
            </a:r>
            <a:r>
              <a:rPr lang="sl-SI" dirty="0" err="1"/>
              <a:t>perception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Japanese</a:t>
            </a:r>
            <a:r>
              <a:rPr lang="sl-SI" dirty="0"/>
              <a:t> </a:t>
            </a:r>
            <a:r>
              <a:rPr lang="sl-SI" dirty="0" err="1"/>
              <a:t>consonant</a:t>
            </a:r>
            <a:r>
              <a:rPr lang="sl-SI" dirty="0"/>
              <a:t> </a:t>
            </a:r>
            <a:r>
              <a:rPr lang="sl-SI" dirty="0" err="1"/>
              <a:t>length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speakers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Italian-and</a:t>
            </a:r>
            <a:r>
              <a:rPr lang="sl-SI" dirty="0"/>
              <a:t> Mandarin-</a:t>
            </a:r>
            <a:r>
              <a:rPr lang="sl-SI" dirty="0" err="1"/>
              <a:t>speaking</a:t>
            </a:r>
            <a:r>
              <a:rPr lang="sl-SI" dirty="0"/>
              <a:t> </a:t>
            </a:r>
            <a:r>
              <a:rPr lang="sl-SI" dirty="0" err="1"/>
              <a:t>backgrounds</a:t>
            </a:r>
            <a:r>
              <a:rPr lang="sl-SI" dirty="0"/>
              <a:t>. </a:t>
            </a:r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: 02676583221108269.</a:t>
            </a:r>
          </a:p>
          <a:p>
            <a:pPr marL="0" indent="0">
              <a:buNone/>
            </a:pPr>
            <a:r>
              <a:rPr lang="sl-SI" dirty="0"/>
              <a:t>TSUKADA, </a:t>
            </a:r>
            <a:r>
              <a:rPr lang="sl-SI" dirty="0" err="1"/>
              <a:t>Kimiko</a:t>
            </a:r>
            <a:r>
              <a:rPr lang="sl-SI" dirty="0"/>
              <a:t>, COX, </a:t>
            </a:r>
            <a:r>
              <a:rPr lang="sl-SI" dirty="0" err="1"/>
              <a:t>Felicity</a:t>
            </a:r>
            <a:r>
              <a:rPr lang="sl-SI" dirty="0"/>
              <a:t>, HAJEK, John in HIRATA, </a:t>
            </a:r>
            <a:r>
              <a:rPr lang="sl-SI" dirty="0" err="1"/>
              <a:t>Yukari</a:t>
            </a:r>
            <a:r>
              <a:rPr lang="sl-SI" dirty="0"/>
              <a:t>, 2018: Non-</a:t>
            </a:r>
            <a:r>
              <a:rPr lang="sl-SI" dirty="0" err="1"/>
              <a:t>native</a:t>
            </a:r>
            <a:r>
              <a:rPr lang="sl-SI" dirty="0"/>
              <a:t> </a:t>
            </a:r>
            <a:r>
              <a:rPr lang="sl-SI" dirty="0" err="1"/>
              <a:t>Japanese</a:t>
            </a:r>
            <a:r>
              <a:rPr lang="sl-SI" dirty="0"/>
              <a:t> </a:t>
            </a:r>
            <a:r>
              <a:rPr lang="sl-SI" dirty="0" err="1"/>
              <a:t>learners</a:t>
            </a:r>
            <a:r>
              <a:rPr lang="sl-SI" dirty="0"/>
              <a:t>’ </a:t>
            </a:r>
            <a:r>
              <a:rPr lang="sl-SI" dirty="0" err="1"/>
              <a:t>perception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consonant</a:t>
            </a:r>
            <a:r>
              <a:rPr lang="sl-SI" dirty="0"/>
              <a:t> </a:t>
            </a:r>
            <a:r>
              <a:rPr lang="sl-SI" dirty="0" err="1"/>
              <a:t>length</a:t>
            </a:r>
            <a:r>
              <a:rPr lang="sl-SI" dirty="0"/>
              <a:t> in </a:t>
            </a:r>
            <a:r>
              <a:rPr lang="sl-SI" dirty="0" err="1"/>
              <a:t>Japanese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Italian</a:t>
            </a:r>
            <a:r>
              <a:rPr lang="sl-SI" dirty="0"/>
              <a:t>. </a:t>
            </a:r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 XXXIV (2). 179–200.</a:t>
            </a:r>
          </a:p>
          <a:p>
            <a:pPr marL="0" indent="0">
              <a:buNone/>
            </a:pPr>
            <a:r>
              <a:rPr lang="sl-SI" dirty="0"/>
              <a:t>WANG, </a:t>
            </a:r>
            <a:r>
              <a:rPr lang="sl-SI" dirty="0" err="1"/>
              <a:t>Yue</a:t>
            </a:r>
            <a:r>
              <a:rPr lang="sl-SI" dirty="0"/>
              <a:t>, JONGMAN, </a:t>
            </a:r>
            <a:r>
              <a:rPr lang="sl-SI" dirty="0" err="1"/>
              <a:t>Allard</a:t>
            </a:r>
            <a:r>
              <a:rPr lang="sl-SI" dirty="0"/>
              <a:t> in SERENO, Joan A., 2003: </a:t>
            </a:r>
            <a:r>
              <a:rPr lang="sl-SI" dirty="0" err="1"/>
              <a:t>Acoustic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perceptual</a:t>
            </a:r>
            <a:r>
              <a:rPr lang="sl-SI" dirty="0"/>
              <a:t> </a:t>
            </a:r>
            <a:r>
              <a:rPr lang="sl-SI" dirty="0" err="1"/>
              <a:t>evaluation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Mandarin tone </a:t>
            </a:r>
            <a:r>
              <a:rPr lang="sl-SI" dirty="0" err="1"/>
              <a:t>productions</a:t>
            </a:r>
            <a:r>
              <a:rPr lang="sl-SI" dirty="0"/>
              <a:t> </a:t>
            </a:r>
            <a:r>
              <a:rPr lang="sl-SI" dirty="0" err="1"/>
              <a:t>before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after</a:t>
            </a:r>
            <a:r>
              <a:rPr lang="sl-SI" dirty="0"/>
              <a:t> </a:t>
            </a:r>
            <a:r>
              <a:rPr lang="sl-SI" dirty="0" err="1"/>
              <a:t>perceptual</a:t>
            </a:r>
            <a:r>
              <a:rPr lang="sl-SI" dirty="0"/>
              <a:t> </a:t>
            </a:r>
            <a:r>
              <a:rPr lang="sl-SI" dirty="0" err="1"/>
              <a:t>training</a:t>
            </a:r>
            <a:r>
              <a:rPr lang="sl-SI" dirty="0"/>
              <a:t>. </a:t>
            </a:r>
            <a:r>
              <a:rPr lang="sl-SI" dirty="0" err="1"/>
              <a:t>Journal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Acoustical</a:t>
            </a:r>
            <a:r>
              <a:rPr lang="sl-SI" dirty="0"/>
              <a:t> </a:t>
            </a:r>
            <a:r>
              <a:rPr lang="sl-SI" dirty="0" err="1"/>
              <a:t>Society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America</a:t>
            </a:r>
            <a:r>
              <a:rPr lang="sl-SI" dirty="0"/>
              <a:t> CXIII/2. 1033–1043.</a:t>
            </a:r>
          </a:p>
          <a:p>
            <a:pPr marL="0" indent="0">
              <a:buNone/>
            </a:pPr>
            <a:r>
              <a:rPr lang="sl-SI" dirty="0"/>
              <a:t>WERKER, Janet F., GILBERT, John H. V., HUMPHREY, Keith in TEES, Richard C., 1981: </a:t>
            </a:r>
            <a:r>
              <a:rPr lang="sl-SI" dirty="0" err="1"/>
              <a:t>Developmental</a:t>
            </a:r>
            <a:r>
              <a:rPr lang="sl-SI" dirty="0"/>
              <a:t> </a:t>
            </a:r>
            <a:r>
              <a:rPr lang="sl-SI" dirty="0" err="1"/>
              <a:t>aspects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cross-language</a:t>
            </a:r>
            <a:r>
              <a:rPr lang="sl-SI" dirty="0"/>
              <a:t>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perception</a:t>
            </a:r>
            <a:r>
              <a:rPr lang="sl-SI" dirty="0"/>
              <a:t>. </a:t>
            </a:r>
            <a:r>
              <a:rPr lang="sl-SI" dirty="0" err="1"/>
              <a:t>Child</a:t>
            </a:r>
            <a:r>
              <a:rPr lang="sl-SI" dirty="0"/>
              <a:t> </a:t>
            </a:r>
            <a:r>
              <a:rPr lang="sl-SI" dirty="0" err="1"/>
              <a:t>development</a:t>
            </a:r>
            <a:r>
              <a:rPr lang="sl-SI" dirty="0"/>
              <a:t>. 349–355.</a:t>
            </a:r>
          </a:p>
          <a:p>
            <a:pPr marL="0" indent="0">
              <a:buNone/>
            </a:pPr>
            <a:r>
              <a:rPr lang="sl-SI" dirty="0"/>
              <a:t>ZEHR, </a:t>
            </a:r>
            <a:r>
              <a:rPr lang="sl-SI" dirty="0" err="1"/>
              <a:t>Jérémy</a:t>
            </a:r>
            <a:r>
              <a:rPr lang="sl-SI" dirty="0"/>
              <a:t> in SCHWARZ, </a:t>
            </a:r>
            <a:r>
              <a:rPr lang="sl-SI" dirty="0" err="1"/>
              <a:t>Florian</a:t>
            </a:r>
            <a:r>
              <a:rPr lang="sl-SI" dirty="0"/>
              <a:t>, 2018: </a:t>
            </a:r>
            <a:r>
              <a:rPr lang="sl-SI" dirty="0" err="1"/>
              <a:t>PennController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Internet </a:t>
            </a:r>
            <a:r>
              <a:rPr lang="sl-SI" dirty="0" err="1"/>
              <a:t>Based</a:t>
            </a:r>
            <a:r>
              <a:rPr lang="sl-SI" dirty="0"/>
              <a:t> </a:t>
            </a:r>
            <a:r>
              <a:rPr lang="sl-SI" dirty="0" err="1"/>
              <a:t>Experiments</a:t>
            </a:r>
            <a:r>
              <a:rPr lang="sl-SI" dirty="0"/>
              <a:t> (IBEX). </a:t>
            </a:r>
            <a:r>
              <a:rPr lang="sl-SI" dirty="0">
                <a:hlinkClick r:id="rId3"/>
              </a:rPr>
              <a:t>Na spletu</a:t>
            </a:r>
            <a:r>
              <a:rPr lang="sl-SI" dirty="0"/>
              <a:t>.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31DB6BE-A31F-3372-F5FD-070A2E0EF149}"/>
              </a:ext>
            </a:extLst>
          </p:cNvPr>
          <p:cNvSpPr txBox="1"/>
          <p:nvPr/>
        </p:nvSpPr>
        <p:spPr>
          <a:xfrm rot="16200000">
            <a:off x="-928889" y="3075059"/>
            <a:ext cx="272061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4000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19318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4A1BA64-CF7B-973A-5B51-192AF1E7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/>
              <a:t>MEDJEZIKOVNI VPLIVI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7B7AA35-01B0-ADCC-C677-15E85516E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/>
              <a:t>Model 1</a:t>
            </a:r>
          </a:p>
        </p:txBody>
      </p:sp>
      <p:pic>
        <p:nvPicPr>
          <p:cNvPr id="10" name="Označba mesta vsebine 9" descr="Slika, ki vsebuje besede datoteka, pohištvo, omara&#10;&#10;Opis je samodejno ustvarjen">
            <a:extLst>
              <a:ext uri="{FF2B5EF4-FFF2-40B4-BE49-F238E27FC236}">
                <a16:creationId xmlns:a16="http://schemas.microsoft.com/office/drawing/2014/main" id="{6C0609AF-5D0A-FB0E-0205-92D19ADDE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46" y="3372929"/>
            <a:ext cx="3829787" cy="2520000"/>
          </a:xfrm>
        </p:spPr>
      </p:pic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7F254DC3-1D97-2BB0-7486-0EBE48CA9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/>
              <a:t>Model 2</a:t>
            </a:r>
          </a:p>
        </p:txBody>
      </p:sp>
      <p:pic>
        <p:nvPicPr>
          <p:cNvPr id="12" name="Označba mesta vsebine 11" descr="Slika, ki vsebuje besede datoteka, pohištvo&#10;&#10;Opis je samodejno ustvarjen">
            <a:extLst>
              <a:ext uri="{FF2B5EF4-FFF2-40B4-BE49-F238E27FC236}">
                <a16:creationId xmlns:a16="http://schemas.microsoft.com/office/drawing/2014/main" id="{58403F6A-A881-AAFE-1E23-C2FCFD0216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2608" y="3372929"/>
            <a:ext cx="3778111" cy="2520000"/>
          </a:xfr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E061EBEA-D63E-64D7-8161-6B90C20BEE24}"/>
              </a:ext>
            </a:extLst>
          </p:cNvPr>
          <p:cNvSpPr/>
          <p:nvPr/>
        </p:nvSpPr>
        <p:spPr>
          <a:xfrm>
            <a:off x="6653719" y="1935804"/>
            <a:ext cx="4182894" cy="443756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9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7AD2948-C3F1-2CA0-1DEE-01C8DC50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l-SI" dirty="0"/>
              <a:t>Presojanje besedišča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F360F9-E353-91AB-83E2-C181F76DA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Psiholingvistični postopek</a:t>
            </a:r>
          </a:p>
          <a:p>
            <a:r>
              <a:rPr lang="sl-SI" dirty="0"/>
              <a:t>Informantu enega za drugim slušno oziroma pisno predstavimo zaporedja glasov oziroma grafemov, ki v ciljnem jeziku predstavljajo:</a:t>
            </a:r>
          </a:p>
          <a:p>
            <a:pPr lvl="0"/>
            <a:r>
              <a:rPr lang="sl-SI" dirty="0"/>
              <a:t>obstoječe besede (npr. </a:t>
            </a:r>
            <a:r>
              <a:rPr lang="sl-SI" dirty="0" err="1"/>
              <a:t>ob'dobje</a:t>
            </a:r>
            <a:r>
              <a:rPr lang="sl-SI" dirty="0"/>
              <a:t> v slovenščini),</a:t>
            </a:r>
          </a:p>
          <a:p>
            <a:pPr lvl="0"/>
            <a:r>
              <a:rPr lang="sl-SI" dirty="0" err="1"/>
              <a:t>psevdobesede</a:t>
            </a:r>
            <a:r>
              <a:rPr lang="sl-SI" dirty="0"/>
              <a:t> (neobstoječe besede, sestavljene v skladu s fonologijo ciljnega jezika, npr. </a:t>
            </a:r>
            <a:r>
              <a:rPr lang="sl-SI" dirty="0" err="1"/>
              <a:t>ma'buka</a:t>
            </a:r>
            <a:r>
              <a:rPr lang="sl-SI" dirty="0"/>
              <a:t> v slovenščini)</a:t>
            </a:r>
          </a:p>
          <a:p>
            <a:pPr lvl="0"/>
            <a:r>
              <a:rPr lang="sl-SI" dirty="0" err="1"/>
              <a:t>nebesede</a:t>
            </a:r>
            <a:r>
              <a:rPr lang="sl-SI" dirty="0"/>
              <a:t> (neobstoječe besede, sestavljene tako, da kršijo fonologijo ciljnega jezika, npr. </a:t>
            </a:r>
            <a:r>
              <a:rPr lang="sl-SI" dirty="0" err="1"/>
              <a:t>dza'teka</a:t>
            </a:r>
            <a:r>
              <a:rPr lang="sl-SI" dirty="0"/>
              <a:t> v slovenščini).</a:t>
            </a:r>
          </a:p>
          <a:p>
            <a:pPr marL="0" indent="0">
              <a:buNone/>
            </a:pPr>
            <a:r>
              <a:rPr lang="sl-SI" b="1" dirty="0"/>
              <a:t>Informant se do njih opredeli ('je beseda' oziroma 'ni beseda'); v digitaliziranem eksperimentu tako, da pritisne ustrezno tipko oziroma gumb.</a:t>
            </a:r>
          </a:p>
        </p:txBody>
      </p:sp>
    </p:spTree>
    <p:extLst>
      <p:ext uri="{BB962C8B-B14F-4D97-AF65-F5344CB8AC3E}">
        <p14:creationId xmlns:p14="http://schemas.microsoft.com/office/powerpoint/2010/main" val="320277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92566-E9EB-650A-5591-9C2F0B25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96" y="3750056"/>
            <a:ext cx="9922407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cap="none" dirty="0"/>
              <a:t>A</a:t>
            </a:r>
            <a:r>
              <a:rPr lang="sv-SE" b="1" cap="none" dirty="0"/>
              <a:t>li bi to lahko bila slovenska beseda?</a:t>
            </a:r>
            <a:br>
              <a:rPr lang="sl-SI" b="1" cap="none" dirty="0"/>
            </a:br>
            <a:r>
              <a:rPr lang="sl-SI" cap="none" dirty="0"/>
              <a:t>JA (tipka f)					NE (tipka j)</a:t>
            </a:r>
          </a:p>
        </p:txBody>
      </p:sp>
      <p:pic>
        <p:nvPicPr>
          <p:cNvPr id="5" name="Označba mesta vsebine 4" descr="Slika, ki vsebuje besede besedilo, znak&#10;&#10;Opis je samodejno ustvarjen">
            <a:extLst>
              <a:ext uri="{FF2B5EF4-FFF2-40B4-BE49-F238E27FC236}">
                <a16:creationId xmlns:a16="http://schemas.microsoft.com/office/drawing/2014/main" id="{C41C530C-3452-EAC6-E4D1-5258DB5C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54" y="1474633"/>
            <a:ext cx="2298092" cy="2298092"/>
          </a:xfrm>
        </p:spPr>
      </p:pic>
      <p:pic>
        <p:nvPicPr>
          <p:cNvPr id="6" name="gottek">
            <a:hlinkClick r:id="" action="ppaction://media"/>
            <a:extLst>
              <a:ext uri="{FF2B5EF4-FFF2-40B4-BE49-F238E27FC236}">
                <a16:creationId xmlns:a16="http://schemas.microsoft.com/office/drawing/2014/main" id="{F41B9334-649F-C94F-9109-602EBE598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98529" y="5526350"/>
            <a:ext cx="487363" cy="487363"/>
          </a:xfrm>
          <a:prstGeom prst="rect">
            <a:avLst/>
          </a:prstGeom>
        </p:spPr>
      </p:pic>
      <p:pic>
        <p:nvPicPr>
          <p:cNvPr id="7" name="bappet">
            <a:hlinkClick r:id="" action="ppaction://media"/>
            <a:extLst>
              <a:ext uri="{FF2B5EF4-FFF2-40B4-BE49-F238E27FC236}">
                <a16:creationId xmlns:a16="http://schemas.microsoft.com/office/drawing/2014/main" id="{D7D51EEF-E777-6D5D-18E8-294264A989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28252" y="5526350"/>
            <a:ext cx="487363" cy="487363"/>
          </a:xfrm>
          <a:prstGeom prst="rect">
            <a:avLst/>
          </a:prstGeom>
        </p:spPr>
      </p:pic>
      <p:pic>
        <p:nvPicPr>
          <p:cNvPr id="8" name="bekkuto">
            <a:hlinkClick r:id="" action="ppaction://media"/>
            <a:extLst>
              <a:ext uri="{FF2B5EF4-FFF2-40B4-BE49-F238E27FC236}">
                <a16:creationId xmlns:a16="http://schemas.microsoft.com/office/drawing/2014/main" id="{8E646A62-725E-F792-9C2E-48AEB87A90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2317" y="5543549"/>
            <a:ext cx="487363" cy="487363"/>
          </a:xfrm>
          <a:prstGeom prst="rect">
            <a:avLst/>
          </a:prstGeom>
        </p:spPr>
      </p:pic>
      <p:pic>
        <p:nvPicPr>
          <p:cNvPr id="9" name="dzahrapo">
            <a:hlinkClick r:id="" action="ppaction://media"/>
            <a:extLst>
              <a:ext uri="{FF2B5EF4-FFF2-40B4-BE49-F238E27FC236}">
                <a16:creationId xmlns:a16="http://schemas.microsoft.com/office/drawing/2014/main" id="{780E70F7-D9E1-4CB6-D4DB-7A078F67BF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76382" y="5526349"/>
            <a:ext cx="487363" cy="487363"/>
          </a:xfrm>
          <a:prstGeom prst="rect">
            <a:avLst/>
          </a:prstGeom>
        </p:spPr>
      </p:pic>
      <p:pic>
        <p:nvPicPr>
          <p:cNvPr id="10" name="gareka">
            <a:hlinkClick r:id="" action="ppaction://media"/>
            <a:extLst>
              <a:ext uri="{FF2B5EF4-FFF2-40B4-BE49-F238E27FC236}">
                <a16:creationId xmlns:a16="http://schemas.microsoft.com/office/drawing/2014/main" id="{29AD9910-D26C-159D-406B-7B38BF3A78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00447" y="55263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5B3065-6E58-6B1D-012E-A4FD774C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94" y="484632"/>
            <a:ext cx="10943812" cy="1609344"/>
          </a:xfrm>
        </p:spPr>
        <p:txBody>
          <a:bodyPr/>
          <a:lstStyle/>
          <a:p>
            <a:r>
              <a:rPr lang="sl-SI" dirty="0"/>
              <a:t>Kako deluje presojanje besedišča?</a:t>
            </a:r>
          </a:p>
        </p:txBody>
      </p:sp>
      <p:graphicFrame>
        <p:nvGraphicFramePr>
          <p:cNvPr id="7" name="Označba mesta vsebine 2">
            <a:extLst>
              <a:ext uri="{FF2B5EF4-FFF2-40B4-BE49-F238E27FC236}">
                <a16:creationId xmlns:a16="http://schemas.microsoft.com/office/drawing/2014/main" id="{4893C2A0-28B2-076F-923D-661F4735680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01625" y="2093976"/>
          <a:ext cx="5026152" cy="351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071C6E3-BAF6-24CB-0481-A8F7FE390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401" y="2648505"/>
            <a:ext cx="4754880" cy="2406905"/>
          </a:xfrm>
        </p:spPr>
        <p:txBody>
          <a:bodyPr>
            <a:normAutofit/>
          </a:bodyPr>
          <a:lstStyle/>
          <a:p>
            <a:r>
              <a:rPr lang="sl-SI" sz="2000" b="1" dirty="0"/>
              <a:t>Zaznava</a:t>
            </a:r>
            <a:r>
              <a:rPr lang="sl-SI" sz="2000" dirty="0"/>
              <a:t> besede (slušna/vidna)</a:t>
            </a:r>
          </a:p>
          <a:p>
            <a:r>
              <a:rPr lang="sl-SI" sz="2000" dirty="0"/>
              <a:t>Začasna </a:t>
            </a:r>
            <a:r>
              <a:rPr lang="sl-SI" sz="2000" b="1" dirty="0"/>
              <a:t>shranitev</a:t>
            </a:r>
            <a:r>
              <a:rPr lang="sl-SI" sz="2000" dirty="0"/>
              <a:t> reprezentacije v kratkoročni spomin </a:t>
            </a:r>
          </a:p>
          <a:p>
            <a:r>
              <a:rPr lang="sl-SI" sz="2000" b="1" dirty="0"/>
              <a:t>Iskanje</a:t>
            </a:r>
            <a:r>
              <a:rPr lang="sl-SI" sz="2000" dirty="0"/>
              <a:t> identične reprezentacije med leksemi, tj. reprezentacijami, shranjenimi v delu dolgoročnega spomina, ki ga imenujemo mentalni slovar.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302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D024A-4804-8B9C-C9BF-AD467986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l-SI" dirty="0"/>
              <a:t>Kako poteka Iskanje leksema?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1E1EDE5-788C-CF4E-6578-97CE9AC31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" b="9415"/>
          <a:stretch/>
        </p:blipFill>
        <p:spPr>
          <a:xfrm>
            <a:off x="1007200" y="2373383"/>
            <a:ext cx="5088800" cy="3539415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60F965-519F-2E2A-532C-E2F04EF9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21" y="2351027"/>
            <a:ext cx="4632031" cy="353941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l-SI" sz="2400" b="1" dirty="0"/>
              <a:t>Dejavniki: </a:t>
            </a:r>
          </a:p>
          <a:p>
            <a:r>
              <a:rPr lang="sl-SI" sz="2400" dirty="0"/>
              <a:t>starost usvojitve</a:t>
            </a:r>
          </a:p>
          <a:p>
            <a:r>
              <a:rPr lang="sl-SI" sz="2400" dirty="0"/>
              <a:t>pogostost rabe</a:t>
            </a:r>
          </a:p>
          <a:p>
            <a:r>
              <a:rPr lang="sl-SI" sz="2400" dirty="0"/>
              <a:t>struktura</a:t>
            </a:r>
          </a:p>
          <a:p>
            <a:r>
              <a:rPr lang="sl-SI" sz="2400" dirty="0"/>
              <a:t>(ne)jezikovni kontekst</a:t>
            </a:r>
          </a:p>
          <a:p>
            <a:r>
              <a:rPr lang="sl-SI" sz="2400" dirty="0"/>
              <a:t>število fonološko/pomensko sorodnih leksemov </a:t>
            </a:r>
          </a:p>
          <a:p>
            <a:r>
              <a:rPr lang="sl-SI" sz="2400" u="sng" dirty="0"/>
              <a:t>večjezičnost</a:t>
            </a:r>
          </a:p>
        </p:txBody>
      </p:sp>
    </p:spTree>
    <p:extLst>
      <p:ext uri="{BB962C8B-B14F-4D97-AF65-F5344CB8AC3E}">
        <p14:creationId xmlns:p14="http://schemas.microsoft.com/office/powerpoint/2010/main" val="81671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2A26F-DA89-7840-427E-802886D1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l-SI" dirty="0"/>
              <a:t>v večjezičnem slovarju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CB75E7-B4ED-2F08-E098-7B81D434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400" b="1" dirty="0"/>
              <a:t>Vpliv </a:t>
            </a:r>
            <a:r>
              <a:rPr lang="sl-SI" sz="2400" b="1" dirty="0" err="1"/>
              <a:t>neciljnih</a:t>
            </a:r>
            <a:r>
              <a:rPr lang="sl-SI" sz="2400" b="1" dirty="0"/>
              <a:t> leksemov, ki niso del istega jezika, a so s ciljnim leksemom povezani</a:t>
            </a:r>
          </a:p>
          <a:p>
            <a:r>
              <a:rPr lang="sl-SI" sz="2400" dirty="0"/>
              <a:t>fonološko </a:t>
            </a:r>
          </a:p>
          <a:p>
            <a:r>
              <a:rPr lang="sl-SI" sz="2400" dirty="0"/>
              <a:t>pomensko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accent1"/>
                </a:solidFill>
              </a:rPr>
              <a:t>Med leksikalnim procesiranjem aktivirano besedišče ciljnega (ki mu pripada zaznani leksem) in </a:t>
            </a:r>
            <a:r>
              <a:rPr lang="sl-SI" sz="2400" b="1" dirty="0" err="1">
                <a:solidFill>
                  <a:schemeClr val="accent1"/>
                </a:solidFill>
              </a:rPr>
              <a:t>neciljnega</a:t>
            </a:r>
            <a:r>
              <a:rPr lang="sl-SI" sz="2400" b="1" dirty="0">
                <a:solidFill>
                  <a:schemeClr val="accent1"/>
                </a:solidFill>
              </a:rPr>
              <a:t> (ki mu zaznani leksem ne pripada) jezika (</a:t>
            </a:r>
            <a:r>
              <a:rPr lang="pl-PL" sz="2400" b="1" dirty="0">
                <a:solidFill>
                  <a:schemeClr val="accent1"/>
                </a:solidFill>
              </a:rPr>
              <a:t>glej Dijkstra 2005)</a:t>
            </a:r>
            <a:r>
              <a:rPr lang="sl-SI" sz="24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2400" b="1" dirty="0"/>
              <a:t>Stopnja </a:t>
            </a:r>
            <a:r>
              <a:rPr lang="sl-SI" sz="2400" b="1" dirty="0" err="1"/>
              <a:t>koaktivacije</a:t>
            </a:r>
            <a:r>
              <a:rPr lang="sl-SI" sz="2400" b="1" dirty="0"/>
              <a:t> pa je odvisna od:</a:t>
            </a:r>
          </a:p>
          <a:p>
            <a:r>
              <a:rPr lang="sl-SI" sz="2400" dirty="0"/>
              <a:t>ravni jezikovne zmožnosti v ciljnem oziroma </a:t>
            </a:r>
            <a:r>
              <a:rPr lang="sl-SI" sz="2400" dirty="0" err="1"/>
              <a:t>neciljnem</a:t>
            </a:r>
            <a:r>
              <a:rPr lang="sl-SI" sz="2400" dirty="0"/>
              <a:t> jeziku</a:t>
            </a:r>
          </a:p>
          <a:p>
            <a:r>
              <a:rPr lang="sl-SI" sz="2400" dirty="0"/>
              <a:t>fonetične podobnosti med leksemoma</a:t>
            </a:r>
          </a:p>
          <a:p>
            <a:r>
              <a:rPr lang="sl-SI" sz="2400" dirty="0"/>
              <a:t>fonološke podobnosti med sistemoma</a:t>
            </a:r>
          </a:p>
        </p:txBody>
      </p:sp>
    </p:spTree>
    <p:extLst>
      <p:ext uri="{BB962C8B-B14F-4D97-AF65-F5344CB8AC3E}">
        <p14:creationId xmlns:p14="http://schemas.microsoft.com/office/powerpoint/2010/main" val="148717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CCBA9B-D923-7807-7293-E5F9F158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Dejavnika: Fonetična podobnost in fonološki sistem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0D307B-6CB6-A451-AE65-E295B95F7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0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Zaznava in artikulacija glasu v J2 sta odvisni od podobnosti med tem glasom in fonetično najbližjimi glasovi v J1 </a:t>
            </a:r>
            <a:r>
              <a:rPr lang="sl-SI" dirty="0"/>
              <a:t>(</a:t>
            </a:r>
            <a:r>
              <a:rPr lang="sl-SI" dirty="0" err="1"/>
              <a:t>Best</a:t>
            </a:r>
            <a:r>
              <a:rPr lang="sl-SI" dirty="0"/>
              <a:t>, </a:t>
            </a:r>
            <a:r>
              <a:rPr lang="sl-SI" dirty="0" err="1"/>
              <a:t>McRoberts</a:t>
            </a:r>
            <a:r>
              <a:rPr lang="sl-SI" dirty="0"/>
              <a:t> in </a:t>
            </a:r>
            <a:r>
              <a:rPr lang="sl-SI" dirty="0" err="1"/>
              <a:t>Sithole</a:t>
            </a:r>
            <a:r>
              <a:rPr lang="sl-SI" dirty="0"/>
              <a:t> 1988)</a:t>
            </a:r>
          </a:p>
          <a:p>
            <a:r>
              <a:rPr lang="sl-SI" b="1" dirty="0" err="1">
                <a:solidFill>
                  <a:schemeClr val="accent1"/>
                </a:solidFill>
              </a:rPr>
              <a:t>Tsukada</a:t>
            </a:r>
            <a:r>
              <a:rPr lang="sl-SI" b="1" dirty="0">
                <a:solidFill>
                  <a:schemeClr val="accent1"/>
                </a:solidFill>
              </a:rPr>
              <a:t> idr. (2018): zaznava japonskih dolgih in kratkih soglasnikov s strani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/>
              <a:t> G1 avstralske angleščine (dolžina soglasnika ni ne fonemska ne </a:t>
            </a:r>
            <a:r>
              <a:rPr lang="sl-SI" dirty="0" err="1"/>
              <a:t>alofonska</a:t>
            </a:r>
            <a:r>
              <a:rPr lang="sl-SI" dirty="0"/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/>
              <a:t> G1 korejščine (dolžina soglasnika ni fonemska, a se pojavlja </a:t>
            </a:r>
            <a:r>
              <a:rPr lang="sl-SI" dirty="0" err="1"/>
              <a:t>alofonsko</a:t>
            </a:r>
            <a:r>
              <a:rPr lang="sl-SI" dirty="0"/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/>
              <a:t>G1 japonščine 								100-odstotno</a:t>
            </a:r>
          </a:p>
          <a:p>
            <a:r>
              <a:rPr lang="sl-SI" b="1" dirty="0" err="1">
                <a:solidFill>
                  <a:schemeClr val="accent1"/>
                </a:solidFill>
              </a:rPr>
              <a:t>Tsukada</a:t>
            </a:r>
            <a:r>
              <a:rPr lang="sl-SI" b="1" dirty="0">
                <a:solidFill>
                  <a:schemeClr val="accent1"/>
                </a:solidFill>
              </a:rPr>
              <a:t> in </a:t>
            </a:r>
            <a:r>
              <a:rPr lang="sl-SI" b="1" dirty="0" err="1">
                <a:solidFill>
                  <a:schemeClr val="accent1"/>
                </a:solidFill>
              </a:rPr>
              <a:t>Hajek</a:t>
            </a:r>
            <a:r>
              <a:rPr lang="sl-SI" b="1" dirty="0">
                <a:solidFill>
                  <a:schemeClr val="accent1"/>
                </a:solidFill>
              </a:rPr>
              <a:t> (2022): zaznava japonskih dolgih in kratkih soglasnikov s strani </a:t>
            </a:r>
          </a:p>
          <a:p>
            <a:r>
              <a:rPr lang="sl-SI" dirty="0"/>
              <a:t>G1 avstralske angleščine (dolžina soglasnika ni ne fonemska ne </a:t>
            </a:r>
            <a:r>
              <a:rPr lang="sl-SI" dirty="0" err="1"/>
              <a:t>alofonska</a:t>
            </a:r>
            <a:r>
              <a:rPr lang="sl-SI" dirty="0"/>
              <a:t>)</a:t>
            </a:r>
          </a:p>
          <a:p>
            <a:r>
              <a:rPr lang="sl-SI" dirty="0"/>
              <a:t>G1 italijanščine (dolžina soglasnika fonemska)</a:t>
            </a:r>
          </a:p>
        </p:txBody>
      </p:sp>
      <p:sp>
        <p:nvSpPr>
          <p:cNvPr id="6" name="Desni zaviti oklepaj 5">
            <a:extLst>
              <a:ext uri="{FF2B5EF4-FFF2-40B4-BE49-F238E27FC236}">
                <a16:creationId xmlns:a16="http://schemas.microsoft.com/office/drawing/2014/main" id="{EA30962F-D3D1-36B0-8727-2E71566120E3}"/>
              </a:ext>
            </a:extLst>
          </p:cNvPr>
          <p:cNvSpPr/>
          <p:nvPr/>
        </p:nvSpPr>
        <p:spPr>
          <a:xfrm>
            <a:off x="9834663" y="3234403"/>
            <a:ext cx="223737" cy="7879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3149F87-6DE0-917A-0F7D-A33B860AC45A}"/>
              </a:ext>
            </a:extLst>
          </p:cNvPr>
          <p:cNvSpPr txBox="1"/>
          <p:nvPr/>
        </p:nvSpPr>
        <p:spPr>
          <a:xfrm>
            <a:off x="10198024" y="3307602"/>
            <a:ext cx="149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 razlike, </a:t>
            </a:r>
          </a:p>
          <a:p>
            <a:r>
              <a:rPr lang="sl-SI" dirty="0"/>
              <a:t>80-odstotno</a:t>
            </a:r>
          </a:p>
        </p:txBody>
      </p:sp>
      <p:sp>
        <p:nvSpPr>
          <p:cNvPr id="8" name="Desni zaviti oklepaj 7">
            <a:extLst>
              <a:ext uri="{FF2B5EF4-FFF2-40B4-BE49-F238E27FC236}">
                <a16:creationId xmlns:a16="http://schemas.microsoft.com/office/drawing/2014/main" id="{E51067CA-1BCB-29FE-5020-4F59C6C562B7}"/>
              </a:ext>
            </a:extLst>
          </p:cNvPr>
          <p:cNvSpPr/>
          <p:nvPr/>
        </p:nvSpPr>
        <p:spPr>
          <a:xfrm>
            <a:off x="9790888" y="5041154"/>
            <a:ext cx="311286" cy="7879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C013B44-DD17-DBD5-9912-FE4634B8C614}"/>
              </a:ext>
            </a:extLst>
          </p:cNvPr>
          <p:cNvSpPr txBox="1"/>
          <p:nvPr/>
        </p:nvSpPr>
        <p:spPr>
          <a:xfrm>
            <a:off x="10198024" y="4973460"/>
            <a:ext cx="184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Razlika, vendar ne statistično značilna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3B11DD7-8649-B994-90AD-B0DD10710454}"/>
              </a:ext>
            </a:extLst>
          </p:cNvPr>
          <p:cNvSpPr txBox="1"/>
          <p:nvPr/>
        </p:nvSpPr>
        <p:spPr>
          <a:xfrm>
            <a:off x="1708188" y="6188702"/>
            <a:ext cx="87756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b="1" dirty="0"/>
              <a:t>Ključen fonološki sistem v J1 oz. vloga (fonem/alofon), ki jo ima obravnavan glas v J1!</a:t>
            </a:r>
          </a:p>
        </p:txBody>
      </p:sp>
    </p:spTree>
    <p:extLst>
      <p:ext uri="{BB962C8B-B14F-4D97-AF65-F5344CB8AC3E}">
        <p14:creationId xmlns:p14="http://schemas.microsoft.com/office/powerpoint/2010/main" val="1367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Vrsta les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lesa</Template>
  <TotalTime>208</TotalTime>
  <Words>3131</Words>
  <Application>Microsoft Office PowerPoint</Application>
  <PresentationFormat>Širokozaslonsko</PresentationFormat>
  <Paragraphs>237</Paragraphs>
  <Slides>25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8" baseType="lpstr">
      <vt:lpstr>Calibri</vt:lpstr>
      <vt:lpstr>Wingdings</vt:lpstr>
      <vt:lpstr>Vrsta lesa</vt:lpstr>
      <vt:lpstr>Vpliv koaktivacije</vt:lpstr>
      <vt:lpstr>Glavni poudarki</vt:lpstr>
      <vt:lpstr>MEDJEZIKOVNI VPLIVI</vt:lpstr>
      <vt:lpstr>Presojanje besedišča</vt:lpstr>
      <vt:lpstr>Ali bi to lahko bila slovenska beseda? JA (tipka f)     NE (tipka j)</vt:lpstr>
      <vt:lpstr>Kako deluje presojanje besedišča?</vt:lpstr>
      <vt:lpstr>Kako poteka Iskanje leksema?</vt:lpstr>
      <vt:lpstr>v večjezičnem slovarju</vt:lpstr>
      <vt:lpstr>Dejavnika: Fonetična podobnost in fonološki sistem</vt:lpstr>
      <vt:lpstr>Zaznava glasov, ki niso del prvega/maternega jezika</vt:lpstr>
      <vt:lpstr>Vaja v odrasli dobi pomaga!</vt:lpstr>
      <vt:lpstr>Eksperiment: Cilji</vt:lpstr>
      <vt:lpstr>Eksperiment: materiali</vt:lpstr>
      <vt:lpstr>Eksperiment: Potek</vt:lpstr>
      <vt:lpstr>Eksperiment: MATERIALI</vt:lpstr>
      <vt:lpstr>Eksperiment: informanti</vt:lpstr>
      <vt:lpstr>Eksperiment: hipotezi</vt:lpstr>
      <vt:lpstr>Rezultati: Spremenljivke</vt:lpstr>
      <vt:lpstr>Rezultati: glavni učinki</vt:lpstr>
      <vt:lpstr>Rezultati: součinkovanje</vt:lpstr>
      <vt:lpstr>Rezultati: součinkovanje</vt:lpstr>
      <vt:lpstr>Rezultati:  Če vpliv med jezikoma obstaja …</vt:lpstr>
      <vt:lpstr>zaključek</vt:lpstr>
      <vt:lpstr>Praktična vrednost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Pavlič, Matic</dc:creator>
  <cp:lastModifiedBy>Pavlič, Matic</cp:lastModifiedBy>
  <cp:revision>6</cp:revision>
  <dcterms:created xsi:type="dcterms:W3CDTF">2022-10-26T06:54:10Z</dcterms:created>
  <dcterms:modified xsi:type="dcterms:W3CDTF">2022-11-23T10:52:30Z</dcterms:modified>
</cp:coreProperties>
</file>