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5" d="100"/>
          <a:sy n="115" d="100"/>
        </p:scale>
        <p:origin x="3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l-SI" smtClean="0"/>
              <a:t>Uredite slog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2/28/2022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2/28/2022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2/28/2022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2/28/2022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85800" y="3132666"/>
            <a:ext cx="5311775"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2200" y="3132666"/>
            <a:ext cx="5334000"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l-SI" smtClean="0"/>
              <a:t>Uredite slog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2/28/2022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96538" y="407324"/>
            <a:ext cx="9448800" cy="1816326"/>
          </a:xfrm>
        </p:spPr>
        <p:txBody>
          <a:bodyPr/>
          <a:lstStyle/>
          <a:p>
            <a:pPr algn="ctr"/>
            <a:r>
              <a:rPr lang="sl-SI" dirty="0" smtClean="0"/>
              <a:t>razmnoževanje</a:t>
            </a:r>
            <a:endParaRPr lang="sl-SI" dirty="0"/>
          </a:p>
        </p:txBody>
      </p:sp>
      <p:sp>
        <p:nvSpPr>
          <p:cNvPr id="3" name="Podnaslov 2"/>
          <p:cNvSpPr>
            <a:spLocks noGrp="1"/>
          </p:cNvSpPr>
          <p:nvPr>
            <p:ph type="subTitle" idx="1"/>
          </p:nvPr>
        </p:nvSpPr>
        <p:spPr>
          <a:xfrm>
            <a:off x="1612669" y="3324629"/>
            <a:ext cx="9448800" cy="1496753"/>
          </a:xfrm>
        </p:spPr>
        <p:txBody>
          <a:bodyPr>
            <a:normAutofit lnSpcReduction="10000"/>
          </a:bodyPr>
          <a:lstStyle/>
          <a:p>
            <a:r>
              <a:rPr lang="sl-SI" dirty="0" smtClean="0"/>
              <a:t>Avtorja: Matic in Žiga</a:t>
            </a:r>
          </a:p>
          <a:p>
            <a:r>
              <a:rPr lang="sl-SI" dirty="0" smtClean="0"/>
              <a:t>Mentor: Gašper Klemenčič</a:t>
            </a:r>
          </a:p>
          <a:p>
            <a:r>
              <a:rPr lang="sl-SI" dirty="0" smtClean="0"/>
              <a:t>Razred</a:t>
            </a:r>
            <a:r>
              <a:rPr lang="sl-SI" dirty="0" smtClean="0"/>
              <a:t>: 7.a</a:t>
            </a:r>
          </a:p>
          <a:p>
            <a:r>
              <a:rPr lang="sl-SI" dirty="0" smtClean="0"/>
              <a:t>Datum: 14.2.2022</a:t>
            </a:r>
            <a:endParaRPr lang="sl-SI" dirty="0"/>
          </a:p>
        </p:txBody>
      </p:sp>
    </p:spTree>
    <p:extLst>
      <p:ext uri="{BB962C8B-B14F-4D97-AF65-F5344CB8AC3E}">
        <p14:creationId xmlns:p14="http://schemas.microsoft.com/office/powerpoint/2010/main" val="376700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22763" y="398613"/>
            <a:ext cx="8610600" cy="1293028"/>
          </a:xfrm>
        </p:spPr>
        <p:txBody>
          <a:bodyPr/>
          <a:lstStyle/>
          <a:p>
            <a:pPr algn="ctr"/>
            <a:r>
              <a:rPr lang="sl-SI" dirty="0" smtClean="0"/>
              <a:t>S katerimi privabljajo partnerje</a:t>
            </a:r>
            <a:endParaRPr lang="sl-SI" dirty="0"/>
          </a:p>
        </p:txBody>
      </p:sp>
      <p:sp>
        <p:nvSpPr>
          <p:cNvPr id="3" name="Označba mesta vsebine 2"/>
          <p:cNvSpPr>
            <a:spLocks noGrp="1"/>
          </p:cNvSpPr>
          <p:nvPr>
            <p:ph idx="1"/>
          </p:nvPr>
        </p:nvSpPr>
        <p:spPr/>
        <p:txBody>
          <a:bodyPr/>
          <a:lstStyle/>
          <a:p>
            <a:endParaRPr lang="sl-SI" dirty="0"/>
          </a:p>
        </p:txBody>
      </p:sp>
    </p:spTree>
    <p:extLst>
      <p:ext uri="{BB962C8B-B14F-4D97-AF65-F5344CB8AC3E}">
        <p14:creationId xmlns:p14="http://schemas.microsoft.com/office/powerpoint/2010/main" val="76738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0700" y="573181"/>
            <a:ext cx="8610600" cy="1293028"/>
          </a:xfrm>
        </p:spPr>
        <p:txBody>
          <a:bodyPr/>
          <a:lstStyle/>
          <a:p>
            <a:pPr algn="ctr"/>
            <a:r>
              <a:rPr lang="sl-SI" dirty="0" smtClean="0"/>
              <a:t>Nespolno razmnoževanje</a:t>
            </a:r>
            <a:endParaRPr lang="sl-SI" dirty="0"/>
          </a:p>
        </p:txBody>
      </p:sp>
      <p:sp>
        <p:nvSpPr>
          <p:cNvPr id="3" name="Označba mesta vsebine 2"/>
          <p:cNvSpPr>
            <a:spLocks noGrp="1"/>
          </p:cNvSpPr>
          <p:nvPr>
            <p:ph idx="1"/>
          </p:nvPr>
        </p:nvSpPr>
        <p:spPr/>
        <p:txBody>
          <a:bodyPr/>
          <a:lstStyle/>
          <a:p>
            <a:r>
              <a:rPr lang="sl-SI" dirty="0"/>
              <a:t>Nespolno razmnoževanje je način razmnoževanja, ki ne vključuje </a:t>
            </a:r>
            <a:r>
              <a:rPr lang="sl-SI" dirty="0">
                <a:solidFill>
                  <a:srgbClr val="FF0000"/>
                </a:solidFill>
              </a:rPr>
              <a:t>mejoze</a:t>
            </a:r>
            <a:r>
              <a:rPr lang="sl-SI" dirty="0"/>
              <a:t>, zmanjšanja </a:t>
            </a:r>
            <a:r>
              <a:rPr lang="sl-SI" dirty="0" smtClean="0">
                <a:solidFill>
                  <a:schemeClr val="accent6">
                    <a:lumMod val="50000"/>
                  </a:schemeClr>
                </a:solidFill>
              </a:rPr>
              <a:t>plodnosti</a:t>
            </a:r>
            <a:r>
              <a:rPr lang="sl-SI" dirty="0" smtClean="0"/>
              <a:t> ali </a:t>
            </a:r>
            <a:r>
              <a:rPr lang="sl-SI" dirty="0">
                <a:solidFill>
                  <a:schemeClr val="accent1"/>
                </a:solidFill>
              </a:rPr>
              <a:t>oploditve</a:t>
            </a:r>
            <a:r>
              <a:rPr lang="sl-SI" dirty="0"/>
              <a:t>. Natančnejši izraz za nespolno razmnoževanje je </a:t>
            </a:r>
            <a:r>
              <a:rPr lang="sl-SI" dirty="0" err="1">
                <a:solidFill>
                  <a:schemeClr val="accent1"/>
                </a:solidFill>
              </a:rPr>
              <a:t>agamogeneza</a:t>
            </a:r>
            <a:r>
              <a:rPr lang="sl-SI" dirty="0"/>
              <a:t>, saj pri njem ne pride do zlivanja </a:t>
            </a:r>
            <a:r>
              <a:rPr lang="sl-SI" dirty="0">
                <a:solidFill>
                  <a:schemeClr val="accent1"/>
                </a:solidFill>
              </a:rPr>
              <a:t>gamet</a:t>
            </a:r>
            <a:r>
              <a:rPr lang="sl-SI" dirty="0"/>
              <a:t>. Hčerinski osebek ima pri tem načinu samo enega </a:t>
            </a:r>
            <a:r>
              <a:rPr lang="sl-SI" dirty="0">
                <a:solidFill>
                  <a:schemeClr val="accent1"/>
                </a:solidFill>
              </a:rPr>
              <a:t>starša</a:t>
            </a:r>
            <a:r>
              <a:rPr lang="sl-SI" dirty="0"/>
              <a:t>, </a:t>
            </a:r>
            <a:r>
              <a:rPr lang="sl-SI" dirty="0">
                <a:solidFill>
                  <a:schemeClr val="accent6"/>
                </a:solidFill>
              </a:rPr>
              <a:t>genetsko</a:t>
            </a:r>
            <a:r>
              <a:rPr lang="sl-SI" dirty="0"/>
              <a:t> gledano je njegov </a:t>
            </a:r>
            <a:r>
              <a:rPr lang="sl-SI" dirty="0" smtClean="0">
                <a:solidFill>
                  <a:schemeClr val="accent1"/>
                </a:solidFill>
              </a:rPr>
              <a:t>klon</a:t>
            </a:r>
            <a:r>
              <a:rPr lang="sl-SI" dirty="0" smtClean="0"/>
              <a:t>.</a:t>
            </a:r>
            <a:endParaRPr lang="sl-SI" dirty="0"/>
          </a:p>
          <a:p>
            <a:r>
              <a:rPr lang="sl-SI" dirty="0">
                <a:solidFill>
                  <a:schemeClr val="accent4"/>
                </a:solidFill>
              </a:rPr>
              <a:t>https://www.youtube.com/watch?v=i9zj9V8OWRk&amp;ab_channel=FuseSchool-GlobalEducation</a:t>
            </a:r>
          </a:p>
        </p:txBody>
      </p:sp>
    </p:spTree>
    <p:extLst>
      <p:ext uri="{BB962C8B-B14F-4D97-AF65-F5344CB8AC3E}">
        <p14:creationId xmlns:p14="http://schemas.microsoft.com/office/powerpoint/2010/main" val="189823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22764" y="564868"/>
            <a:ext cx="8610600" cy="1293028"/>
          </a:xfrm>
        </p:spPr>
        <p:txBody>
          <a:bodyPr/>
          <a:lstStyle/>
          <a:p>
            <a:pPr algn="ctr"/>
            <a:r>
              <a:rPr lang="sl-SI" dirty="0" smtClean="0"/>
              <a:t>Spolno razmnoževanje</a:t>
            </a:r>
            <a:endParaRPr lang="sl-SI" dirty="0"/>
          </a:p>
        </p:txBody>
      </p:sp>
      <p:sp>
        <p:nvSpPr>
          <p:cNvPr id="3" name="Označba mesta vsebine 2"/>
          <p:cNvSpPr>
            <a:spLocks noGrp="1"/>
          </p:cNvSpPr>
          <p:nvPr>
            <p:ph idx="1"/>
          </p:nvPr>
        </p:nvSpPr>
        <p:spPr/>
        <p:txBody>
          <a:bodyPr/>
          <a:lstStyle/>
          <a:p>
            <a:r>
              <a:rPr lang="sl-SI" dirty="0"/>
              <a:t>Spolno razmnoževanje je način </a:t>
            </a:r>
            <a:r>
              <a:rPr lang="sl-SI" dirty="0">
                <a:solidFill>
                  <a:schemeClr val="accent1"/>
                </a:solidFill>
              </a:rPr>
              <a:t>razmnoževanja</a:t>
            </a:r>
            <a:r>
              <a:rPr lang="sl-SI" dirty="0"/>
              <a:t>, pri katerem se kombinira </a:t>
            </a:r>
            <a:r>
              <a:rPr lang="sl-SI" dirty="0">
                <a:solidFill>
                  <a:schemeClr val="accent1"/>
                </a:solidFill>
              </a:rPr>
              <a:t>genski zapis </a:t>
            </a:r>
            <a:r>
              <a:rPr lang="sl-SI" dirty="0"/>
              <a:t>staršev ob nastanku potomcev. Posledica tega je, da nima noben potomec povsem enakega </a:t>
            </a:r>
            <a:r>
              <a:rPr lang="sl-SI" dirty="0" smtClean="0">
                <a:solidFill>
                  <a:schemeClr val="accent6"/>
                </a:solidFill>
              </a:rPr>
              <a:t>genotipa</a:t>
            </a:r>
            <a:r>
              <a:rPr lang="sl-SI" dirty="0" smtClean="0"/>
              <a:t> </a:t>
            </a:r>
            <a:r>
              <a:rPr lang="sl-SI" dirty="0"/>
              <a:t>kot katerikoli izmed staršev, to pa povečuje </a:t>
            </a:r>
            <a:r>
              <a:rPr lang="sl-SI" dirty="0">
                <a:solidFill>
                  <a:schemeClr val="accent1"/>
                </a:solidFill>
              </a:rPr>
              <a:t>genetsko </a:t>
            </a:r>
            <a:r>
              <a:rPr lang="sl-SI" dirty="0" err="1">
                <a:solidFill>
                  <a:schemeClr val="accent1"/>
                </a:solidFill>
              </a:rPr>
              <a:t>diverziteto</a:t>
            </a:r>
            <a:r>
              <a:rPr lang="sl-SI" dirty="0"/>
              <a:t>.</a:t>
            </a:r>
          </a:p>
        </p:txBody>
      </p:sp>
      <p:pic>
        <p:nvPicPr>
          <p:cNvPr id="4" name="Slika 3"/>
          <p:cNvPicPr>
            <a:picLocks noChangeAspect="1"/>
          </p:cNvPicPr>
          <p:nvPr/>
        </p:nvPicPr>
        <p:blipFill>
          <a:blip r:embed="rId2"/>
          <a:stretch>
            <a:fillRect/>
          </a:stretch>
        </p:blipFill>
        <p:spPr>
          <a:xfrm>
            <a:off x="7714211" y="3241964"/>
            <a:ext cx="4125673" cy="3042458"/>
          </a:xfrm>
          <a:prstGeom prst="rect">
            <a:avLst/>
          </a:prstGeom>
        </p:spPr>
      </p:pic>
    </p:spTree>
    <p:extLst>
      <p:ext uri="{BB962C8B-B14F-4D97-AF65-F5344CB8AC3E}">
        <p14:creationId xmlns:p14="http://schemas.microsoft.com/office/powerpoint/2010/main" val="236329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40873" y="548242"/>
            <a:ext cx="8610600" cy="1293028"/>
          </a:xfrm>
        </p:spPr>
        <p:txBody>
          <a:bodyPr/>
          <a:lstStyle/>
          <a:p>
            <a:pPr algn="ctr"/>
            <a:r>
              <a:rPr lang="sl-SI" dirty="0" smtClean="0"/>
              <a:t>kje nastajajo spolne celice</a:t>
            </a:r>
            <a:endParaRPr lang="sl-SI" dirty="0"/>
          </a:p>
        </p:txBody>
      </p:sp>
      <p:sp>
        <p:nvSpPr>
          <p:cNvPr id="3" name="Označba mesta vsebine 2"/>
          <p:cNvSpPr>
            <a:spLocks noGrp="1"/>
          </p:cNvSpPr>
          <p:nvPr>
            <p:ph idx="1"/>
          </p:nvPr>
        </p:nvSpPr>
        <p:spPr/>
        <p:txBody>
          <a:bodyPr/>
          <a:lstStyle/>
          <a:p>
            <a:r>
              <a:rPr lang="sl-SI" dirty="0">
                <a:solidFill>
                  <a:srgbClr val="FF0000"/>
                </a:solidFill>
              </a:rPr>
              <a:t>Jajčece</a:t>
            </a:r>
            <a:r>
              <a:rPr lang="sl-SI" dirty="0"/>
              <a:t> ali </a:t>
            </a:r>
            <a:r>
              <a:rPr lang="sl-SI" dirty="0">
                <a:solidFill>
                  <a:srgbClr val="FF0000"/>
                </a:solidFill>
              </a:rPr>
              <a:t>jájčna célica </a:t>
            </a:r>
            <a:r>
              <a:rPr lang="sl-SI" dirty="0"/>
              <a:t>(lat. </a:t>
            </a:r>
            <a:r>
              <a:rPr lang="sl-SI" dirty="0" err="1"/>
              <a:t>ovum</a:t>
            </a:r>
            <a:r>
              <a:rPr lang="sl-SI" dirty="0"/>
              <a:t>) je ženska haploidna </a:t>
            </a:r>
            <a:r>
              <a:rPr lang="sl-SI" dirty="0" smtClean="0">
                <a:solidFill>
                  <a:srgbClr val="FF0000"/>
                </a:solidFill>
              </a:rPr>
              <a:t>spolna celica </a:t>
            </a:r>
            <a:r>
              <a:rPr lang="sl-SI" dirty="0" smtClean="0"/>
              <a:t>(gameta</a:t>
            </a:r>
            <a:r>
              <a:rPr lang="sl-SI" dirty="0"/>
              <a:t>). Nastane v procesu </a:t>
            </a:r>
            <a:r>
              <a:rPr lang="sl-SI" dirty="0" err="1">
                <a:solidFill>
                  <a:srgbClr val="FF0000"/>
                </a:solidFill>
              </a:rPr>
              <a:t>oogeneze</a:t>
            </a:r>
            <a:r>
              <a:rPr lang="sl-SI" dirty="0"/>
              <a:t> v ženskih </a:t>
            </a:r>
            <a:r>
              <a:rPr lang="sl-SI" dirty="0">
                <a:solidFill>
                  <a:srgbClr val="FF0000"/>
                </a:solidFill>
              </a:rPr>
              <a:t>spolnih žlezah</a:t>
            </a:r>
            <a:r>
              <a:rPr lang="sl-SI" dirty="0"/>
              <a:t>. Vsebuje celotno </a:t>
            </a:r>
            <a:r>
              <a:rPr lang="sl-SI" dirty="0" err="1">
                <a:solidFill>
                  <a:srgbClr val="FF0000"/>
                </a:solidFill>
              </a:rPr>
              <a:t>dednino</a:t>
            </a:r>
            <a:r>
              <a:rPr lang="sl-SI" dirty="0"/>
              <a:t>, ki se prenese na potomca s strani matere. Jajčeca sesalcev je prvi odkril </a:t>
            </a:r>
            <a:r>
              <a:rPr lang="sl-SI" dirty="0">
                <a:solidFill>
                  <a:schemeClr val="accent6"/>
                </a:solidFill>
              </a:rPr>
              <a:t>Karl Ernst von </a:t>
            </a:r>
            <a:r>
              <a:rPr lang="sl-SI" dirty="0" err="1">
                <a:solidFill>
                  <a:schemeClr val="accent6"/>
                </a:solidFill>
              </a:rPr>
              <a:t>Baer</a:t>
            </a:r>
            <a:r>
              <a:rPr lang="sl-SI" dirty="0">
                <a:solidFill>
                  <a:schemeClr val="accent6"/>
                </a:solidFill>
              </a:rPr>
              <a:t> </a:t>
            </a:r>
            <a:r>
              <a:rPr lang="sl-SI" dirty="0"/>
              <a:t>leta </a:t>
            </a:r>
            <a:r>
              <a:rPr lang="sl-SI" dirty="0">
                <a:solidFill>
                  <a:schemeClr val="accent6"/>
                </a:solidFill>
              </a:rPr>
              <a:t>1826</a:t>
            </a:r>
            <a:r>
              <a:rPr lang="sl-SI" dirty="0"/>
              <a:t>.</a:t>
            </a:r>
            <a:endParaRPr lang="sl-SI" dirty="0"/>
          </a:p>
        </p:txBody>
      </p:sp>
      <p:pic>
        <p:nvPicPr>
          <p:cNvPr id="4" name="Slika 3"/>
          <p:cNvPicPr>
            <a:picLocks noChangeAspect="1"/>
          </p:cNvPicPr>
          <p:nvPr/>
        </p:nvPicPr>
        <p:blipFill>
          <a:blip r:embed="rId2"/>
          <a:stretch>
            <a:fillRect/>
          </a:stretch>
        </p:blipFill>
        <p:spPr>
          <a:xfrm>
            <a:off x="8104909" y="3424844"/>
            <a:ext cx="3301538" cy="3009208"/>
          </a:xfrm>
          <a:prstGeom prst="rect">
            <a:avLst/>
          </a:prstGeom>
        </p:spPr>
      </p:pic>
      <p:pic>
        <p:nvPicPr>
          <p:cNvPr id="5" name="Slika 4"/>
          <p:cNvPicPr>
            <a:picLocks noChangeAspect="1"/>
          </p:cNvPicPr>
          <p:nvPr/>
        </p:nvPicPr>
        <p:blipFill>
          <a:blip r:embed="rId3"/>
          <a:stretch>
            <a:fillRect/>
          </a:stretch>
        </p:blipFill>
        <p:spPr>
          <a:xfrm>
            <a:off x="1900843" y="3653445"/>
            <a:ext cx="4322619" cy="2431473"/>
          </a:xfrm>
          <a:prstGeom prst="rect">
            <a:avLst/>
          </a:prstGeom>
        </p:spPr>
      </p:pic>
    </p:spTree>
    <p:extLst>
      <p:ext uri="{BB962C8B-B14F-4D97-AF65-F5344CB8AC3E}">
        <p14:creationId xmlns:p14="http://schemas.microsoft.com/office/powerpoint/2010/main" val="123995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0700" y="490053"/>
            <a:ext cx="8610600" cy="1293028"/>
          </a:xfrm>
        </p:spPr>
        <p:txBody>
          <a:bodyPr/>
          <a:lstStyle/>
          <a:p>
            <a:pPr algn="ctr"/>
            <a:r>
              <a:rPr lang="sl-SI" dirty="0" smtClean="0"/>
              <a:t>Kaj so spolne celice</a:t>
            </a:r>
            <a:endParaRPr lang="sl-SI" dirty="0"/>
          </a:p>
        </p:txBody>
      </p:sp>
      <p:sp>
        <p:nvSpPr>
          <p:cNvPr id="7" name="Označba mesta vsebine 6"/>
          <p:cNvSpPr>
            <a:spLocks noGrp="1"/>
          </p:cNvSpPr>
          <p:nvPr>
            <p:ph idx="1"/>
          </p:nvPr>
        </p:nvSpPr>
        <p:spPr/>
        <p:txBody>
          <a:bodyPr/>
          <a:lstStyle/>
          <a:p>
            <a:r>
              <a:rPr lang="sl-SI" dirty="0"/>
              <a:t>Spolne celice</a:t>
            </a:r>
          </a:p>
          <a:p>
            <a:endParaRPr lang="sl-SI" dirty="0"/>
          </a:p>
          <a:p>
            <a:r>
              <a:rPr lang="sl-SI" dirty="0" err="1"/>
              <a:t>Gametogeneza</a:t>
            </a:r>
            <a:r>
              <a:rPr lang="sl-SI" dirty="0"/>
              <a:t> je proces nastajanja in dozorevanje gamet - spolnih celic.</a:t>
            </a:r>
          </a:p>
          <a:p>
            <a:endParaRPr lang="sl-SI" dirty="0"/>
          </a:p>
          <a:p>
            <a:r>
              <a:rPr lang="sl-SI" dirty="0"/>
              <a:t>Pri ljudeh so spolne celice (gamete) dveh vrst. Negibljive in velike so ženske jajčne celice (</a:t>
            </a:r>
            <a:r>
              <a:rPr lang="sl-SI" dirty="0" err="1"/>
              <a:t>ovum</a:t>
            </a:r>
            <a:r>
              <a:rPr lang="sl-SI" dirty="0"/>
              <a:t>), majhni in dobro gibljivi pa so moški spermiji. Spolne celice dozorevajo v spolnih žlezah, v jajčnikih nastajajo jajčne celice, v modih pa spermiji. Po oploditvi ali združitvi jajčne celice in spermija nastane zigota, iz katere se razvije nov organizem.</a:t>
            </a:r>
          </a:p>
          <a:p>
            <a:endParaRPr lang="sl-SI" dirty="0"/>
          </a:p>
        </p:txBody>
      </p:sp>
    </p:spTree>
    <p:extLst>
      <p:ext uri="{BB962C8B-B14F-4D97-AF65-F5344CB8AC3E}">
        <p14:creationId xmlns:p14="http://schemas.microsoft.com/office/powerpoint/2010/main" val="348053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6385" y="373675"/>
            <a:ext cx="8610600" cy="1293028"/>
          </a:xfrm>
        </p:spPr>
        <p:txBody>
          <a:bodyPr/>
          <a:lstStyle/>
          <a:p>
            <a:pPr algn="ctr"/>
            <a:r>
              <a:rPr lang="sl-SI" dirty="0" smtClean="0"/>
              <a:t>Kaj so telesne celice</a:t>
            </a:r>
            <a:endParaRPr lang="sl-SI" dirty="0"/>
          </a:p>
        </p:txBody>
      </p:sp>
      <p:sp>
        <p:nvSpPr>
          <p:cNvPr id="3" name="Označba mesta vsebine 2"/>
          <p:cNvSpPr>
            <a:spLocks noGrp="1"/>
          </p:cNvSpPr>
          <p:nvPr>
            <p:ph idx="1"/>
          </p:nvPr>
        </p:nvSpPr>
        <p:spPr/>
        <p:txBody>
          <a:bodyPr/>
          <a:lstStyle/>
          <a:p>
            <a:r>
              <a:rPr lang="sl-SI" dirty="0" err="1">
                <a:solidFill>
                  <a:schemeClr val="accent6"/>
                </a:solidFill>
              </a:rPr>
              <a:t>Haploidija</a:t>
            </a:r>
            <a:r>
              <a:rPr lang="sl-SI" dirty="0">
                <a:solidFill>
                  <a:schemeClr val="accent6"/>
                </a:solidFill>
              </a:rPr>
              <a:t> </a:t>
            </a:r>
            <a:r>
              <a:rPr lang="sl-SI" dirty="0"/>
              <a:t>ali </a:t>
            </a:r>
            <a:r>
              <a:rPr lang="sl-SI" dirty="0">
                <a:solidFill>
                  <a:schemeClr val="accent6"/>
                </a:solidFill>
              </a:rPr>
              <a:t>haploidnost</a:t>
            </a:r>
            <a:r>
              <a:rPr lang="sl-SI" dirty="0"/>
              <a:t> je lastnost celic in organizmov, katerih genski zapis sestavlja enojni komplet kromosomov (enojno garnituro avtosomov in en spolni kromosom). </a:t>
            </a:r>
          </a:p>
        </p:txBody>
      </p:sp>
      <p:pic>
        <p:nvPicPr>
          <p:cNvPr id="4" name="Slika 3"/>
          <p:cNvPicPr>
            <a:picLocks noChangeAspect="1"/>
          </p:cNvPicPr>
          <p:nvPr/>
        </p:nvPicPr>
        <p:blipFill>
          <a:blip r:embed="rId2"/>
          <a:stretch>
            <a:fillRect/>
          </a:stretch>
        </p:blipFill>
        <p:spPr>
          <a:xfrm>
            <a:off x="3548149" y="3275943"/>
            <a:ext cx="6044738" cy="2196255"/>
          </a:xfrm>
          <a:prstGeom prst="rect">
            <a:avLst/>
          </a:prstGeom>
        </p:spPr>
      </p:pic>
    </p:spTree>
    <p:extLst>
      <p:ext uri="{BB962C8B-B14F-4D97-AF65-F5344CB8AC3E}">
        <p14:creationId xmlns:p14="http://schemas.microsoft.com/office/powerpoint/2010/main" val="152855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99309" y="107667"/>
            <a:ext cx="8610600" cy="1293028"/>
          </a:xfrm>
        </p:spPr>
        <p:txBody>
          <a:bodyPr/>
          <a:lstStyle/>
          <a:p>
            <a:pPr algn="ctr"/>
            <a:r>
              <a:rPr lang="sl-SI" dirty="0" smtClean="0"/>
              <a:t>oploditev</a:t>
            </a:r>
            <a:endParaRPr lang="sl-SI" dirty="0"/>
          </a:p>
        </p:txBody>
      </p:sp>
      <p:sp>
        <p:nvSpPr>
          <p:cNvPr id="3" name="Označba mesta vsebine 2"/>
          <p:cNvSpPr>
            <a:spLocks noGrp="1"/>
          </p:cNvSpPr>
          <p:nvPr>
            <p:ph idx="1"/>
          </p:nvPr>
        </p:nvSpPr>
        <p:spPr/>
        <p:txBody>
          <a:bodyPr/>
          <a:lstStyle/>
          <a:p>
            <a:r>
              <a:rPr lang="sl-SI" dirty="0">
                <a:solidFill>
                  <a:schemeClr val="accent6"/>
                </a:solidFill>
              </a:rPr>
              <a:t>Oploditev</a:t>
            </a:r>
            <a:r>
              <a:rPr lang="sl-SI" dirty="0"/>
              <a:t> (s tujko </a:t>
            </a:r>
            <a:r>
              <a:rPr lang="sl-SI" dirty="0">
                <a:solidFill>
                  <a:schemeClr val="accent6"/>
                </a:solidFill>
              </a:rPr>
              <a:t>fertilizacija</a:t>
            </a:r>
            <a:r>
              <a:rPr lang="sl-SI" dirty="0"/>
              <a:t> ali </a:t>
            </a:r>
            <a:r>
              <a:rPr lang="sl-SI" dirty="0" err="1">
                <a:solidFill>
                  <a:schemeClr val="accent6"/>
                </a:solidFill>
              </a:rPr>
              <a:t>singamija</a:t>
            </a:r>
            <a:r>
              <a:rPr lang="sl-SI" dirty="0"/>
              <a:t>) je v biološkem smislu nastanek novega organizma z združitvijo dveh gamet v zigoto, čemur sledi razvoj zarodka. Najbolj znan primer je združitev semenčice in jajčeca pri nekaterih živalih in človeku. </a:t>
            </a:r>
          </a:p>
        </p:txBody>
      </p:sp>
      <p:pic>
        <p:nvPicPr>
          <p:cNvPr id="4" name="Slika 3"/>
          <p:cNvPicPr>
            <a:picLocks noChangeAspect="1"/>
          </p:cNvPicPr>
          <p:nvPr/>
        </p:nvPicPr>
        <p:blipFill>
          <a:blip r:embed="rId2"/>
          <a:stretch>
            <a:fillRect/>
          </a:stretch>
        </p:blipFill>
        <p:spPr>
          <a:xfrm>
            <a:off x="5478087" y="3383280"/>
            <a:ext cx="3981797" cy="3105150"/>
          </a:xfrm>
          <a:prstGeom prst="rect">
            <a:avLst/>
          </a:prstGeom>
        </p:spPr>
      </p:pic>
    </p:spTree>
    <p:extLst>
      <p:ext uri="{BB962C8B-B14F-4D97-AF65-F5344CB8AC3E}">
        <p14:creationId xmlns:p14="http://schemas.microsoft.com/office/powerpoint/2010/main" val="166973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2887" y="348737"/>
            <a:ext cx="8610600" cy="1293028"/>
          </a:xfrm>
        </p:spPr>
        <p:txBody>
          <a:bodyPr/>
          <a:lstStyle/>
          <a:p>
            <a:pPr algn="ctr"/>
            <a:r>
              <a:rPr lang="sl-SI" dirty="0" smtClean="0"/>
              <a:t>Kako dvorijo različni organizmi</a:t>
            </a:r>
            <a:endParaRPr lang="sl-SI" dirty="0"/>
          </a:p>
        </p:txBody>
      </p:sp>
      <p:pic>
        <p:nvPicPr>
          <p:cNvPr id="4" name="Označba mesta vsebine 3"/>
          <p:cNvPicPr>
            <a:picLocks noGrp="1" noChangeAspect="1"/>
          </p:cNvPicPr>
          <p:nvPr>
            <p:ph idx="1"/>
          </p:nvPr>
        </p:nvPicPr>
        <p:blipFill>
          <a:blip r:embed="rId2"/>
          <a:stretch>
            <a:fillRect/>
          </a:stretch>
        </p:blipFill>
        <p:spPr>
          <a:xfrm>
            <a:off x="5497946" y="3877889"/>
            <a:ext cx="6286727" cy="2616850"/>
          </a:xfrm>
          <a:prstGeom prst="rect">
            <a:avLst/>
          </a:prstGeom>
        </p:spPr>
      </p:pic>
      <p:sp>
        <p:nvSpPr>
          <p:cNvPr id="5" name="Pravokotnik 4"/>
          <p:cNvSpPr/>
          <p:nvPr/>
        </p:nvSpPr>
        <p:spPr>
          <a:xfrm>
            <a:off x="1394229" y="2064065"/>
            <a:ext cx="7392786" cy="1569660"/>
          </a:xfrm>
          <a:prstGeom prst="rect">
            <a:avLst/>
          </a:prstGeom>
        </p:spPr>
        <p:txBody>
          <a:bodyPr wrap="square">
            <a:spAutoFit/>
          </a:bodyPr>
          <a:lstStyle/>
          <a:p>
            <a:r>
              <a:rPr lang="sl-SI" sz="2400" dirty="0"/>
              <a:t>Paščipalci ali </a:t>
            </a:r>
            <a:r>
              <a:rPr lang="sl-SI" sz="2400" dirty="0" err="1"/>
              <a:t>psevdoškorpijoni</a:t>
            </a:r>
            <a:r>
              <a:rPr lang="sl-SI" sz="2400" dirty="0"/>
              <a:t> (znanstveno ime </a:t>
            </a:r>
            <a:r>
              <a:rPr lang="sl-SI" sz="2400" dirty="0" err="1"/>
              <a:t>Pseudoscorpiones</a:t>
            </a:r>
            <a:r>
              <a:rPr lang="sl-SI" sz="2400" dirty="0"/>
              <a:t>) so red majhnih pajkovcev, v katerega uvrščamo okrog 3.300 danes živečih opisanih vrst.[</a:t>
            </a:r>
          </a:p>
        </p:txBody>
      </p:sp>
    </p:spTree>
    <p:extLst>
      <p:ext uri="{BB962C8B-B14F-4D97-AF65-F5344CB8AC3E}">
        <p14:creationId xmlns:p14="http://schemas.microsoft.com/office/powerpoint/2010/main" val="11864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13709" y="514991"/>
            <a:ext cx="8610600" cy="1293028"/>
          </a:xfrm>
        </p:spPr>
        <p:txBody>
          <a:bodyPr/>
          <a:lstStyle/>
          <a:p>
            <a:pPr algn="ctr"/>
            <a:r>
              <a:rPr lang="sl-SI" dirty="0" smtClean="0"/>
              <a:t>Različne značilnosti organizmov</a:t>
            </a:r>
            <a:endParaRPr lang="sl-SI" dirty="0"/>
          </a:p>
        </p:txBody>
      </p:sp>
      <p:sp>
        <p:nvSpPr>
          <p:cNvPr id="3" name="Označba mesta vsebine 2"/>
          <p:cNvSpPr>
            <a:spLocks noGrp="1"/>
          </p:cNvSpPr>
          <p:nvPr>
            <p:ph idx="1"/>
          </p:nvPr>
        </p:nvSpPr>
        <p:spPr/>
        <p:txBody>
          <a:bodyPr/>
          <a:lstStyle/>
          <a:p>
            <a:r>
              <a:rPr lang="sl-SI" dirty="0" smtClean="0"/>
              <a:t>Vrsta </a:t>
            </a:r>
            <a:r>
              <a:rPr lang="sl-SI" dirty="0"/>
              <a:t>(latinsko </a:t>
            </a:r>
            <a:r>
              <a:rPr lang="sl-SI" dirty="0" err="1"/>
              <a:t>species</a:t>
            </a:r>
            <a:r>
              <a:rPr lang="sl-SI" dirty="0"/>
              <a:t>) je v biologiji ena od osnovnih </a:t>
            </a:r>
            <a:r>
              <a:rPr lang="sl-SI" dirty="0" err="1"/>
              <a:t>biodiverzitetnih</a:t>
            </a:r>
            <a:r>
              <a:rPr lang="sl-SI" dirty="0"/>
              <a:t> kategorij. Vrsta na splošno sestoji iz vseh posameznih organizmov naravne populacije, ki so se zaradi razmeroma recentnega skupnega prednika med seboj sposobni ploditi ter imajo na splošno podoben izgled, značilnosti in dedne lastnosti.</a:t>
            </a:r>
          </a:p>
        </p:txBody>
      </p:sp>
      <p:pic>
        <p:nvPicPr>
          <p:cNvPr id="4" name="Slika 3"/>
          <p:cNvPicPr>
            <a:picLocks noChangeAspect="1"/>
          </p:cNvPicPr>
          <p:nvPr/>
        </p:nvPicPr>
        <p:blipFill>
          <a:blip r:embed="rId2"/>
          <a:stretch>
            <a:fillRect/>
          </a:stretch>
        </p:blipFill>
        <p:spPr>
          <a:xfrm>
            <a:off x="1416453" y="3955270"/>
            <a:ext cx="3878753" cy="2175886"/>
          </a:xfrm>
          <a:prstGeom prst="rect">
            <a:avLst/>
          </a:prstGeom>
        </p:spPr>
      </p:pic>
      <p:pic>
        <p:nvPicPr>
          <p:cNvPr id="5" name="Slika 4"/>
          <p:cNvPicPr>
            <a:picLocks noChangeAspect="1"/>
          </p:cNvPicPr>
          <p:nvPr/>
        </p:nvPicPr>
        <p:blipFill>
          <a:blip r:embed="rId3"/>
          <a:stretch>
            <a:fillRect/>
          </a:stretch>
        </p:blipFill>
        <p:spPr>
          <a:xfrm>
            <a:off x="6122324" y="3483032"/>
            <a:ext cx="4801985" cy="3283527"/>
          </a:xfrm>
          <a:prstGeom prst="rect">
            <a:avLst/>
          </a:prstGeom>
        </p:spPr>
      </p:pic>
    </p:spTree>
    <p:extLst>
      <p:ext uri="{BB962C8B-B14F-4D97-AF65-F5344CB8AC3E}">
        <p14:creationId xmlns:p14="http://schemas.microsoft.com/office/powerpoint/2010/main" val="614291487"/>
      </p:ext>
    </p:extLst>
  </p:cSld>
  <p:clrMapOvr>
    <a:masterClrMapping/>
  </p:clrMapOvr>
</p:sld>
</file>

<file path=ppt/theme/theme1.xml><?xml version="1.0" encoding="utf-8"?>
<a:theme xmlns:a="http://schemas.openxmlformats.org/drawingml/2006/main" name="Sled pa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TM04033937[[fn=Sled pare]]</Template>
  <TotalTime>80</TotalTime>
  <Words>403</Words>
  <Application>Microsoft Office PowerPoint</Application>
  <PresentationFormat>Širokozaslonsko</PresentationFormat>
  <Paragraphs>27</Paragraphs>
  <Slides>10</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10</vt:i4>
      </vt:variant>
    </vt:vector>
  </HeadingPairs>
  <TitlesOfParts>
    <vt:vector size="13" baseType="lpstr">
      <vt:lpstr>Arial</vt:lpstr>
      <vt:lpstr>Century Gothic</vt:lpstr>
      <vt:lpstr>Sled pare</vt:lpstr>
      <vt:lpstr>razmnoževanje</vt:lpstr>
      <vt:lpstr>Nespolno razmnoževanje</vt:lpstr>
      <vt:lpstr>Spolno razmnoževanje</vt:lpstr>
      <vt:lpstr>kje nastajajo spolne celice</vt:lpstr>
      <vt:lpstr>Kaj so spolne celice</vt:lpstr>
      <vt:lpstr>Kaj so telesne celice</vt:lpstr>
      <vt:lpstr>oploditev</vt:lpstr>
      <vt:lpstr>Kako dvorijo različni organizmi</vt:lpstr>
      <vt:lpstr>Različne značilnosti organizmov</vt:lpstr>
      <vt:lpstr>S katerimi privabljajo partnerje</vt:lpstr>
    </vt:vector>
  </TitlesOfParts>
  <Company>Arnes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razmnoževanje</dc:title>
  <dc:creator>Učenec</dc:creator>
  <cp:lastModifiedBy>Učenec</cp:lastModifiedBy>
  <cp:revision>10</cp:revision>
  <dcterms:created xsi:type="dcterms:W3CDTF">2022-02-14T09:03:19Z</dcterms:created>
  <dcterms:modified xsi:type="dcterms:W3CDTF">2022-02-28T09:41:36Z</dcterms:modified>
</cp:coreProperties>
</file>