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9" r:id="rId8"/>
    <p:sldId id="265" r:id="rId9"/>
    <p:sldId id="263" r:id="rId10"/>
    <p:sldId id="264" r:id="rId11"/>
    <p:sldId id="262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8B5E-7D9F-4721-8417-2B638C5DB7C4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7FB052-45D3-4362-81D0-0D7CFA7E0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617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8B5E-7D9F-4721-8417-2B638C5DB7C4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7FB052-45D3-4362-81D0-0D7CFA7E0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327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8B5E-7D9F-4721-8417-2B638C5DB7C4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7FB052-45D3-4362-81D0-0D7CFA7E01A5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344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8B5E-7D9F-4721-8417-2B638C5DB7C4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7FB052-45D3-4362-81D0-0D7CFA7E0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413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8B5E-7D9F-4721-8417-2B638C5DB7C4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7FB052-45D3-4362-81D0-0D7CFA7E01A5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7490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8B5E-7D9F-4721-8417-2B638C5DB7C4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7FB052-45D3-4362-81D0-0D7CFA7E0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1889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8B5E-7D9F-4721-8417-2B638C5DB7C4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B052-45D3-4362-81D0-0D7CFA7E0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304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8B5E-7D9F-4721-8417-2B638C5DB7C4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B052-45D3-4362-81D0-0D7CFA7E0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192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8B5E-7D9F-4721-8417-2B638C5DB7C4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B052-45D3-4362-81D0-0D7CFA7E0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251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8B5E-7D9F-4721-8417-2B638C5DB7C4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7FB052-45D3-4362-81D0-0D7CFA7E0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29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8B5E-7D9F-4721-8417-2B638C5DB7C4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7FB052-45D3-4362-81D0-0D7CFA7E0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918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8B5E-7D9F-4721-8417-2B638C5DB7C4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7FB052-45D3-4362-81D0-0D7CFA7E0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361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8B5E-7D9F-4721-8417-2B638C5DB7C4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B052-45D3-4362-81D0-0D7CFA7E0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86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8B5E-7D9F-4721-8417-2B638C5DB7C4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B052-45D3-4362-81D0-0D7CFA7E0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907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8B5E-7D9F-4721-8417-2B638C5DB7C4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B052-45D3-4362-81D0-0D7CFA7E0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519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8B5E-7D9F-4721-8417-2B638C5DB7C4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7FB052-45D3-4362-81D0-0D7CFA7E0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699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18B5E-7D9F-4721-8417-2B638C5DB7C4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37FB052-45D3-4362-81D0-0D7CFA7E0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165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klj.si/robinzonijada-mladi?view=quiz&amp;id=7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klj.si/branje/pot-do-knji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l.wikipedia.org/wiki/Dirkali%C5%A1%C4%8De" TargetMode="External"/><Relationship Id="rId3" Type="http://schemas.openxmlformats.org/officeDocument/2006/relationships/hyperlink" Target="https://sl.wikipedia.org/wiki/Metafora" TargetMode="External"/><Relationship Id="rId7" Type="http://schemas.openxmlformats.org/officeDocument/2006/relationships/hyperlink" Target="https://sl.wikipedia.org/wiki/Gr%C5%A1%C4%8Dina" TargetMode="External"/><Relationship Id="rId2" Type="http://schemas.openxmlformats.org/officeDocument/2006/relationships/hyperlink" Target="https://sl.wikipedia.org/wiki/Bese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.wikipedia.org/wiki/Deoksiribonukleinska_kislina" TargetMode="External"/><Relationship Id="rId5" Type="http://schemas.openxmlformats.org/officeDocument/2006/relationships/hyperlink" Target="https://sl.wikipedia.org/wiki/Zaporedje" TargetMode="External"/><Relationship Id="rId4" Type="http://schemas.openxmlformats.org/officeDocument/2006/relationships/hyperlink" Target="https://sl.wikipedia.org/wiki/%C5%A0tevil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l.wikipedia.org/wiki/Dirkali%C5%A1%C4%8De" TargetMode="External"/><Relationship Id="rId3" Type="http://schemas.openxmlformats.org/officeDocument/2006/relationships/hyperlink" Target="https://sl.wikipedia.org/wiki/Metafora" TargetMode="External"/><Relationship Id="rId7" Type="http://schemas.openxmlformats.org/officeDocument/2006/relationships/hyperlink" Target="https://sl.wikipedia.org/wiki/Gr%C5%A1%C4%8Dina" TargetMode="External"/><Relationship Id="rId2" Type="http://schemas.openxmlformats.org/officeDocument/2006/relationships/hyperlink" Target="https://sl.wikipedia.org/wiki/Bese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.wikipedia.org/wiki/Deoksiribonukleinska_kislina" TargetMode="External"/><Relationship Id="rId5" Type="http://schemas.openxmlformats.org/officeDocument/2006/relationships/hyperlink" Target="https://sl.wikipedia.org/wiki/Zaporedje" TargetMode="External"/><Relationship Id="rId4" Type="http://schemas.openxmlformats.org/officeDocument/2006/relationships/hyperlink" Target="https://sl.wikipedia.org/wiki/%C5%A0tevil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ninainternetu.si/prepoznajte-goljufije-na-spletu/" TargetMode="External"/><Relationship Id="rId7" Type="http://schemas.openxmlformats.org/officeDocument/2006/relationships/hyperlink" Target="https://kulturnik.si/search" TargetMode="External"/><Relationship Id="rId2" Type="http://schemas.openxmlformats.org/officeDocument/2006/relationships/hyperlink" Target="https://cybersecuritymonth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klj.si/aktualno/item/2130-mcobiss-virtualna-knjiznica-slovenije-na-mobilnih-napravah" TargetMode="External"/><Relationship Id="rId5" Type="http://schemas.openxmlformats.org/officeDocument/2006/relationships/hyperlink" Target="http://digitalnagpt.weebly.com/uploads/9/5/3/9/95391142/iskanje-evirov-v-cobissgregor.pdf" TargetMode="External"/><Relationship Id="rId4" Type="http://schemas.openxmlformats.org/officeDocument/2006/relationships/hyperlink" Target="https://www.cobiss.si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k.uni-lj.si/izpostavljamo/dlib_si" TargetMode="External"/><Relationship Id="rId2" Type="http://schemas.openxmlformats.org/officeDocument/2006/relationships/hyperlink" Target="http://www.dlib.s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k.um.si/Iskanje.php?lang=slv" TargetMode="External"/><Relationship Id="rId2" Type="http://schemas.openxmlformats.org/officeDocument/2006/relationships/hyperlink" Target="https://www.uni-lj.si/knjiznice/digitalna_knjiznica_(dikul)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.wikisource.org/wiki/Glavna_stran" TargetMode="External"/><Relationship Id="rId5" Type="http://schemas.openxmlformats.org/officeDocument/2006/relationships/hyperlink" Target="http://vodici.pef.uni-lj.si/subjects/guide.php?subject=vis" TargetMode="External"/><Relationship Id="rId4" Type="http://schemas.openxmlformats.org/officeDocument/2006/relationships/hyperlink" Target="https://repozitorij.upr.si/Iskanje.php?lang=sl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k.uni-lj.si/izpostavljamo/zgodovina_n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KIZ – 2. letnik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Katarina Jesih Šterbenc</a:t>
            </a:r>
          </a:p>
          <a:p>
            <a:r>
              <a:rPr lang="sl-SI" dirty="0" smtClean="0"/>
              <a:t>Šol. Leto </a:t>
            </a:r>
            <a:r>
              <a:rPr lang="sl-SI" dirty="0" smtClean="0"/>
              <a:t>2021 </a:t>
            </a:r>
            <a:r>
              <a:rPr lang="sl-SI" dirty="0" smtClean="0"/>
              <a:t>/</a:t>
            </a:r>
            <a:r>
              <a:rPr lang="sl-SI" dirty="0" smtClean="0"/>
              <a:t>2022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798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36. </a:t>
            </a:r>
            <a:r>
              <a:rPr lang="sl-SI" dirty="0"/>
              <a:t>k</a:t>
            </a:r>
            <a:r>
              <a:rPr lang="sl-SI" dirty="0" smtClean="0"/>
              <a:t>njižni sejem 24. – 29.11.2020</a:t>
            </a:r>
            <a:endParaRPr lang="sl-SI" dirty="0"/>
          </a:p>
        </p:txBody>
      </p:sp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 rotWithShape="1">
          <a:blip r:embed="rId2"/>
          <a:srcRect l="31746" t="31746" r="39153" b="28307"/>
          <a:stretch/>
        </p:blipFill>
        <p:spPr bwMode="auto">
          <a:xfrm>
            <a:off x="3154680" y="1325880"/>
            <a:ext cx="6473952" cy="5038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22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Delo z viri – reši kviz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sl-SI" dirty="0" smtClean="0">
              <a:hlinkClick r:id="rId2"/>
            </a:endParaRPr>
          </a:p>
          <a:p>
            <a:pPr marL="0" indent="0">
              <a:buNone/>
            </a:pPr>
            <a:endParaRPr lang="sl-SI" dirty="0" smtClean="0">
              <a:hlinkClick r:id="rId2"/>
            </a:endParaRPr>
          </a:p>
          <a:p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www.mklj.si/robinzonijada-mladi?view=quiz&amp;id=73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73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Letopis SVŠGUGL – pisanje prispevkov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05536" y="2282661"/>
            <a:ext cx="4855809" cy="3881028"/>
          </a:xfrm>
        </p:spPr>
      </p:pic>
    </p:spTree>
    <p:extLst>
      <p:ext uri="{BB962C8B-B14F-4D97-AF65-F5344CB8AC3E}">
        <p14:creationId xmlns:p14="http://schemas.microsoft.com/office/powerpoint/2010/main" val="38281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Urejenost knjižnic – sistem UDK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MKLJ – kako je urejena </a:t>
            </a:r>
            <a:r>
              <a:rPr lang="sl-SI" dirty="0"/>
              <a:t>knjižnica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www.mklj.si/branje/pot-do-knjig</a:t>
            </a:r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2254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Ledolomilec - palindromi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81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Ledolomilec - palindromi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Palindróm</a:t>
            </a:r>
            <a:r>
              <a:rPr lang="sl-SI" dirty="0"/>
              <a:t> je </a:t>
            </a:r>
            <a:r>
              <a:rPr lang="sl-SI" dirty="0">
                <a:hlinkClick r:id="rId2" tooltip="Beseda"/>
              </a:rPr>
              <a:t>beseda</a:t>
            </a:r>
            <a:r>
              <a:rPr lang="sl-SI" dirty="0"/>
              <a:t>, </a:t>
            </a:r>
            <a:r>
              <a:rPr lang="sl-SI" dirty="0">
                <a:hlinkClick r:id="rId3" tooltip="Metafora"/>
              </a:rPr>
              <a:t>fraza</a:t>
            </a:r>
            <a:r>
              <a:rPr lang="sl-SI" dirty="0"/>
              <a:t>, </a:t>
            </a:r>
            <a:r>
              <a:rPr lang="sl-SI" dirty="0">
                <a:hlinkClick r:id="rId4" tooltip="Število"/>
              </a:rPr>
              <a:t>število</a:t>
            </a:r>
            <a:r>
              <a:rPr lang="sl-SI" dirty="0"/>
              <a:t> ali katerokoli </a:t>
            </a:r>
            <a:r>
              <a:rPr lang="sl-SI" dirty="0">
                <a:hlinkClick r:id="rId5" tooltip="Zaporedje"/>
              </a:rPr>
              <a:t>zaporedje</a:t>
            </a:r>
            <a:r>
              <a:rPr lang="sl-SI" dirty="0"/>
              <a:t> enot (npr. zaporedja </a:t>
            </a:r>
            <a:r>
              <a:rPr lang="sl-SI" dirty="0">
                <a:hlinkClick r:id="rId6" tooltip="Deoksiribonukleinska kislina"/>
              </a:rPr>
              <a:t>DNA</a:t>
            </a:r>
            <a:r>
              <a:rPr lang="sl-SI" dirty="0"/>
              <a:t>), ki imajo to lastnost, da se berejo z obeh strani enako. Pri tem so lahko presledki tudi drugače postavljeni in se ne upoštevajo. Beseda »palindrom« je </a:t>
            </a:r>
            <a:r>
              <a:rPr lang="sl-SI" dirty="0">
                <a:hlinkClick r:id="rId7" tooltip="Grščina"/>
              </a:rPr>
              <a:t>starogrškega</a:t>
            </a:r>
            <a:r>
              <a:rPr lang="sl-SI" dirty="0"/>
              <a:t> izvora: </a:t>
            </a:r>
            <a:r>
              <a:rPr lang="sl-SI" dirty="0" err="1"/>
              <a:t>palin</a:t>
            </a:r>
            <a:r>
              <a:rPr lang="sl-SI" dirty="0"/>
              <a:t> - </a:t>
            </a:r>
            <a:r>
              <a:rPr lang="sl-SI" i="1" dirty="0"/>
              <a:t>nazaj</a:t>
            </a:r>
            <a:r>
              <a:rPr lang="sl-SI" dirty="0"/>
              <a:t> + </a:t>
            </a:r>
            <a:r>
              <a:rPr lang="sl-SI" dirty="0" err="1"/>
              <a:t>dromos</a:t>
            </a:r>
            <a:r>
              <a:rPr lang="sl-SI" dirty="0"/>
              <a:t> - </a:t>
            </a:r>
            <a:r>
              <a:rPr lang="sl-SI" i="1" dirty="0">
                <a:hlinkClick r:id="rId8" tooltip="Dirkališče"/>
              </a:rPr>
              <a:t>dirkališče</a:t>
            </a:r>
            <a:r>
              <a:rPr lang="sl-SI" i="1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79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Ledolomilec - palindromi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Palindróm</a:t>
            </a:r>
            <a:r>
              <a:rPr lang="sl-SI" dirty="0"/>
              <a:t> je </a:t>
            </a:r>
            <a:r>
              <a:rPr lang="sl-SI" dirty="0">
                <a:hlinkClick r:id="rId2" tooltip="Beseda"/>
              </a:rPr>
              <a:t>beseda</a:t>
            </a:r>
            <a:r>
              <a:rPr lang="sl-SI" dirty="0"/>
              <a:t>, </a:t>
            </a:r>
            <a:r>
              <a:rPr lang="sl-SI" dirty="0">
                <a:hlinkClick r:id="rId3" tooltip="Metafora"/>
              </a:rPr>
              <a:t>fraza</a:t>
            </a:r>
            <a:r>
              <a:rPr lang="sl-SI" dirty="0"/>
              <a:t>, </a:t>
            </a:r>
            <a:r>
              <a:rPr lang="sl-SI" dirty="0">
                <a:hlinkClick r:id="rId4" tooltip="Število"/>
              </a:rPr>
              <a:t>število</a:t>
            </a:r>
            <a:r>
              <a:rPr lang="sl-SI" dirty="0"/>
              <a:t> ali katerokoli </a:t>
            </a:r>
            <a:r>
              <a:rPr lang="sl-SI" dirty="0">
                <a:hlinkClick r:id="rId5" tooltip="Zaporedje"/>
              </a:rPr>
              <a:t>zaporedje</a:t>
            </a:r>
            <a:r>
              <a:rPr lang="sl-SI" dirty="0"/>
              <a:t> enot (npr. zaporedja </a:t>
            </a:r>
            <a:r>
              <a:rPr lang="sl-SI" dirty="0">
                <a:hlinkClick r:id="rId6" tooltip="Deoksiribonukleinska kislina"/>
              </a:rPr>
              <a:t>DNA</a:t>
            </a:r>
            <a:r>
              <a:rPr lang="sl-SI" dirty="0"/>
              <a:t>), ki imajo to lastnost, da se berejo z obeh strani enako. Pri tem so lahko presledki tudi drugače postavljeni in se ne upoštevajo. Beseda »palindrom« je </a:t>
            </a:r>
            <a:r>
              <a:rPr lang="sl-SI" dirty="0">
                <a:hlinkClick r:id="rId7" tooltip="Grščina"/>
              </a:rPr>
              <a:t>starogrškega</a:t>
            </a:r>
            <a:r>
              <a:rPr lang="sl-SI" dirty="0"/>
              <a:t> izvora: </a:t>
            </a:r>
            <a:r>
              <a:rPr lang="sl-SI" dirty="0" err="1"/>
              <a:t>palin</a:t>
            </a:r>
            <a:r>
              <a:rPr lang="sl-SI" dirty="0"/>
              <a:t> - </a:t>
            </a:r>
            <a:r>
              <a:rPr lang="sl-SI" i="1" dirty="0"/>
              <a:t>nazaj</a:t>
            </a:r>
            <a:r>
              <a:rPr lang="sl-SI" dirty="0"/>
              <a:t> + </a:t>
            </a:r>
            <a:r>
              <a:rPr lang="sl-SI" dirty="0" err="1"/>
              <a:t>dromos</a:t>
            </a:r>
            <a:r>
              <a:rPr lang="sl-SI" dirty="0"/>
              <a:t> - </a:t>
            </a:r>
            <a:r>
              <a:rPr lang="sl-SI" i="1" dirty="0">
                <a:hlinkClick r:id="rId8" tooltip="Dirkališče"/>
              </a:rPr>
              <a:t>dirkališče</a:t>
            </a:r>
            <a:r>
              <a:rPr lang="sl-SI" i="1" dirty="0" smtClean="0"/>
              <a:t>.</a:t>
            </a:r>
          </a:p>
          <a:p>
            <a:r>
              <a:rPr lang="sl-SI" b="1" dirty="0"/>
              <a:t>Ima las v salami</a:t>
            </a:r>
            <a:r>
              <a:rPr lang="sl-SI" b="1" dirty="0" smtClean="0"/>
              <a:t>.</a:t>
            </a:r>
          </a:p>
          <a:p>
            <a:r>
              <a:rPr lang="sl-SI" b="1" dirty="0"/>
              <a:t>Jaka zini! Zakaj</a:t>
            </a:r>
            <a:r>
              <a:rPr lang="sl-SI" b="1" dirty="0" smtClean="0"/>
              <a:t>?</a:t>
            </a:r>
          </a:p>
          <a:p>
            <a:r>
              <a:rPr lang="pl-PL" b="1" dirty="0"/>
              <a:t>A ni sam? Ima sina</a:t>
            </a:r>
            <a:r>
              <a:rPr lang="pl-PL" b="1" dirty="0" smtClean="0"/>
              <a:t>.</a:t>
            </a:r>
          </a:p>
          <a:p>
            <a:r>
              <a:rPr lang="sv-SE" b="1" dirty="0"/>
              <a:t>Ni nežen, otroku da rad ukor Tone ženin</a:t>
            </a:r>
            <a:r>
              <a:rPr lang="sv-SE" b="1" dirty="0" smtClean="0"/>
              <a:t>.</a:t>
            </a:r>
            <a:endParaRPr lang="sl-SI" b="1" dirty="0" smtClean="0"/>
          </a:p>
          <a:p>
            <a:endParaRPr lang="sl-SI" b="1" dirty="0"/>
          </a:p>
          <a:p>
            <a:r>
              <a:rPr lang="sl-SI" sz="1400" b="1" dirty="0"/>
              <a:t>Vir: http://bos.zrc-sazu.si/palindromi/index.html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2066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bomo letos spoznali?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600200"/>
            <a:ext cx="8915400" cy="493776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Uporaba spletnih virov</a:t>
            </a:r>
          </a:p>
          <a:p>
            <a:pPr marL="0" indent="0">
              <a:buNone/>
            </a:pPr>
            <a:endParaRPr lang="sl-S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l-SI" dirty="0" smtClean="0"/>
              <a:t>Varnost na internetu (mesec oktober – mesec kibernetske varnosti)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</a:t>
            </a:r>
            <a:r>
              <a:rPr lang="sl-SI" u="sng" dirty="0" smtClean="0">
                <a:hlinkClick r:id="rId2"/>
              </a:rPr>
              <a:t>https://cybersecuritymonth.eu/</a:t>
            </a:r>
            <a:r>
              <a:rPr lang="sl-SI" u="sng" dirty="0"/>
              <a:t> , </a:t>
            </a:r>
            <a:r>
              <a:rPr lang="sl-SI" u="sng" dirty="0" smtClean="0"/>
              <a:t>    </a:t>
            </a:r>
            <a:r>
              <a:rPr lang="sl-SI" u="sng" dirty="0" smtClean="0">
                <a:hlinkClick r:id="rId3"/>
              </a:rPr>
              <a:t>https</a:t>
            </a:r>
            <a:r>
              <a:rPr lang="sl-SI" u="sng" dirty="0">
                <a:hlinkClick r:id="rId3"/>
              </a:rPr>
              <a:t>://www.varninainternetu.si/prepoznajte-goljufije-na-spletu</a:t>
            </a:r>
            <a:r>
              <a:rPr lang="sl-SI" u="sng" dirty="0" smtClean="0">
                <a:hlinkClick r:id="rId3"/>
              </a:rPr>
              <a:t>/</a:t>
            </a:r>
            <a:endParaRPr lang="sl-SI" u="sng" dirty="0" smtClean="0"/>
          </a:p>
          <a:p>
            <a:pPr marL="0" indent="0">
              <a:buNone/>
            </a:pPr>
            <a:endParaRPr lang="sl-S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COBISS </a:t>
            </a:r>
            <a:r>
              <a:rPr lang="sl-SI" dirty="0" smtClean="0"/>
              <a:t>–</a:t>
            </a:r>
            <a:r>
              <a:rPr lang="sl-SI" dirty="0"/>
              <a:t> </a:t>
            </a:r>
            <a:r>
              <a:rPr lang="sl-SI" dirty="0" smtClean="0"/>
              <a:t>virtualna knjižnica Slovenije </a:t>
            </a:r>
            <a:r>
              <a:rPr lang="sl-SI" dirty="0" smtClean="0">
                <a:hlinkClick r:id="rId4"/>
              </a:rPr>
              <a:t>https</a:t>
            </a:r>
            <a:r>
              <a:rPr lang="sl-SI" dirty="0">
                <a:hlinkClick r:id="rId4"/>
              </a:rPr>
              <a:t>://www.cobiss.si</a:t>
            </a:r>
            <a:r>
              <a:rPr lang="sl-SI" dirty="0" smtClean="0">
                <a:hlinkClick r:id="rId4"/>
              </a:rPr>
              <a:t>/</a:t>
            </a:r>
            <a:endParaRPr lang="sl-SI" dirty="0" smtClean="0"/>
          </a:p>
          <a:p>
            <a:pPr marL="0" indent="0">
              <a:buNone/>
            </a:pPr>
            <a:r>
              <a:rPr lang="sl-SI" dirty="0">
                <a:hlinkClick r:id="rId5"/>
              </a:rPr>
              <a:t>http://</a:t>
            </a:r>
            <a:r>
              <a:rPr lang="sl-SI" dirty="0" smtClean="0">
                <a:hlinkClick r:id="rId5"/>
              </a:rPr>
              <a:t>digitalnagpt.weebly.com/uploads/9/5/3/9/95391142/iskanje-evirov-v-cobissgregor.pdf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l-SI" dirty="0" err="1" smtClean="0"/>
              <a:t>mCOBISS</a:t>
            </a:r>
            <a:r>
              <a:rPr lang="sl-SI" dirty="0"/>
              <a:t> - virtualna knjižnica Slovenije </a:t>
            </a:r>
            <a:r>
              <a:rPr lang="sl-SI" dirty="0" smtClean="0"/>
              <a:t>na mobilnih napravah </a:t>
            </a:r>
            <a:r>
              <a:rPr lang="sl-SI" dirty="0" smtClean="0">
                <a:hlinkClick r:id="rId6"/>
              </a:rPr>
              <a:t>https</a:t>
            </a:r>
            <a:r>
              <a:rPr lang="sl-SI" dirty="0">
                <a:hlinkClick r:id="rId6"/>
              </a:rPr>
              <a:t>://</a:t>
            </a:r>
            <a:r>
              <a:rPr lang="sl-SI" dirty="0" smtClean="0">
                <a:hlinkClick r:id="rId6"/>
              </a:rPr>
              <a:t>www.mklj.si/aktualno/item/2130-mcobiss-virtualna-knjiznica-slovenije-na-mobilnih-napravah</a:t>
            </a:r>
            <a:endParaRPr lang="sl-SI" dirty="0" smtClean="0"/>
          </a:p>
          <a:p>
            <a:pPr>
              <a:buFont typeface="Arial" panose="020B0604020202020204" pitchFamily="34" charset="0"/>
              <a:buChar char="•"/>
            </a:pPr>
            <a:endParaRPr lang="sl-S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hlinkClick r:id="rId7"/>
              </a:rPr>
              <a:t>https://</a:t>
            </a:r>
            <a:r>
              <a:rPr lang="sl-SI" dirty="0" smtClean="0">
                <a:hlinkClick r:id="rId7"/>
              </a:rPr>
              <a:t>kulturnik.si/search</a:t>
            </a:r>
            <a:r>
              <a:rPr lang="sl-SI" dirty="0" smtClean="0"/>
              <a:t>  - </a:t>
            </a:r>
            <a:r>
              <a:rPr lang="sl-SI" dirty="0"/>
              <a:t>p</a:t>
            </a:r>
            <a:r>
              <a:rPr lang="sl-SI" dirty="0" smtClean="0"/>
              <a:t>odatkovne zbirke</a:t>
            </a:r>
          </a:p>
          <a:p>
            <a:pPr>
              <a:buFont typeface="Arial" panose="020B0604020202020204" pitchFamily="34" charset="0"/>
              <a:buChar char="•"/>
            </a:pPr>
            <a:endParaRPr lang="sl-SI" dirty="0" smtClean="0"/>
          </a:p>
          <a:p>
            <a:pPr>
              <a:buFont typeface="Arial" panose="020B0604020202020204" pitchFamily="34" charset="0"/>
              <a:buChar char="•"/>
            </a:pPr>
            <a:endParaRPr lang="sl-SI" dirty="0" smtClean="0"/>
          </a:p>
          <a:p>
            <a:pPr>
              <a:buFont typeface="Arial" panose="020B0604020202020204" pitchFamily="34" charset="0"/>
              <a:buChar char="•"/>
            </a:pPr>
            <a:endParaRPr lang="sl-SI" dirty="0" smtClean="0"/>
          </a:p>
          <a:p>
            <a:pPr>
              <a:buFont typeface="Arial" panose="020B0604020202020204" pitchFamily="34" charset="0"/>
              <a:buChar char="•"/>
            </a:pPr>
            <a:endParaRPr lang="sl-SI" dirty="0" smtClean="0"/>
          </a:p>
          <a:p>
            <a:pPr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519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bomo letos spoznali?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600200"/>
            <a:ext cx="8915400" cy="5074920"/>
          </a:xfrm>
        </p:spPr>
        <p:txBody>
          <a:bodyPr>
            <a:normAutofit lnSpcReduction="10000"/>
          </a:bodyPr>
          <a:lstStyle/>
          <a:p>
            <a:r>
              <a:rPr lang="sl-SI" sz="2100" b="1" cap="all" dirty="0" smtClean="0"/>
              <a:t>DLIB.SI</a:t>
            </a:r>
            <a:r>
              <a:rPr lang="sl-SI" b="1" cap="all" dirty="0"/>
              <a:t> </a:t>
            </a:r>
            <a:r>
              <a:rPr lang="sl-SI" cap="all" dirty="0" smtClean="0"/>
              <a:t>- </a:t>
            </a:r>
            <a:r>
              <a:rPr lang="sl-SI" dirty="0" smtClean="0"/>
              <a:t>dLib.si </a:t>
            </a:r>
            <a:r>
              <a:rPr lang="sl-SI" dirty="0"/>
              <a:t>je knjižnica na spletu, ki je na voljo vsem </a:t>
            </a:r>
            <a:r>
              <a:rPr lang="sl-SI" dirty="0" smtClean="0"/>
              <a:t>– do </a:t>
            </a:r>
            <a:r>
              <a:rPr lang="sl-SI" dirty="0"/>
              <a:t>nje lahko dostopate prosto, brez vseh omejitev;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cap="all" dirty="0" smtClean="0"/>
              <a:t>KAJ </a:t>
            </a:r>
            <a:r>
              <a:rPr lang="sl-SI" cap="all" dirty="0" smtClean="0"/>
              <a:t>SESTAVLJA ZBIRKO DLIB?</a:t>
            </a:r>
            <a:r>
              <a:rPr lang="sl-SI" cap="all" dirty="0"/>
              <a:t> </a:t>
            </a:r>
            <a:endParaRPr lang="sl-SI" cap="all" dirty="0" smtClean="0"/>
          </a:p>
          <a:p>
            <a:pPr>
              <a:buFontTx/>
              <a:buChar char="-"/>
            </a:pPr>
            <a:r>
              <a:rPr lang="sl-SI" b="1" dirty="0" smtClean="0"/>
              <a:t>besedila</a:t>
            </a:r>
            <a:r>
              <a:rPr lang="sl-SI" dirty="0"/>
              <a:t>: časopisje (članki, znanstveni članki), knjige, poročila ARRS, visokošolska </a:t>
            </a:r>
            <a:r>
              <a:rPr lang="sl-SI" dirty="0" smtClean="0"/>
              <a:t>dela; </a:t>
            </a:r>
          </a:p>
          <a:p>
            <a:pPr>
              <a:buFontTx/>
              <a:buChar char="-"/>
            </a:pPr>
            <a:r>
              <a:rPr lang="sl-SI" b="1" dirty="0" smtClean="0"/>
              <a:t>slike</a:t>
            </a:r>
            <a:r>
              <a:rPr lang="sl-SI" dirty="0"/>
              <a:t>: 3D predmeti, </a:t>
            </a:r>
            <a:r>
              <a:rPr lang="sl-SI" dirty="0" err="1"/>
              <a:t>artoteka</a:t>
            </a:r>
            <a:r>
              <a:rPr lang="sl-SI" dirty="0"/>
              <a:t>, fotografije, notno gradivo, plakati, razglednice, rokopisi, vedute, zemljevidi;</a:t>
            </a:r>
          </a:p>
          <a:p>
            <a:pPr marL="0" indent="0">
              <a:buNone/>
            </a:pPr>
            <a:r>
              <a:rPr lang="sl-SI" dirty="0" smtClean="0"/>
              <a:t>-    </a:t>
            </a:r>
            <a:r>
              <a:rPr lang="sl-SI" b="1" dirty="0" smtClean="0"/>
              <a:t>multimedija</a:t>
            </a:r>
            <a:r>
              <a:rPr lang="sl-SI" dirty="0"/>
              <a:t>: virtualne razstave, zvočni posnetki;</a:t>
            </a:r>
          </a:p>
          <a:p>
            <a:pPr marL="0" indent="0">
              <a:buNone/>
            </a:pPr>
            <a:r>
              <a:rPr lang="sl-SI" dirty="0" smtClean="0"/>
              <a:t>-      </a:t>
            </a:r>
            <a:r>
              <a:rPr lang="sl-SI" dirty="0" smtClean="0"/>
              <a:t>Če </a:t>
            </a:r>
            <a:r>
              <a:rPr lang="sl-SI" dirty="0"/>
              <a:t>knjige, ki je izšla do leta 1945, ne najdete na portalu </a:t>
            </a:r>
            <a:r>
              <a:rPr lang="sl-SI" dirty="0">
                <a:hlinkClick r:id="rId2"/>
              </a:rPr>
              <a:t>dLib.si</a:t>
            </a:r>
            <a:r>
              <a:rPr lang="sl-SI" dirty="0"/>
              <a:t>, lahko naročite </a:t>
            </a:r>
            <a:r>
              <a:rPr lang="sl-SI" dirty="0" smtClean="0"/>
              <a:t>  njeno </a:t>
            </a:r>
            <a:r>
              <a:rPr lang="sl-SI" dirty="0"/>
              <a:t>digitalno kopijo prek mednarodne storitve E-knjige po naročilu/ EOD.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cap="all" dirty="0" smtClean="0"/>
              <a:t>KOMU </a:t>
            </a:r>
            <a:r>
              <a:rPr lang="sl-SI" cap="all" dirty="0"/>
              <a:t>JE NAMENJEN </a:t>
            </a:r>
            <a:r>
              <a:rPr lang="sl-SI" cap="all" dirty="0" smtClean="0"/>
              <a:t>DLIB? </a:t>
            </a:r>
            <a:r>
              <a:rPr lang="sl-SI" dirty="0" smtClean="0"/>
              <a:t>Vsem </a:t>
            </a:r>
            <a:r>
              <a:rPr lang="sl-SI" dirty="0"/>
              <a:t>uporabnikom interneta. </a:t>
            </a:r>
            <a:br>
              <a:rPr lang="sl-SI" dirty="0"/>
            </a:br>
            <a:r>
              <a:rPr lang="sl-SI" dirty="0"/>
              <a:t>Pri uporabi vsebin objavljenih na spletni strani </a:t>
            </a:r>
            <a:r>
              <a:rPr lang="sl-SI" dirty="0">
                <a:hlinkClick r:id="rId2"/>
              </a:rPr>
              <a:t>dLib.si</a:t>
            </a:r>
            <a:r>
              <a:rPr lang="sl-SI" dirty="0"/>
              <a:t> morajo uporabniki upoštevati določila Zakona o avtorski in sorodnih pravicah.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hlinkClick r:id="rId3"/>
              </a:rPr>
              <a:t>https</a:t>
            </a:r>
            <a:r>
              <a:rPr lang="sl-SI" dirty="0">
                <a:hlinkClick r:id="rId3"/>
              </a:rPr>
              <a:t>://</a:t>
            </a:r>
            <a:r>
              <a:rPr lang="sl-SI" dirty="0" smtClean="0">
                <a:hlinkClick r:id="rId3"/>
              </a:rPr>
              <a:t>www.nuk.uni-lj.si/izpostavljamo/dlib_si</a:t>
            </a:r>
            <a:r>
              <a:rPr lang="sl-SI" dirty="0" smtClean="0"/>
              <a:t> - predstavitveni film</a:t>
            </a:r>
          </a:p>
          <a:p>
            <a:pPr marL="0" indent="0">
              <a:buNone/>
            </a:pPr>
            <a:endParaRPr lang="sl-SI" dirty="0" smtClean="0"/>
          </a:p>
          <a:p>
            <a:pPr>
              <a:buFont typeface="Arial" panose="020B0604020202020204" pitchFamily="34" charset="0"/>
              <a:buChar char="•"/>
            </a:pP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74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Učinkovita uporaba portala </a:t>
            </a:r>
            <a:r>
              <a:rPr lang="sl-SI" dirty="0" err="1"/>
              <a:t>dLib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7" name="Označba mesta vsebine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901501"/>
              </p:ext>
            </p:extLst>
          </p:nvPr>
        </p:nvGraphicFramePr>
        <p:xfrm>
          <a:off x="2845245" y="2902966"/>
          <a:ext cx="25146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5143259" imgH="6857952" progId="AcroExch.Document.DC">
                  <p:embed/>
                </p:oleObj>
              </mc:Choice>
              <mc:Fallback>
                <p:oleObj name="Acrobat Document" r:id="rId3" imgW="5143259" imgH="6857952" progId="AcroExch.Document.DC">
                  <p:embed/>
                  <p:pic>
                    <p:nvPicPr>
                      <p:cNvPr id="4" name="Označba mesta vsebine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5245" y="2902966"/>
                        <a:ext cx="25146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značba mesta vsebine 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89245348"/>
              </p:ext>
            </p:extLst>
          </p:nvPr>
        </p:nvGraphicFramePr>
        <p:xfrm>
          <a:off x="8321854" y="2902966"/>
          <a:ext cx="236855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5" imgW="5667206" imgH="8019921" progId="AcroExch.Document.DC">
                  <p:embed/>
                </p:oleObj>
              </mc:Choice>
              <mc:Fallback>
                <p:oleObj name="Acrobat Document" r:id="rId5" imgW="5667206" imgH="80199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1854" y="2902966"/>
                        <a:ext cx="236855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60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bomo letos spoznali?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DIKUL - </a:t>
            </a: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://www.uni-lj.si/knjiznice/digitalna_knjiznica_(dikul</a:t>
            </a:r>
            <a:r>
              <a:rPr lang="sl-SI" dirty="0" smtClean="0">
                <a:hlinkClick r:id="rId2"/>
              </a:rPr>
              <a:t>)/</a:t>
            </a:r>
            <a:endParaRPr lang="sl-SI" dirty="0" smtClean="0"/>
          </a:p>
          <a:p>
            <a:r>
              <a:rPr lang="sl-SI" dirty="0"/>
              <a:t>DKUM - </a:t>
            </a:r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dk.um.si/Iskanje.php?lang=slv</a:t>
            </a:r>
            <a:endParaRPr lang="sl-SI" dirty="0" smtClean="0"/>
          </a:p>
          <a:p>
            <a:r>
              <a:rPr lang="sl-SI" dirty="0"/>
              <a:t>RUP - </a:t>
            </a:r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repozitorij.upr.si/Iskanje.php?lang=slv</a:t>
            </a:r>
            <a:endParaRPr lang="sl-SI" dirty="0"/>
          </a:p>
          <a:p>
            <a:r>
              <a:rPr lang="sl-SI" dirty="0"/>
              <a:t>Knjižnica UL PEF - </a:t>
            </a:r>
            <a:r>
              <a:rPr lang="sl-SI" dirty="0">
                <a:hlinkClick r:id="rId5"/>
              </a:rPr>
              <a:t>http://</a:t>
            </a:r>
            <a:r>
              <a:rPr lang="sl-SI" dirty="0" smtClean="0">
                <a:hlinkClick r:id="rId5"/>
              </a:rPr>
              <a:t>vodici.pef.uni-lj.si/subjects/guide.php?subject=vis</a:t>
            </a:r>
            <a:endParaRPr lang="sl-SI" dirty="0" smtClean="0"/>
          </a:p>
          <a:p>
            <a:r>
              <a:rPr lang="sl-SI" dirty="0" smtClean="0"/>
              <a:t>WIKIVIR - </a:t>
            </a:r>
            <a:r>
              <a:rPr lang="sl-SI" dirty="0">
                <a:hlinkClick r:id="rId6"/>
              </a:rPr>
              <a:t>https://</a:t>
            </a:r>
            <a:r>
              <a:rPr lang="sl-SI" dirty="0" smtClean="0">
                <a:hlinkClick r:id="rId6"/>
              </a:rPr>
              <a:t>sl.wikisource.org/wiki/Glavna_stran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 algn="r"/>
            <a:endParaRPr lang="sl-SI" u="sng" dirty="0" smtClean="0"/>
          </a:p>
          <a:p>
            <a:pPr algn="r"/>
            <a:endParaRPr lang="sl-SI" u="sng" dirty="0"/>
          </a:p>
        </p:txBody>
      </p:sp>
    </p:spTree>
    <p:extLst>
      <p:ext uri="{BB962C8B-B14F-4D97-AF65-F5344CB8AC3E}">
        <p14:creationId xmlns:p14="http://schemas.microsoft.com/office/powerpoint/2010/main" val="36832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Vrste knjižnic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NUK – nacionalna </a:t>
            </a:r>
            <a:r>
              <a:rPr lang="sl-SI" dirty="0"/>
              <a:t>knjižnica - </a:t>
            </a: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www.nuk.uni-lj.si/izpostavljamo/zgodovina_nuk</a:t>
            </a:r>
            <a:endParaRPr lang="sl-SI" dirty="0" smtClean="0"/>
          </a:p>
          <a:p>
            <a:r>
              <a:rPr lang="sl-SI" dirty="0" smtClean="0"/>
              <a:t>Specialne knjižnice</a:t>
            </a:r>
          </a:p>
          <a:p>
            <a:r>
              <a:rPr lang="sl-SI" dirty="0" smtClean="0"/>
              <a:t>Splošne knjižnice</a:t>
            </a:r>
          </a:p>
          <a:p>
            <a:r>
              <a:rPr lang="sl-SI" dirty="0" smtClean="0"/>
              <a:t>Šolske knjižnice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86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392</TotalTime>
  <Words>501</Words>
  <Application>Microsoft Office PowerPoint</Application>
  <PresentationFormat>Širokozaslonsko</PresentationFormat>
  <Paragraphs>63</Paragraphs>
  <Slides>13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Šelest</vt:lpstr>
      <vt:lpstr>Adobe Acrobat Document</vt:lpstr>
      <vt:lpstr>KIZ – 2. letnik</vt:lpstr>
      <vt:lpstr>Ledolomilec - palindromi</vt:lpstr>
      <vt:lpstr>Ledolomilec - palindromi</vt:lpstr>
      <vt:lpstr>Ledolomilec - palindromi</vt:lpstr>
      <vt:lpstr>Kaj bomo letos spoznali? </vt:lpstr>
      <vt:lpstr>Kaj bomo letos spoznali?</vt:lpstr>
      <vt:lpstr>Učinkovita uporaba portala dLib</vt:lpstr>
      <vt:lpstr>Kaj bomo letos spoznali?</vt:lpstr>
      <vt:lpstr>Vrste knjižnic</vt:lpstr>
      <vt:lpstr>36. knjižni sejem 24. – 29.11.2020</vt:lpstr>
      <vt:lpstr>Delo z viri – reši kviz</vt:lpstr>
      <vt:lpstr>Letopis SVŠGUGL – pisanje prispevkov</vt:lpstr>
      <vt:lpstr>Urejenost knjižnic – sistem UDK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KIZ – 2. letnik</dc:title>
  <dc:creator>Tatjana</dc:creator>
  <cp:lastModifiedBy>Tatjana</cp:lastModifiedBy>
  <cp:revision>48</cp:revision>
  <dcterms:created xsi:type="dcterms:W3CDTF">2020-10-05T05:27:33Z</dcterms:created>
  <dcterms:modified xsi:type="dcterms:W3CDTF">2021-10-05T12:01:10Z</dcterms:modified>
</cp:coreProperties>
</file>