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7" r:id="rId3"/>
    <p:sldId id="277" r:id="rId4"/>
    <p:sldId id="275" r:id="rId5"/>
    <p:sldId id="262" r:id="rId6"/>
    <p:sldId id="279" r:id="rId7"/>
    <p:sldId id="280" r:id="rId8"/>
    <p:sldId id="281" r:id="rId9"/>
    <p:sldId id="282" r:id="rId10"/>
  </p:sldIdLst>
  <p:sldSz cx="9144000" cy="6858000" type="screen4x3"/>
  <p:notesSz cx="6858000" cy="99472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F3FF-4B74-4701-A28A-2F72A18E2493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260F-CAE5-48EC-A133-56747295C3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849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youtu.be/gjJbCH3VfC0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youtu.be/nzujMqTz9-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youtu.be/ZBEyi63qXak" TargetMode="External"/><Relationship Id="rId4" Type="http://schemas.openxmlformats.org/officeDocument/2006/relationships/hyperlink" Target="https://youtu.be/z7mcyvHNNPo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991"/>
            <a:ext cx="4757359" cy="4040584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4761756" y="1264586"/>
            <a:ext cx="4392488" cy="1936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TRADICIONALNI </a:t>
            </a:r>
            <a:br>
              <a:rPr lang="sl-SI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</a:br>
            <a:r>
              <a:rPr lang="sl-SI" sz="4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SLOVENSKI ZAJTRK</a:t>
            </a: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5403244" y="3874532"/>
            <a:ext cx="3450077" cy="6003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1</a:t>
            </a: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9.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NOVEMBER </a:t>
            </a: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2021</a:t>
            </a:r>
            <a:endParaRPr lang="sl-SI" sz="280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932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483768" y="40770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latin typeface="Arial" pitchFamily="34" charset="0"/>
                <a:cs typeface="Arial" pitchFamily="34" charset="0"/>
              </a:rPr>
              <a:t> </a:t>
            </a: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2060"/>
                </a:solidFill>
                <a:latin typeface="Bahnschrift" panose="020B0502040204020203" pitchFamily="34" charset="0"/>
                <a:cs typeface="Arial" pitchFamily="34" charset="0"/>
              </a:rPr>
              <a:t>ZDRAV ZAJTRK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  <a:t/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  <a:cs typeface="Arial" pitchFamily="34" charset="0"/>
              </a:rPr>
            </a:br>
            <a:endParaRPr lang="sl-SI" b="1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Zaokrožen pravokotni oblaček 4"/>
          <p:cNvSpPr/>
          <p:nvPr/>
        </p:nvSpPr>
        <p:spPr>
          <a:xfrm>
            <a:off x="20688" y="647598"/>
            <a:ext cx="3906214" cy="2052228"/>
          </a:xfrm>
          <a:prstGeom prst="wedgeRoundRectCallout">
            <a:avLst>
              <a:gd name="adj1" fmla="val -20833"/>
              <a:gd name="adj2" fmla="val 6515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Bahnschrift" panose="020B0502040204020203" pitchFamily="34" charset="0"/>
                <a:cs typeface="Times New Roman" pitchFamily="18" charset="0"/>
              </a:rPr>
              <a:t>ZA ZDRAV ZAJTRK JE NAJBOLJ PRIMERNO, DA IZBEREMO POLNOZRNATI KRUH, KAŠO ALI KOSMIČE, KI NAM DAJO ENERGIJO. </a:t>
            </a:r>
          </a:p>
        </p:txBody>
      </p:sp>
      <p:sp>
        <p:nvSpPr>
          <p:cNvPr id="6" name="Zaokrožen pravokotni oblaček 5"/>
          <p:cNvSpPr/>
          <p:nvPr/>
        </p:nvSpPr>
        <p:spPr>
          <a:xfrm>
            <a:off x="5687616" y="769200"/>
            <a:ext cx="3456384" cy="1755203"/>
          </a:xfrm>
          <a:prstGeom prst="wedgeRoundRectCallout">
            <a:avLst>
              <a:gd name="adj1" fmla="val -58628"/>
              <a:gd name="adj2" fmla="val 451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Bahnschrift" panose="020B0502040204020203" pitchFamily="34" charset="0"/>
                <a:cs typeface="Times New Roman" pitchFamily="18" charset="0"/>
              </a:rPr>
              <a:t>DODAMO MLEKO ALI JOGURT, KAR ŠE DODATNO IZBOLJŠA RAZPOLOŽENJE IN ZMOŽNOST UČENJA.</a:t>
            </a:r>
          </a:p>
        </p:txBody>
      </p:sp>
      <p:sp>
        <p:nvSpPr>
          <p:cNvPr id="7" name="Zaokrožen pravokotni oblaček 6"/>
          <p:cNvSpPr/>
          <p:nvPr/>
        </p:nvSpPr>
        <p:spPr>
          <a:xfrm>
            <a:off x="2806147" y="3966270"/>
            <a:ext cx="5187889" cy="2880320"/>
          </a:xfrm>
          <a:prstGeom prst="wedgeRoundRectCallout">
            <a:avLst>
              <a:gd name="adj1" fmla="val 65197"/>
              <a:gd name="adj2" fmla="val -5503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Bahnschrift" panose="020B0502040204020203" pitchFamily="34" charset="0"/>
                <a:cs typeface="Times New Roman" pitchFamily="18" charset="0"/>
              </a:rPr>
              <a:t>ČE ZAJTRK OBOGATIMO ŠE S SVEŽO ZELENJAVO ALI S SADJEM OZ. S SADNIM SOKOM, SI ZAGOTOVIMO </a:t>
            </a:r>
          </a:p>
          <a:p>
            <a:pPr algn="ctr"/>
            <a:r>
              <a:rPr lang="sl-SI" b="1" dirty="0">
                <a:latin typeface="Bahnschrift" panose="020B0502040204020203" pitchFamily="34" charset="0"/>
                <a:cs typeface="Times New Roman" pitchFamily="18" charset="0"/>
              </a:rPr>
              <a:t>TUDI DOVOLJ VITAMINOV IN MINERALOV ZA ŠE BOLJŠE DELOVANJE </a:t>
            </a:r>
          </a:p>
          <a:p>
            <a:pPr algn="ctr"/>
            <a:r>
              <a:rPr lang="sl-SI" b="1" dirty="0">
                <a:latin typeface="Bahnschrift" panose="020B0502040204020203" pitchFamily="34" charset="0"/>
                <a:cs typeface="Times New Roman" pitchFamily="18" charset="0"/>
              </a:rPr>
              <a:t>NAŠEGA TELESA IN VIŠJO ODPORNOST PRED RAZLIČNIMI OBOLENJI.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" y="2996952"/>
            <a:ext cx="1847850" cy="24669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5" y="5010150"/>
            <a:ext cx="2466975" cy="1847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48" y="647598"/>
            <a:ext cx="1298896" cy="18116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36" y="2725916"/>
            <a:ext cx="2133600" cy="1066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99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uiExpand="1" build="allAtOnce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Why is it Important to Keep the Brain Active ? - Health Be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6" name="Picture 10" descr="Here's what women should eat to maintain a healthy brain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884131" y="179810"/>
            <a:ext cx="7375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ZAJTRK ZA OTROŠKE MOŽGANE</a:t>
            </a:r>
            <a:endParaRPr lang="sl-SI" sz="4000" b="1" dirty="0"/>
          </a:p>
        </p:txBody>
      </p:sp>
      <p:sp>
        <p:nvSpPr>
          <p:cNvPr id="10" name="Pravokotnik 9"/>
          <p:cNvSpPr/>
          <p:nvPr/>
        </p:nvSpPr>
        <p:spPr>
          <a:xfrm>
            <a:off x="4129935" y="6437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sl-SI" sz="2000" dirty="0">
              <a:latin typeface="Bahnschrift" panose="020B0502040204020203" pitchFamily="34" charset="0"/>
            </a:endParaRPr>
          </a:p>
          <a:p>
            <a:pPr algn="ctr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ZDRAV  IN URAVNOTEŽEN ZAJTRK VAM BO POMAGAL, DA SE BOSTE PRI DELU LAHKO BOLJE ZBRALI, IMELI BOLJŠI SPOMIN IN S TEM LAŽJE REŠEVALI MISELNE NALOGE.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-252536" y="3717032"/>
            <a:ext cx="2690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NE POZABITE </a:t>
            </a:r>
          </a:p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ZAJTRKOVATI IN </a:t>
            </a:r>
          </a:p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ZAČNITE DAN </a:t>
            </a:r>
          </a:p>
          <a:p>
            <a:pPr algn="ctr"/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KOT KRALJI.</a:t>
            </a:r>
          </a:p>
        </p:txBody>
      </p:sp>
    </p:spTree>
    <p:extLst>
      <p:ext uri="{BB962C8B-B14F-4D97-AF65-F5344CB8AC3E}">
        <p14:creationId xmlns:p14="http://schemas.microsoft.com/office/powerpoint/2010/main" val="29524318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051175" cy="22574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087688" cy="23225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54600"/>
            <a:ext cx="2006600" cy="1803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006600" cy="16843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200" y="1329494"/>
            <a:ext cx="8915400" cy="190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NAJBOLJŠA HRANA JE TISTA, KI JE PRIDELANA </a:t>
            </a:r>
          </a:p>
          <a:p>
            <a:pPr algn="ctr">
              <a:spcBef>
                <a:spcPct val="20000"/>
              </a:spcBef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 NAŠI OKOLICI</a:t>
            </a:r>
          </a:p>
          <a:p>
            <a:pPr algn="ctr">
              <a:spcBef>
                <a:spcPct val="20000"/>
              </a:spcBef>
            </a:pP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IN IMA KRATKO POT OD NJIVE DO KROŽNIKA.</a:t>
            </a:r>
          </a:p>
          <a:p>
            <a:pPr algn="ctr"/>
            <a:endParaRPr lang="sl-SI" sz="2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501452" y="-3605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UŽIVAJMO LOKALNO PRIDELANO</a:t>
            </a:r>
            <a:br>
              <a:rPr lang="sl-SI" sz="3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</a:br>
            <a:r>
              <a:rPr lang="sl-SI" sz="3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HRANO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29555972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1795" b="1764"/>
          <a:stretch/>
        </p:blipFill>
        <p:spPr bwMode="auto">
          <a:xfrm>
            <a:off x="470046" y="1504494"/>
            <a:ext cx="3667404" cy="3998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499992" y="1628800"/>
            <a:ext cx="4360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accent3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VSAKDO </a:t>
            </a:r>
          </a:p>
          <a:p>
            <a:pPr algn="ctr"/>
            <a:r>
              <a:rPr lang="sl-SI" sz="2400" dirty="0">
                <a:solidFill>
                  <a:schemeClr val="accent3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LAHKO NEKAJ PRIDELA SAM. DOLOČENA SEMENA KALIJO TAKO Z VESELJEM, DA NI BOJAZNI, DA SETEV NE BI USPELA. NOVO ŽIVLJENJE, </a:t>
            </a:r>
          </a:p>
          <a:p>
            <a:pPr algn="ctr"/>
            <a:r>
              <a:rPr lang="sl-SI" sz="2400" dirty="0">
                <a:solidFill>
                  <a:schemeClr val="accent3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KI GA OPAZUJEŠ, TE </a:t>
            </a:r>
          </a:p>
          <a:p>
            <a:pPr algn="ctr"/>
            <a:r>
              <a:rPr lang="sl-SI" sz="2400" dirty="0">
                <a:solidFill>
                  <a:schemeClr val="accent3">
                    <a:lumMod val="50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NAVDAJA Z VESELJEM. </a:t>
            </a:r>
            <a:endParaRPr lang="sl-SI" sz="2400" dirty="0">
              <a:solidFill>
                <a:schemeClr val="accent3">
                  <a:lumMod val="50000"/>
                </a:schemeClr>
              </a:solidFill>
              <a:effectLst/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0" y="30138"/>
            <a:ext cx="439248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PRIDELAJMO HRANO SAMI</a:t>
            </a:r>
          </a:p>
        </p:txBody>
      </p:sp>
    </p:spTree>
    <p:extLst>
      <p:ext uri="{BB962C8B-B14F-4D97-AF65-F5344CB8AC3E}">
        <p14:creationId xmlns:p14="http://schemas.microsoft.com/office/powerpoint/2010/main" val="8815781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adicionalni slovenski zajtrk | OŠ Maleč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Tradicionalni slovenski zajtrk | OŠ Malečn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6" descr="Oddaja vloge za Tradicionalni slovenski zajtrk | GOV.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Tradicionalni slovenski zajtrk - Center Janeza Levca Ljublj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5" y="-27831"/>
            <a:ext cx="9156075" cy="68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k 4"/>
          <p:cNvSpPr/>
          <p:nvPr/>
        </p:nvSpPr>
        <p:spPr>
          <a:xfrm>
            <a:off x="437183" y="2839244"/>
            <a:ext cx="2047938" cy="118938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1"/>
                </a:solidFill>
                <a:latin typeface="Bahnschrift" panose="020B0502040204020203" pitchFamily="34" charset="0"/>
              </a:rPr>
              <a:t>MASLO</a:t>
            </a:r>
          </a:p>
        </p:txBody>
      </p:sp>
      <p:sp>
        <p:nvSpPr>
          <p:cNvPr id="7" name="Oblak 6"/>
          <p:cNvSpPr/>
          <p:nvPr/>
        </p:nvSpPr>
        <p:spPr>
          <a:xfrm>
            <a:off x="249708" y="5393506"/>
            <a:ext cx="3384376" cy="1346448"/>
          </a:xfrm>
          <a:prstGeom prst="cloud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POLNOZRNATI KRUH</a:t>
            </a:r>
          </a:p>
        </p:txBody>
      </p:sp>
      <p:sp>
        <p:nvSpPr>
          <p:cNvPr id="8" name="Oblak 7"/>
          <p:cNvSpPr/>
          <p:nvPr/>
        </p:nvSpPr>
        <p:spPr>
          <a:xfrm>
            <a:off x="6300192" y="1759124"/>
            <a:ext cx="1872208" cy="108012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Bahnschrift" panose="020B0502040204020203" pitchFamily="34" charset="0"/>
              </a:rPr>
              <a:t>MLEKO</a:t>
            </a:r>
          </a:p>
        </p:txBody>
      </p:sp>
      <p:sp>
        <p:nvSpPr>
          <p:cNvPr id="9" name="Oblak 8"/>
          <p:cNvSpPr/>
          <p:nvPr/>
        </p:nvSpPr>
        <p:spPr>
          <a:xfrm>
            <a:off x="6844760" y="4093554"/>
            <a:ext cx="1512168" cy="1091779"/>
          </a:xfrm>
          <a:prstGeom prst="cloud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MED</a:t>
            </a:r>
          </a:p>
        </p:txBody>
      </p:sp>
      <p:sp>
        <p:nvSpPr>
          <p:cNvPr id="10" name="Oblak 9"/>
          <p:cNvSpPr/>
          <p:nvPr/>
        </p:nvSpPr>
        <p:spPr>
          <a:xfrm>
            <a:off x="2906945" y="2299184"/>
            <a:ext cx="2320614" cy="1227956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JABOLKO</a:t>
            </a:r>
          </a:p>
        </p:txBody>
      </p:sp>
    </p:spTree>
    <p:extLst>
      <p:ext uri="{BB962C8B-B14F-4D97-AF65-F5344CB8AC3E}">
        <p14:creationId xmlns:p14="http://schemas.microsoft.com/office/powerpoint/2010/main" val="4050070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589348"/>
            <a:ext cx="838402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PA SI POGLEJMO NEKAJ POSNETKOV O TEM, </a:t>
            </a:r>
          </a:p>
          <a:p>
            <a:pPr algn="ctr"/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KAKŠNA JE POT, DA TAKO OKUSEN  IN ZDRAV</a:t>
            </a:r>
          </a:p>
          <a:p>
            <a:pPr algn="ctr"/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ZAJTRK SPLOH PRIDE NA NAŠO MIZO.</a:t>
            </a:r>
          </a:p>
          <a:p>
            <a:endParaRPr lang="sl-SI" sz="2800" dirty="0"/>
          </a:p>
          <a:p>
            <a:endParaRPr lang="sl-SI" sz="2800" dirty="0"/>
          </a:p>
        </p:txBody>
      </p:sp>
      <p:sp>
        <p:nvSpPr>
          <p:cNvPr id="3" name="Pravokotnik 2"/>
          <p:cNvSpPr/>
          <p:nvPr/>
        </p:nvSpPr>
        <p:spPr>
          <a:xfrm>
            <a:off x="2779014" y="2604621"/>
            <a:ext cx="3605474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https://youtu.be/nzujMqTz9-E</a:t>
            </a:r>
            <a:r>
              <a:rPr lang="sl-SI" sz="2000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82890" y="3438664"/>
            <a:ext cx="3562194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https://youtu.be/gjJbCH3VfC0</a:t>
            </a:r>
            <a:endParaRPr lang="sl-SI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651879" y="4248062"/>
            <a:ext cx="3817072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https://youtu.be/z7mcyvHNNPo</a:t>
            </a:r>
            <a:r>
              <a:rPr lang="sl-SI" sz="2000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795414" y="5075514"/>
            <a:ext cx="3597460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000" u="sng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https://youtu.be/ZBEyi63qXak</a:t>
            </a:r>
            <a:r>
              <a:rPr lang="sl-SI" sz="2000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sz="1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Vpliv elektromagnetnih sevanj na čebele | Ni nam vse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4" name="Picture 4" descr="http://www.radiotriglav.si/media/thumb600/900cd967-85f7-4af3-8ce6-602069c95bd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26928"/>
            <a:ext cx="1775321" cy="138771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eprost brezglutenski kruh, ki ne obteži želodca - Odprta kuhinj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72" y="4437112"/>
            <a:ext cx="1702406" cy="12768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RODAM PŠENICO - kmetija24.s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3" y="2304098"/>
            <a:ext cx="2115809" cy="14105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omače maslo - OblizniPrste.si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3"/>
          <a:stretch/>
        </p:blipFill>
        <p:spPr bwMode="auto">
          <a:xfrm>
            <a:off x="147614" y="4232079"/>
            <a:ext cx="2024046" cy="132748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1077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11560" y="277639"/>
            <a:ext cx="75433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02060"/>
                </a:solidFill>
                <a:latin typeface="Bahnschrift" panose="020B0502040204020203" pitchFamily="34" charset="0"/>
              </a:rPr>
              <a:t>PRIPOROČILA ZA ZDRAV DUH V ZDRAVEM TELESU </a:t>
            </a:r>
          </a:p>
          <a:p>
            <a:endParaRPr lang="sl-SI" sz="2800" dirty="0">
              <a:latin typeface="Bahnschrift" panose="020B0502040204020203" pitchFamily="34" charset="0"/>
            </a:endParaRPr>
          </a:p>
          <a:p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1. VSAK DAN AKTIVNO PREŽIVLJAJ ČAS NA SVEŽEM ZRAKU</a:t>
            </a:r>
          </a:p>
        </p:txBody>
      </p:sp>
      <p:pic>
        <p:nvPicPr>
          <p:cNvPr id="6" name="Picture 8" descr="Collection Of Kids And Sport Equipment Vector Illustration. Royalty Free  Cliparts, Vectors, And Stock Illustration. Image 96707941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6" y="2924944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k 2"/>
          <p:cNvSpPr/>
          <p:nvPr/>
        </p:nvSpPr>
        <p:spPr>
          <a:xfrm>
            <a:off x="4932040" y="2986354"/>
            <a:ext cx="3960440" cy="3477579"/>
          </a:xfrm>
          <a:prstGeom prst="cloudCallout">
            <a:avLst>
              <a:gd name="adj1" fmla="val -71794"/>
              <a:gd name="adj2" fmla="val -6039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S TELESNO DEJAVNOSTJO LAHKO </a:t>
            </a:r>
          </a:p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MOČNO PRISPEVAMO K BOŠLJEMU</a:t>
            </a:r>
          </a:p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ZDRAVJU IN H KAKOVOSTI ŽIVLJENJA</a:t>
            </a:r>
          </a:p>
        </p:txBody>
      </p:sp>
    </p:spTree>
    <p:extLst>
      <p:ext uri="{BB962C8B-B14F-4D97-AF65-F5344CB8AC3E}">
        <p14:creationId xmlns:p14="http://schemas.microsoft.com/office/powerpoint/2010/main" val="55688729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95936" y="572628"/>
            <a:ext cx="4824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DOMAČA NALOGA</a:t>
            </a:r>
          </a:p>
          <a:p>
            <a:endParaRPr lang="sl-SI" sz="1400" dirty="0">
              <a:latin typeface="Bahnschrift" panose="020B0502040204020203" pitchFamily="34" charset="0"/>
            </a:endParaRPr>
          </a:p>
          <a:p>
            <a:endParaRPr lang="sl-SI" sz="3200" dirty="0"/>
          </a:p>
          <a:p>
            <a:endParaRPr lang="sl-SI" sz="3200" dirty="0"/>
          </a:p>
        </p:txBody>
      </p:sp>
      <p:pic>
        <p:nvPicPr>
          <p:cNvPr id="3" name="Označba mesta vseb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4963" r="6786" b="10638"/>
          <a:stretch/>
        </p:blipFill>
        <p:spPr>
          <a:xfrm>
            <a:off x="4691517" y="2475267"/>
            <a:ext cx="4128955" cy="287012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Desna puščica 3"/>
          <p:cNvSpPr/>
          <p:nvPr/>
        </p:nvSpPr>
        <p:spPr>
          <a:xfrm>
            <a:off x="121271" y="1019120"/>
            <a:ext cx="4234705" cy="1689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>
                <a:solidFill>
                  <a:srgbClr val="002060"/>
                </a:solidFill>
                <a:latin typeface="Bahnschrift" panose="020B0502040204020203" pitchFamily="34" charset="0"/>
              </a:rPr>
              <a:t>VZEMI </a:t>
            </a:r>
            <a:r>
              <a:rPr lang="sl-SI" sz="16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ZVEZEK ZA SPOZNAVANJE OKOLJA</a:t>
            </a:r>
            <a:endParaRPr lang="sl-SI" sz="16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Desna puščica 4"/>
          <p:cNvSpPr/>
          <p:nvPr/>
        </p:nvSpPr>
        <p:spPr>
          <a:xfrm>
            <a:off x="121271" y="2708920"/>
            <a:ext cx="4234705" cy="19340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16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sl-SI" sz="1600" dirty="0">
                <a:solidFill>
                  <a:srgbClr val="002060"/>
                </a:solidFill>
                <a:latin typeface="Bahnschrift" panose="020B0502040204020203" pitchFamily="34" charset="0"/>
              </a:rPr>
              <a:t>NAPIŠI NASLOV </a:t>
            </a:r>
            <a:r>
              <a:rPr lang="sl-SI" sz="1600" dirty="0">
                <a:solidFill>
                  <a:srgbClr val="FF0000"/>
                </a:solidFill>
                <a:latin typeface="Bahnschrift" panose="020B0502040204020203" pitchFamily="34" charset="0"/>
              </a:rPr>
              <a:t>TRADICIONALNI SLOVENSKI ZAJTRK</a:t>
            </a:r>
          </a:p>
          <a:p>
            <a:r>
              <a:rPr lang="sl-SI" sz="1600" dirty="0">
                <a:solidFill>
                  <a:srgbClr val="002060"/>
                </a:solidFill>
                <a:latin typeface="Bahnschrift" panose="020B0502040204020203" pitchFamily="34" charset="0"/>
              </a:rPr>
              <a:t>POD NASLOV PRERIŠI SPODNJO SLIKO</a:t>
            </a:r>
          </a:p>
          <a:p>
            <a:endParaRPr lang="sl-SI" sz="1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Desna puščica 5"/>
          <p:cNvSpPr/>
          <p:nvPr/>
        </p:nvSpPr>
        <p:spPr>
          <a:xfrm>
            <a:off x="121271" y="4869160"/>
            <a:ext cx="4234705" cy="201510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STARŠI NAJ TVOJE KONČANO DELO FOTOGRAFIRAJO IN POŠLJEJO UČITELJICI</a:t>
            </a:r>
            <a:endParaRPr lang="sl-SI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5990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280</Words>
  <Application>Microsoft Office PowerPoint</Application>
  <PresentationFormat>Diaprojekcija na zaslonu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PowerPointova predstavitev</vt:lpstr>
      <vt:lpstr>ZDRAV ZAJTRK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 – VSAK TRETJI PETEK V NOVEMBRU</dc:title>
  <dc:creator>Simon</dc:creator>
  <cp:lastModifiedBy>Bojana</cp:lastModifiedBy>
  <cp:revision>69</cp:revision>
  <cp:lastPrinted>2013-11-13T07:41:10Z</cp:lastPrinted>
  <dcterms:created xsi:type="dcterms:W3CDTF">2013-11-11T21:22:19Z</dcterms:created>
  <dcterms:modified xsi:type="dcterms:W3CDTF">2021-11-17T15:29:00Z</dcterms:modified>
</cp:coreProperties>
</file>