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13" r:id="rId3"/>
    <p:sldId id="414" r:id="rId4"/>
    <p:sldId id="415" r:id="rId5"/>
    <p:sldId id="416" r:id="rId6"/>
    <p:sldId id="417" r:id="rId7"/>
    <p:sldId id="418" r:id="rId8"/>
    <p:sldId id="419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51C643-DB87-4DA9-B63C-F2F85899B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C516D76-5377-4CF4-935D-26EAE18F9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613A177-C870-4704-9861-EF589360C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2D9DE75-FFCD-4C12-A101-1B1ADBCB3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BC1B2EF-7F8E-4A05-A5F3-489BC7A88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3053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BDCDD3-4A6A-493B-9495-6C86C7947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F632552-8186-41DA-B3F4-4E060DAED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FB1AD9A-DE79-400C-AC37-24D85980D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E509560-181C-4721-90C7-5E4730F1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A944C35-9517-49D7-B16C-AC09A4876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935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3BA5C6F-F1DB-4FFA-A4D3-6E73C06717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4A3A4E6-C8B5-49DB-96E1-DFB47BB07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EB20C43-3C7A-4D43-BBD0-27CE0E1FD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3DE56B2-6345-4CA8-8772-00F0CEC7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5D0FAF3-31F5-4993-ABCD-CAA7347D4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4063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FE82125-9A50-4ED5-B780-8B55F734C5D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984D802-626F-4730-AA56-B8FF0814861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1A25AC19-4C89-4EF1-BD51-A9FBD4B32C4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3E203554-5A7E-42B5-8A44-AE71707FE1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B3B225D0-430F-4EFA-871E-1254B795FC6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2714AB3E-8FF6-4627-B1F4-A8C492A3147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17526240-2047-4332-9057-51AEE9D9671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B280300D-2A77-4EA8-B900-402C35005D3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5DAD53C8-B2F2-4B4C-9414-F5BC9084D86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2BE629FC-82DB-44D2-ACB2-5EA3CD257FA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CD0F4A83-C21B-4BE1-BC8B-CF07A2F182E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D3E687D9-D1E3-4532-A810-F4D36289320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60B54995-56ED-40C4-AB06-20B2365F1F1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5D3F6F54-3E75-4064-AB69-7A87A0CEE0F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F034C90A-4DC1-42FC-A009-77C9058460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58537-87F5-434B-B01B-C197EABBF3F5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CE2A7C5D-5427-45A0-B1B8-3A80995C82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74316C09-344E-431E-91D2-2A076C683B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08B3C-B893-4520-8AF1-CF77C3B4F48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448517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1EC6D4A-240C-4F27-B659-9875084D9E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F5091FF-0A9F-4DA8-A097-7CA63D756DE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EA525E-A183-4755-A914-F422B1D45AC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5DC35C7-5CA8-44DE-A534-AA0976D5E35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09E7-4F81-41A9-A0D9-EBEB5629B572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9849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06EB44C-B6CE-4D2E-B2BF-98A9BFB14C0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FF82582-1168-4E70-AD35-B776025A937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945AAB-F8C8-474D-95FE-E03B2F73CD5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6887B54-B94D-418E-BCF7-1D95975A3A5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92350-FD9E-4415-9B72-BE8857457CAB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8670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DC4A669-1043-4022-AD1A-A3D10BC3303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121C6A4-8855-4B7D-AE90-221E506EB18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2473F-8C98-45A0-9C4A-74252BF0E2F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0B185E6C-3CDF-43A6-BF56-796648A34BD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C7334-F9ED-42D4-8CC6-D166B72E310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633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D6ABCA0-7EA9-4BB3-AAD9-E03C3E9AA3C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D69B9DE-AEDE-4282-AA55-2EEEB1E8183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4C4553-DF9A-4A61-92C2-3DB3F3A1FC2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CBFDCDBD-75B9-464E-ACE1-F037571BD17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88602-2912-4200-942B-37BA1BEF3174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8700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46B774-635C-4515-894B-C6EED13E628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C4024A-6132-401D-A5AB-ACCD9796A2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D8E256-E715-4EC7-BC38-CB72958C377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70EB5BD5-0DE7-45D1-8AA5-3AF46F7EE4F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06517-6CDF-4CBB-8C6A-D8629C0D71A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55245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7830347-0922-497B-BFE8-2756E892E5B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5A92658-DDF0-4D79-AC92-F9DDFA2406D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ECB189-4F80-4982-99FE-F27D4A2447A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759DE76D-7224-4DA7-B3F6-2DF89440CFF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87372-6E41-460D-B09B-BDE3D0AF3D20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28661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C95B04C-E1B5-4B96-A856-6C952C14108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D92D242-4267-45A2-87EE-F00665F24B8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D9CF79-9C08-46A1-9EC6-03E266D4010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473BD189-D247-43E0-93FE-B7CF8B8119B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42ACC-8008-4596-84E3-1306CC345123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0043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C1468D-2CE2-419A-BFC1-21839BE67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483BBCE-A192-4A55-8AF2-AA9C4A159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CF9D973-AC7E-4240-8368-5AB0D0374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736D102-1FFA-4FDB-872F-F8C9CE00C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0B7E39C-9BDE-4657-951B-D509E93E0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3975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68D8131-6500-44CD-AE7A-63A86485AC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5C22BB7-07C2-4054-9525-0D9B3C6DF29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D60363-6086-454A-87E7-829BD90E3C7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0907296-CAD7-42C6-9A56-FCC1EF52A36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A2DDA-C694-4799-81FC-B3068B6FDC0D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7861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23F1544-399D-4896-8A8B-864C723BD9A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4EFCBB2-557D-4FF5-963F-7857D0ADAD6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63E79-8F3F-4699-8D8E-ABA1DE1285C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6D78CE3-3424-4A64-AE73-90EEAB0FA47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8FCE3-030C-4806-9F3C-A1A1952EE31B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93712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0BBEF19-79FF-424F-A684-257F427B002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7774617-B923-42FD-BEDE-FF3A4428555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92EED7-42F9-4860-B00C-9C051C0C2B9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457DAC1-C71A-4BB1-9F00-FE59A9B5938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9EDA0-CC07-4571-848F-6379EEBFECED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9106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655B967-FA34-4860-AD3D-02618672EC5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E9FC861-8A48-45C5-8809-D4DB9EC2DB6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CEE1E-BD65-4C22-95C7-312F909A66E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78A37D0-15EC-4400-81CE-BBE9BCF5248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FE256-DCB4-4EBB-9A8F-2D7560EC7ABB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56424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25E5FD0-A0AD-4ED1-B54B-333D124546F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E5B11A1-1F0C-40B9-AC5A-7D5D0118BEC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75979F-0539-4B8B-B44E-7018958E5A5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6443847C-D492-4E6C-900C-B5347EFDC7F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E5F58-3EB1-4BD6-810B-193EDCB8C8F4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6233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DB8F974-C31A-4076-98C3-D7406511DE6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EE85913-1762-4F1B-8CCF-DFDBD7EDCC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B1EEAC-1083-4295-82EE-D14D5ED8845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2B418EC3-0317-4ACF-8FEC-81C8A707E1C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5F19F-0DF7-4E4A-B710-9186B215D326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720563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BE4359-092D-4100-906A-CBE839FD296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A41041-5405-4DA3-8C3B-12319F7D8AE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BF90F-E7E3-4013-9DC0-396A0ACFF26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D60CCF17-33DD-4A83-8AFB-2BA7A0909B1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893C9-8959-417D-9FC8-52654116BE9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032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F3EAC3-FFDA-49C1-80A6-4B95231C9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255197A-DB1A-4575-A0C3-DAB88CF3C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53A595A-5305-4D0E-808E-F734A2701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EA9553-7B60-4579-A01F-FFFFDFC4A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BDDB588-3BE0-4DE7-AB55-79A59DAF9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056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6C22A8-8BCE-4BA8-8C16-E8FBDA854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566FDAE-46E9-4294-BCCC-33560E5E6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13C145F-3646-414B-B981-0A5E80712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AFCF1F9-A9B5-49BB-AE4B-7BC22509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EDD4170-7212-4844-B2B5-D314CFF30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8099B33-6183-48E7-AC4D-B2B41E12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952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77CED8-4C06-420A-A640-51A2A118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1047E49-832C-44A3-BD7F-D162002BB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99393DC-81B6-4DC9-A22F-B0EC0781B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D094A0C-8918-4106-8A01-59540990B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08F01D5-FD46-47C0-826F-49E30B84E1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31C94FF-D8F6-4766-A17A-C3E03DBB0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DABB3278-36CE-4C7D-B074-FB7ADFFA4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C81014BA-4443-48D1-A40F-6D52B32D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000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747A79-FDD0-431F-8B5C-8BA95FC9D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C05EA31C-28E7-4832-BA01-D4B395A3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690E906-147F-4049-95B0-BF39617B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A01D8AB-149A-4937-8B7A-684B7D6D9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21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735AD25B-A245-4D7D-935E-10D9CBA5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D19E37B-3128-4E1D-963B-851290790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5BF04857-715F-4E35-95E0-F30F9C50F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349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1FEFE1-9ED0-4813-87AC-BBEF58733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D20188-ED71-474C-A592-9CE6F9C57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11A2E9A-80CA-4920-BE52-AC5A24675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A9DB504-70CB-4548-AA58-66CB987C1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BBECBE2-32E2-418E-815A-7E3C11500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F5D72B8-44F6-4DF6-9579-989271327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282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AE30FE-7DCF-4D0D-BEB9-E2D539306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E26C9EB-959C-435A-B265-C8C8005EF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E0637FF-11C0-4B38-A70D-6A8B11073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11EFF00-ED58-4F2A-A27A-3DFD6B5A9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1B1399F-7E80-4D7E-BBC1-1B2015AE8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D9B3808-CA87-4AB6-8662-C4FA19895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558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DCB1AE5-800D-4F74-9151-38198718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DFBA724-8772-4606-B656-F0CB9066B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71EC4EA-FF26-4D60-845C-098707D76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5118AD2-046D-4883-953F-55565038D4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A4D3EA0-6737-4766-93B0-0563A497A3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633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C47DD4B-4C90-42DC-AE7E-DF60A011FEB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D3FEF3E-E58E-4FB0-86AC-08FB1D55CD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532B2665-44F5-4C2B-8DC2-E014DB017622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AF1AC175-BD2D-491F-A6AA-2E01B3967A5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DE73D080-486C-4257-88AD-199006F29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7C92F450-DAC6-4D7F-A88E-25112D5F2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3E80986B-3734-418C-A1E9-E2D4400F61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0278E68B-AE7C-40D8-81FA-A53F76363F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130B010D-6853-4B55-942F-DB89419947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0D9888AD-59E7-47DA-8C28-AD610706B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DA76F760-F14E-43B4-9024-4772588149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6E3924F-5C4D-4ACD-81B6-B4E72F615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7295C292-C6EF-4283-AE13-6AE62C2BB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69E6017F-29F0-4431-8E91-F31FA0FAFA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3AC58262-52C1-487F-BE60-9CF22E4868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1A13E836-88C4-43C6-8A55-47FF0C78E58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196F296-7218-4FEB-BFDA-91647ED53C7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3558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4.jpe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3.wmf"/><Relationship Id="rId4" Type="http://schemas.openxmlformats.org/officeDocument/2006/relationships/image" Target="../media/image5.jpeg"/><Relationship Id="rId9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3">
            <a:extLst>
              <a:ext uri="{FF2B5EF4-FFF2-40B4-BE49-F238E27FC236}">
                <a16:creationId xmlns:a16="http://schemas.microsoft.com/office/drawing/2014/main" id="{B0C7C3E3-4F4E-44AF-BE7F-2AAC7EF9B1A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DDADB8E-138E-4643-8F84-55F30ED44CF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7939" name="Ograda številke diapozitiva 2">
            <a:extLst>
              <a:ext uri="{FF2B5EF4-FFF2-40B4-BE49-F238E27FC236}">
                <a16:creationId xmlns:a16="http://schemas.microsoft.com/office/drawing/2014/main" id="{6994DD48-8C6C-49C9-AD2C-46F72E56B54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403ECB9-61CC-4524-B9F1-72F158F368A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7940" name="Rectangle 4">
            <a:extLst>
              <a:ext uri="{FF2B5EF4-FFF2-40B4-BE49-F238E27FC236}">
                <a16:creationId xmlns:a16="http://schemas.microsoft.com/office/drawing/2014/main" id="{06B22954-AA86-46A2-A847-712C0C147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58102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IZOTERMNA PREOBRAZBA  T konstantno</a:t>
            </a:r>
          </a:p>
        </p:txBody>
      </p:sp>
      <p:pic>
        <p:nvPicPr>
          <p:cNvPr id="167941" name="Picture 5">
            <a:extLst>
              <a:ext uri="{FF2B5EF4-FFF2-40B4-BE49-F238E27FC236}">
                <a16:creationId xmlns:a16="http://schemas.microsoft.com/office/drawing/2014/main" id="{4129FF8B-F066-4738-8C53-2793B77462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1196975"/>
            <a:ext cx="15113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2" name="Line 6">
            <a:extLst>
              <a:ext uri="{FF2B5EF4-FFF2-40B4-BE49-F238E27FC236}">
                <a16:creationId xmlns:a16="http://schemas.microsoft.com/office/drawing/2014/main" id="{D701B773-FCF7-44AE-9710-D3849AE695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9651" y="2565400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943" name="Line 7">
            <a:extLst>
              <a:ext uri="{FF2B5EF4-FFF2-40B4-BE49-F238E27FC236}">
                <a16:creationId xmlns:a16="http://schemas.microsoft.com/office/drawing/2014/main" id="{D3D8B73D-05EE-427F-888F-7361B5FAD7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79650" y="981076"/>
            <a:ext cx="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3266" name="Group 34">
            <a:extLst>
              <a:ext uri="{FF2B5EF4-FFF2-40B4-BE49-F238E27FC236}">
                <a16:creationId xmlns:a16="http://schemas.microsoft.com/office/drawing/2014/main" id="{D8602F5A-6654-4673-80F6-AEF6C0E322C3}"/>
              </a:ext>
            </a:extLst>
          </p:cNvPr>
          <p:cNvGraphicFramePr>
            <a:graphicFrameLocks noGrp="1"/>
          </p:cNvGraphicFramePr>
          <p:nvPr/>
        </p:nvGraphicFramePr>
        <p:xfrm>
          <a:off x="1992313" y="692150"/>
          <a:ext cx="658812" cy="692150"/>
        </p:xfrm>
        <a:graphic>
          <a:graphicData uri="http://schemas.openxmlformats.org/drawingml/2006/table">
            <a:tbl>
              <a:tblPr/>
              <a:tblGrid>
                <a:gridCol w="658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92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[Pa]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10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7946" name="Rectangle 21">
            <a:extLst>
              <a:ext uri="{FF2B5EF4-FFF2-40B4-BE49-F238E27FC236}">
                <a16:creationId xmlns:a16="http://schemas.microsoft.com/office/drawing/2014/main" id="{5EC884BA-8E59-4115-9770-B6183D5F4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908050"/>
            <a:ext cx="3317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223263" name="Group 31">
            <a:extLst>
              <a:ext uri="{FF2B5EF4-FFF2-40B4-BE49-F238E27FC236}">
                <a16:creationId xmlns:a16="http://schemas.microsoft.com/office/drawing/2014/main" id="{8E4DF560-6449-4538-8640-A6C020974942}"/>
              </a:ext>
            </a:extLst>
          </p:cNvPr>
          <p:cNvGraphicFramePr>
            <a:graphicFrameLocks noGrp="1"/>
          </p:cNvGraphicFramePr>
          <p:nvPr/>
        </p:nvGraphicFramePr>
        <p:xfrm>
          <a:off x="2855914" y="1125538"/>
          <a:ext cx="1004887" cy="228600"/>
        </p:xfrm>
        <a:graphic>
          <a:graphicData uri="http://schemas.openxmlformats.org/drawingml/2006/table">
            <a:tbl>
              <a:tblPr/>
              <a:tblGrid>
                <a:gridCol w="1004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 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konst.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7949" name="Rectangle 32">
            <a:extLst>
              <a:ext uri="{FF2B5EF4-FFF2-40B4-BE49-F238E27FC236}">
                <a16:creationId xmlns:a16="http://schemas.microsoft.com/office/drawing/2014/main" id="{5AEE3417-79B3-4C71-93E3-D8B9F563C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4350" y="3290889"/>
            <a:ext cx="18415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167950" name="Rectangle 33">
            <a:extLst>
              <a:ext uri="{FF2B5EF4-FFF2-40B4-BE49-F238E27FC236}">
                <a16:creationId xmlns:a16="http://schemas.microsoft.com/office/drawing/2014/main" id="{915F4CA3-B177-4405-BE6D-79314F600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879600"/>
            <a:ext cx="3810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67951" name="Rectangle 35">
            <a:extLst>
              <a:ext uri="{FF2B5EF4-FFF2-40B4-BE49-F238E27FC236}">
                <a16:creationId xmlns:a16="http://schemas.microsoft.com/office/drawing/2014/main" id="{6A566615-698F-4174-8B85-8BD35DA70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73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223277" name="Group 45">
            <a:extLst>
              <a:ext uri="{FF2B5EF4-FFF2-40B4-BE49-F238E27FC236}">
                <a16:creationId xmlns:a16="http://schemas.microsoft.com/office/drawing/2014/main" id="{227D9594-6359-4190-AA61-0AC645E9E2D8}"/>
              </a:ext>
            </a:extLst>
          </p:cNvPr>
          <p:cNvGraphicFramePr>
            <a:graphicFrameLocks noGrp="1"/>
          </p:cNvGraphicFramePr>
          <p:nvPr/>
        </p:nvGraphicFramePr>
        <p:xfrm>
          <a:off x="2208213" y="2565400"/>
          <a:ext cx="292100" cy="287338"/>
        </p:xfrm>
        <a:graphic>
          <a:graphicData uri="http://schemas.openxmlformats.org/drawingml/2006/table">
            <a:tbl>
              <a:tblPr/>
              <a:tblGrid>
                <a:gridCol w="29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7954" name="Rectangle 46">
            <a:extLst>
              <a:ext uri="{FF2B5EF4-FFF2-40B4-BE49-F238E27FC236}">
                <a16:creationId xmlns:a16="http://schemas.microsoft.com/office/drawing/2014/main" id="{0129E8A8-1E48-492C-A471-DDFCF23EC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9151" y="2565400"/>
            <a:ext cx="3349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 i="1">
                <a:solidFill>
                  <a:srgbClr val="000000"/>
                </a:solidFill>
                <a:cs typeface="Times New Roman" panose="02020603050405020304" pitchFamily="18" charset="0"/>
              </a:rPr>
              <a:t>V</a:t>
            </a:r>
            <a:r>
              <a:rPr lang="sl-SI" altLang="sl-SI" sz="9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90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167955" name="Rectangle 47">
            <a:extLst>
              <a:ext uri="{FF2B5EF4-FFF2-40B4-BE49-F238E27FC236}">
                <a16:creationId xmlns:a16="http://schemas.microsoft.com/office/drawing/2014/main" id="{7C08C898-AECA-4E55-90F4-39DB9F60C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5" y="2420939"/>
            <a:ext cx="5857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V [m</a:t>
            </a:r>
            <a:r>
              <a:rPr lang="sl-SI" altLang="sl-SI" sz="1000" baseline="30000">
                <a:solidFill>
                  <a:srgbClr val="000000"/>
                </a:solidFill>
              </a:rPr>
              <a:t>3</a:t>
            </a:r>
            <a:r>
              <a:rPr lang="en-US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]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167956" name="Picture 48">
            <a:extLst>
              <a:ext uri="{FF2B5EF4-FFF2-40B4-BE49-F238E27FC236}">
                <a16:creationId xmlns:a16="http://schemas.microsoft.com/office/drawing/2014/main" id="{9D4CD075-BE74-4358-9766-2FBC304E32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1" y="3644901"/>
            <a:ext cx="15144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57" name="Rectangle 49">
            <a:extLst>
              <a:ext uri="{FF2B5EF4-FFF2-40B4-BE49-F238E27FC236}">
                <a16:creationId xmlns:a16="http://schemas.microsoft.com/office/drawing/2014/main" id="{CC4559DE-A305-4AF8-AFA9-6B7D0CA0C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781301"/>
            <a:ext cx="25542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Delovni diagram izotermne preobrazbe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67958" name="Rectangle 50">
            <a:extLst>
              <a:ext uri="{FF2B5EF4-FFF2-40B4-BE49-F238E27FC236}">
                <a16:creationId xmlns:a16="http://schemas.microsoft.com/office/drawing/2014/main" id="{A5631A75-83B9-41CA-AA90-E3C2E7C74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5661026"/>
            <a:ext cx="25638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Toplotni diagram izotermne preobrazbe</a:t>
            </a:r>
          </a:p>
        </p:txBody>
      </p:sp>
      <p:graphicFrame>
        <p:nvGraphicFramePr>
          <p:cNvPr id="223292" name="Group 60">
            <a:extLst>
              <a:ext uri="{FF2B5EF4-FFF2-40B4-BE49-F238E27FC236}">
                <a16:creationId xmlns:a16="http://schemas.microsoft.com/office/drawing/2014/main" id="{89FEFD7B-580C-4661-A133-02BD414B949E}"/>
              </a:ext>
            </a:extLst>
          </p:cNvPr>
          <p:cNvGraphicFramePr>
            <a:graphicFrameLocks noGrp="1"/>
          </p:cNvGraphicFramePr>
          <p:nvPr/>
        </p:nvGraphicFramePr>
        <p:xfrm>
          <a:off x="2351088" y="5373688"/>
          <a:ext cx="279400" cy="228600"/>
        </p:xfrm>
        <a:graphic>
          <a:graphicData uri="http://schemas.openxmlformats.org/drawingml/2006/table">
            <a:tbl>
              <a:tblPr/>
              <a:tblGrid>
                <a:gridCol w="27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7961" name="Rectangle 61">
            <a:extLst>
              <a:ext uri="{FF2B5EF4-FFF2-40B4-BE49-F238E27FC236}">
                <a16:creationId xmlns:a16="http://schemas.microsoft.com/office/drawing/2014/main" id="{C769A01C-FBE9-4191-B7FD-2F574CB59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5" y="5373688"/>
            <a:ext cx="10795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l-SI" altLang="sl-SI" sz="9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9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sl-SI" altLang="sl-SI" sz="9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sl-SI" altLang="sl-SI" sz="9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[J/K]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167962" name="Rectangle 62">
            <a:extLst>
              <a:ext uri="{FF2B5EF4-FFF2-40B4-BE49-F238E27FC236}">
                <a16:creationId xmlns:a16="http://schemas.microsoft.com/office/drawing/2014/main" id="{654A71AC-EC58-4E77-95DF-B7D6384AE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429001"/>
            <a:ext cx="4508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 </a:t>
            </a:r>
            <a:r>
              <a:rPr lang="sl-SI" altLang="sl-SI" sz="1000">
                <a:solidFill>
                  <a:srgbClr val="000000"/>
                </a:solidFill>
              </a:rPr>
              <a:t>[K]</a:t>
            </a:r>
          </a:p>
        </p:txBody>
      </p:sp>
      <p:graphicFrame>
        <p:nvGraphicFramePr>
          <p:cNvPr id="223304" name="Group 72">
            <a:extLst>
              <a:ext uri="{FF2B5EF4-FFF2-40B4-BE49-F238E27FC236}">
                <a16:creationId xmlns:a16="http://schemas.microsoft.com/office/drawing/2014/main" id="{4426A7F3-4481-4FC0-A885-7639DF316998}"/>
              </a:ext>
            </a:extLst>
          </p:cNvPr>
          <p:cNvGraphicFramePr>
            <a:graphicFrameLocks noGrp="1"/>
          </p:cNvGraphicFramePr>
          <p:nvPr/>
        </p:nvGraphicFramePr>
        <p:xfrm>
          <a:off x="1774825" y="4365625"/>
          <a:ext cx="509588" cy="228600"/>
        </p:xfrm>
        <a:graphic>
          <a:graphicData uri="http://schemas.openxmlformats.org/drawingml/2006/table">
            <a:tbl>
              <a:tblPr/>
              <a:tblGrid>
                <a:gridCol w="509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7965" name="Rectangle 73">
            <a:extLst>
              <a:ext uri="{FF2B5EF4-FFF2-40B4-BE49-F238E27FC236}">
                <a16:creationId xmlns:a16="http://schemas.microsoft.com/office/drawing/2014/main" id="{AF113089-C510-4E3A-91A2-410C28B61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000" y="3290889"/>
            <a:ext cx="18415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167966" name="Rectangle 75">
            <a:extLst>
              <a:ext uri="{FF2B5EF4-FFF2-40B4-BE49-F238E27FC236}">
                <a16:creationId xmlns:a16="http://schemas.microsoft.com/office/drawing/2014/main" id="{E46D39B4-E7E8-4A35-8BCE-03F72DF3E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7967" name="Object 74">
            <a:extLst>
              <a:ext uri="{FF2B5EF4-FFF2-40B4-BE49-F238E27FC236}">
                <a16:creationId xmlns:a16="http://schemas.microsoft.com/office/drawing/2014/main" id="{BD23FFD8-422E-4C85-89F9-2A88084366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40239" y="908050"/>
          <a:ext cx="15843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name="Enačba" r:id="rId5" imgW="837836" imgH="215806" progId="Equation.3">
                  <p:embed/>
                </p:oleObj>
              </mc:Choice>
              <mc:Fallback>
                <p:oleObj name="Enačba" r:id="rId5" imgW="837836" imgH="215806" progId="Equation.3">
                  <p:embed/>
                  <p:pic>
                    <p:nvPicPr>
                      <p:cNvPr id="167967" name="Object 74">
                        <a:extLst>
                          <a:ext uri="{FF2B5EF4-FFF2-40B4-BE49-F238E27FC236}">
                            <a16:creationId xmlns:a16="http://schemas.microsoft.com/office/drawing/2014/main" id="{BD23FFD8-422E-4C85-89F9-2A88084366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9" y="908050"/>
                        <a:ext cx="1584325" cy="43338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7968" name="Rectangle 76">
            <a:extLst>
              <a:ext uri="{FF2B5EF4-FFF2-40B4-BE49-F238E27FC236}">
                <a16:creationId xmlns:a16="http://schemas.microsoft.com/office/drawing/2014/main" id="{F5DD5E5F-9636-4590-B8C3-A4BCF3F9B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3338" y="908050"/>
            <a:ext cx="29511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Boyle-Mariottov zakon</a:t>
            </a:r>
          </a:p>
        </p:txBody>
      </p:sp>
      <p:sp>
        <p:nvSpPr>
          <p:cNvPr id="167969" name="Rectangle 77">
            <a:extLst>
              <a:ext uri="{FF2B5EF4-FFF2-40B4-BE49-F238E27FC236}">
                <a16:creationId xmlns:a16="http://schemas.microsoft.com/office/drawing/2014/main" id="{77857FC3-3073-4A54-BD55-8FAF2FA70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9" y="1482389"/>
            <a:ext cx="213071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Absolutno delo:</a:t>
            </a:r>
          </a:p>
        </p:txBody>
      </p:sp>
      <p:sp>
        <p:nvSpPr>
          <p:cNvPr id="167970" name="Rectangle 79">
            <a:extLst>
              <a:ext uri="{FF2B5EF4-FFF2-40B4-BE49-F238E27FC236}">
                <a16:creationId xmlns:a16="http://schemas.microsoft.com/office/drawing/2014/main" id="{6EF8A4C6-E809-4CD8-A495-86E5DAA4D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706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7971" name="Object 78">
            <a:extLst>
              <a:ext uri="{FF2B5EF4-FFF2-40B4-BE49-F238E27FC236}">
                <a16:creationId xmlns:a16="http://schemas.microsoft.com/office/drawing/2014/main" id="{353C3A6C-AA9E-44E3-A919-8148EAE45B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1676" y="1916114"/>
          <a:ext cx="5616575" cy="151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Enačba" r:id="rId7" imgW="2921000" imgH="889000" progId="Equation.3">
                  <p:embed/>
                </p:oleObj>
              </mc:Choice>
              <mc:Fallback>
                <p:oleObj name="Enačba" r:id="rId7" imgW="2921000" imgH="889000" progId="Equation.3">
                  <p:embed/>
                  <p:pic>
                    <p:nvPicPr>
                      <p:cNvPr id="167971" name="Object 78">
                        <a:extLst>
                          <a:ext uri="{FF2B5EF4-FFF2-40B4-BE49-F238E27FC236}">
                            <a16:creationId xmlns:a16="http://schemas.microsoft.com/office/drawing/2014/main" id="{353C3A6C-AA9E-44E3-A919-8148EAE45B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6" y="1916114"/>
                        <a:ext cx="5616575" cy="151288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7972" name="Rectangle 80">
            <a:extLst>
              <a:ext uri="{FF2B5EF4-FFF2-40B4-BE49-F238E27FC236}">
                <a16:creationId xmlns:a16="http://schemas.microsoft.com/office/drawing/2014/main" id="{B1EB72E8-40D1-4FBE-8394-C0799CEF0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6" y="3573464"/>
            <a:ext cx="2392363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Notranja energija:</a:t>
            </a:r>
          </a:p>
        </p:txBody>
      </p:sp>
      <p:sp>
        <p:nvSpPr>
          <p:cNvPr id="167973" name="Rectangle 81">
            <a:extLst>
              <a:ext uri="{FF2B5EF4-FFF2-40B4-BE49-F238E27FC236}">
                <a16:creationId xmlns:a16="http://schemas.microsoft.com/office/drawing/2014/main" id="{35A1E5E9-7DBC-4259-A522-4F63A52F5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6" y="4017933"/>
            <a:ext cx="3198311" cy="40011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U</a:t>
            </a:r>
            <a:r>
              <a:rPr lang="sl-SI" altLang="sl-SI" sz="2000" baseline="-25000">
                <a:solidFill>
                  <a:srgbClr val="000000"/>
                </a:solidFill>
              </a:rPr>
              <a:t>2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- U</a:t>
            </a:r>
            <a:r>
              <a:rPr lang="sl-SI" altLang="sl-SI" sz="2000" baseline="-25000">
                <a:solidFill>
                  <a:srgbClr val="000000"/>
                </a:solidFill>
              </a:rPr>
              <a:t>1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= </a:t>
            </a:r>
            <a:r>
              <a:rPr lang="sl-SI" altLang="sl-SI" sz="2000">
                <a:solidFill>
                  <a:srgbClr val="000000"/>
                </a:solidFill>
              </a:rPr>
              <a:t>0 = </a:t>
            </a:r>
            <a:r>
              <a:rPr lang="sl-SI" altLang="sl-SI" sz="2000" i="1">
                <a:solidFill>
                  <a:srgbClr val="000000"/>
                </a:solidFill>
              </a:rPr>
              <a:t>Q</a:t>
            </a:r>
            <a:r>
              <a:rPr lang="sl-SI" altLang="sl-SI" sz="2000" i="1" baseline="-25000">
                <a:solidFill>
                  <a:srgbClr val="000000"/>
                </a:solidFill>
              </a:rPr>
              <a:t>12</a:t>
            </a:r>
            <a:r>
              <a:rPr lang="sl-SI" altLang="sl-SI" sz="2000" i="1">
                <a:solidFill>
                  <a:srgbClr val="000000"/>
                </a:solidFill>
              </a:rPr>
              <a:t>- W</a:t>
            </a:r>
            <a:r>
              <a:rPr lang="sl-SI" altLang="sl-SI" sz="2000" baseline="-25000">
                <a:solidFill>
                  <a:srgbClr val="000000"/>
                </a:solidFill>
              </a:rPr>
              <a:t>12 </a:t>
            </a:r>
            <a:r>
              <a:rPr lang="sl-SI" altLang="sl-SI" sz="2000">
                <a:solidFill>
                  <a:srgbClr val="000000"/>
                </a:solidFill>
              </a:rPr>
              <a:t>   [J]</a:t>
            </a:r>
          </a:p>
        </p:txBody>
      </p:sp>
      <p:sp>
        <p:nvSpPr>
          <p:cNvPr id="167974" name="Rectangle 82">
            <a:extLst>
              <a:ext uri="{FF2B5EF4-FFF2-40B4-BE49-F238E27FC236}">
                <a16:creationId xmlns:a16="http://schemas.microsoft.com/office/drawing/2014/main" id="{D8030133-66C7-4D77-972D-A8AD58583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4" y="4005264"/>
            <a:ext cx="175418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 tega sledi:</a:t>
            </a:r>
          </a:p>
        </p:txBody>
      </p:sp>
      <p:sp>
        <p:nvSpPr>
          <p:cNvPr id="167975" name="Rectangle 84">
            <a:extLst>
              <a:ext uri="{FF2B5EF4-FFF2-40B4-BE49-F238E27FC236}">
                <a16:creationId xmlns:a16="http://schemas.microsoft.com/office/drawing/2014/main" id="{07FDFC4B-1066-4FA3-A205-AB170784F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849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67976" name="Rectangle 86">
            <a:extLst>
              <a:ext uri="{FF2B5EF4-FFF2-40B4-BE49-F238E27FC236}">
                <a16:creationId xmlns:a16="http://schemas.microsoft.com/office/drawing/2014/main" id="{BF75DA9C-7727-4EF9-9F54-9D92A851C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7977" name="Object 85">
            <a:extLst>
              <a:ext uri="{FF2B5EF4-FFF2-40B4-BE49-F238E27FC236}">
                <a16:creationId xmlns:a16="http://schemas.microsoft.com/office/drawing/2014/main" id="{35BCAB9B-C377-4B07-9697-975206A06C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1675" y="4437063"/>
          <a:ext cx="31686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Enačba" r:id="rId9" imgW="1651000" imgH="444500" progId="Equation.3">
                  <p:embed/>
                </p:oleObj>
              </mc:Choice>
              <mc:Fallback>
                <p:oleObj name="Enačba" r:id="rId9" imgW="1651000" imgH="444500" progId="Equation.3">
                  <p:embed/>
                  <p:pic>
                    <p:nvPicPr>
                      <p:cNvPr id="167977" name="Object 85">
                        <a:extLst>
                          <a:ext uri="{FF2B5EF4-FFF2-40B4-BE49-F238E27FC236}">
                            <a16:creationId xmlns:a16="http://schemas.microsoft.com/office/drawing/2014/main" id="{35BCAB9B-C377-4B07-9697-975206A06C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4437063"/>
                        <a:ext cx="3168650" cy="7921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7978" name="Rectangle 87">
            <a:extLst>
              <a:ext uri="{FF2B5EF4-FFF2-40B4-BE49-F238E27FC236}">
                <a16:creationId xmlns:a16="http://schemas.microsoft.com/office/drawing/2014/main" id="{8D066034-9082-4325-B728-8B28E5BD9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5295146"/>
            <a:ext cx="59055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Toplota, ki smo jo izmenjali pri izotermni preobrazbi, je za idealne pline enaka absolutnemu delu.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3">
            <a:extLst>
              <a:ext uri="{FF2B5EF4-FFF2-40B4-BE49-F238E27FC236}">
                <a16:creationId xmlns:a16="http://schemas.microsoft.com/office/drawing/2014/main" id="{0333728A-EF0B-4CA5-ACCB-9ED16BD86D6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542913F-3565-4156-A482-AE95123002C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8963" name="Ograda številke diapozitiva 2">
            <a:extLst>
              <a:ext uri="{FF2B5EF4-FFF2-40B4-BE49-F238E27FC236}">
                <a16:creationId xmlns:a16="http://schemas.microsoft.com/office/drawing/2014/main" id="{4723AE68-9D04-43C5-B87A-60C7C6B8F00F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F739C6F-FC41-4DD2-A8C5-DB86965B400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8964" name="Rectangle 4">
            <a:extLst>
              <a:ext uri="{FF2B5EF4-FFF2-40B4-BE49-F238E27FC236}">
                <a16:creationId xmlns:a16="http://schemas.microsoft.com/office/drawing/2014/main" id="{9B593E3E-BDD8-4EEE-995D-076FF2095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20193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Tehnično delo:</a:t>
            </a:r>
          </a:p>
        </p:txBody>
      </p:sp>
      <p:sp>
        <p:nvSpPr>
          <p:cNvPr id="168965" name="Rectangle 6">
            <a:extLst>
              <a:ext uri="{FF2B5EF4-FFF2-40B4-BE49-F238E27FC236}">
                <a16:creationId xmlns:a16="http://schemas.microsoft.com/office/drawing/2014/main" id="{747F99FE-2FBA-4517-9875-A6BEBCCA9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8966" name="Object 5">
            <a:extLst>
              <a:ext uri="{FF2B5EF4-FFF2-40B4-BE49-F238E27FC236}">
                <a16:creationId xmlns:a16="http://schemas.microsoft.com/office/drawing/2014/main" id="{D19773B7-CE69-40FA-9F96-43D088F3B0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4339" y="404814"/>
          <a:ext cx="32400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Enačba" r:id="rId3" imgW="1764534" imgH="444307" progId="Equation.3">
                  <p:embed/>
                </p:oleObj>
              </mc:Choice>
              <mc:Fallback>
                <p:oleObj name="Enačba" r:id="rId3" imgW="1764534" imgH="444307" progId="Equation.3">
                  <p:embed/>
                  <p:pic>
                    <p:nvPicPr>
                      <p:cNvPr id="168966" name="Object 5">
                        <a:extLst>
                          <a:ext uri="{FF2B5EF4-FFF2-40B4-BE49-F238E27FC236}">
                            <a16:creationId xmlns:a16="http://schemas.microsoft.com/office/drawing/2014/main" id="{D19773B7-CE69-40FA-9F96-43D088F3B0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339" y="404814"/>
                        <a:ext cx="3240087" cy="7207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67" name="Rectangle 7">
            <a:extLst>
              <a:ext uri="{FF2B5EF4-FFF2-40B4-BE49-F238E27FC236}">
                <a16:creationId xmlns:a16="http://schemas.microsoft.com/office/drawing/2014/main" id="{7F2DE9FB-6226-4747-8464-D5B882EC7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1268414"/>
            <a:ext cx="293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Sprememba entropije:</a:t>
            </a:r>
          </a:p>
        </p:txBody>
      </p:sp>
      <p:sp>
        <p:nvSpPr>
          <p:cNvPr id="168968" name="Rectangle 9">
            <a:extLst>
              <a:ext uri="{FF2B5EF4-FFF2-40B4-BE49-F238E27FC236}">
                <a16:creationId xmlns:a16="http://schemas.microsoft.com/office/drawing/2014/main" id="{8EB5A4CA-E88F-483B-8679-CF156153F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87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8969" name="Object 8">
            <a:extLst>
              <a:ext uri="{FF2B5EF4-FFF2-40B4-BE49-F238E27FC236}">
                <a16:creationId xmlns:a16="http://schemas.microsoft.com/office/drawing/2014/main" id="{75E56610-B519-465D-893F-ACDF7751FB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59376" y="1204914"/>
          <a:ext cx="16224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Enačba" r:id="rId5" imgW="837836" imgH="393529" progId="Equation.3">
                  <p:embed/>
                </p:oleObj>
              </mc:Choice>
              <mc:Fallback>
                <p:oleObj name="Enačba" r:id="rId5" imgW="837836" imgH="393529" progId="Equation.3">
                  <p:embed/>
                  <p:pic>
                    <p:nvPicPr>
                      <p:cNvPr id="168969" name="Object 8">
                        <a:extLst>
                          <a:ext uri="{FF2B5EF4-FFF2-40B4-BE49-F238E27FC236}">
                            <a16:creationId xmlns:a16="http://schemas.microsoft.com/office/drawing/2014/main" id="{75E56610-B519-465D-893F-ACDF7751FB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6" y="1204914"/>
                        <a:ext cx="1622425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70" name="Rectangle 11">
            <a:extLst>
              <a:ext uri="{FF2B5EF4-FFF2-40B4-BE49-F238E27FC236}">
                <a16:creationId xmlns:a16="http://schemas.microsoft.com/office/drawing/2014/main" id="{69133E97-3FBB-4636-AA72-D0083511F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68971" name="Rectangle 13">
            <a:extLst>
              <a:ext uri="{FF2B5EF4-FFF2-40B4-BE49-F238E27FC236}">
                <a16:creationId xmlns:a16="http://schemas.microsoft.com/office/drawing/2014/main" id="{38EBB52C-6779-47C3-BFDA-0680C5D65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8972" name="Object 12">
            <a:extLst>
              <a:ext uri="{FF2B5EF4-FFF2-40B4-BE49-F238E27FC236}">
                <a16:creationId xmlns:a16="http://schemas.microsoft.com/office/drawing/2014/main" id="{F8E040D8-A0F9-4C6E-A126-20579269D3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16725" y="1268413"/>
          <a:ext cx="30241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Enačba" r:id="rId7" imgW="1726451" imgH="215806" progId="Equation.3">
                  <p:embed/>
                </p:oleObj>
              </mc:Choice>
              <mc:Fallback>
                <p:oleObj name="Enačba" r:id="rId7" imgW="1726451" imgH="215806" progId="Equation.3">
                  <p:embed/>
                  <p:pic>
                    <p:nvPicPr>
                      <p:cNvPr id="168972" name="Object 12">
                        <a:extLst>
                          <a:ext uri="{FF2B5EF4-FFF2-40B4-BE49-F238E27FC236}">
                            <a16:creationId xmlns:a16="http://schemas.microsoft.com/office/drawing/2014/main" id="{F8E040D8-A0F9-4C6E-A126-20579269D3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725" y="1268413"/>
                        <a:ext cx="3024188" cy="4318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73" name="Rectangle 14">
            <a:extLst>
              <a:ext uri="{FF2B5EF4-FFF2-40B4-BE49-F238E27FC236}">
                <a16:creationId xmlns:a16="http://schemas.microsoft.com/office/drawing/2014/main" id="{5473C6BD-927A-407C-9889-0B2CC6C30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1916114"/>
            <a:ext cx="77930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znanem volumnu in tlaku je sprememba entropije enaka:</a:t>
            </a:r>
          </a:p>
        </p:txBody>
      </p:sp>
      <p:sp>
        <p:nvSpPr>
          <p:cNvPr id="168974" name="Rectangle 16">
            <a:extLst>
              <a:ext uri="{FF2B5EF4-FFF2-40B4-BE49-F238E27FC236}">
                <a16:creationId xmlns:a16="http://schemas.microsoft.com/office/drawing/2014/main" id="{AFF0B527-578D-4977-8517-120C722FD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8975" name="Object 15">
            <a:extLst>
              <a:ext uri="{FF2B5EF4-FFF2-40B4-BE49-F238E27FC236}">
                <a16:creationId xmlns:a16="http://schemas.microsoft.com/office/drawing/2014/main" id="{1E7FEC8F-CCA1-4F2B-B15B-57CCAE732B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3300" y="2300288"/>
          <a:ext cx="4044950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Enačba" r:id="rId9" imgW="1955800" imgH="431800" progId="Equation.3">
                  <p:embed/>
                </p:oleObj>
              </mc:Choice>
              <mc:Fallback>
                <p:oleObj name="Enačba" r:id="rId9" imgW="1955800" imgH="431800" progId="Equation.3">
                  <p:embed/>
                  <p:pic>
                    <p:nvPicPr>
                      <p:cNvPr id="168975" name="Object 15">
                        <a:extLst>
                          <a:ext uri="{FF2B5EF4-FFF2-40B4-BE49-F238E27FC236}">
                            <a16:creationId xmlns:a16="http://schemas.microsoft.com/office/drawing/2014/main" id="{1E7FEC8F-CCA1-4F2B-B15B-57CCAE732B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2300288"/>
                        <a:ext cx="4044950" cy="8175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76" name="Rectangle 17">
            <a:extLst>
              <a:ext uri="{FF2B5EF4-FFF2-40B4-BE49-F238E27FC236}">
                <a16:creationId xmlns:a16="http://schemas.microsoft.com/office/drawing/2014/main" id="{8AED9F45-3D13-4F31-ACC3-BE5B3EB97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273634"/>
            <a:ext cx="8497887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10-litrskem dobro hlajenem valju je zrak pri tlaku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bar in stalni temperaturi. Najprej ga z batom stisnemo na volumen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liter, nato pa še na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3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0,1 litra. Določi volumsko delo za vsako stiskanje posebej, koliko toplote se je izmenjalo, kolikšen je končni tlak.</a:t>
            </a:r>
          </a:p>
        </p:txBody>
      </p:sp>
      <p:graphicFrame>
        <p:nvGraphicFramePr>
          <p:cNvPr id="224300" name="Group 44">
            <a:extLst>
              <a:ext uri="{FF2B5EF4-FFF2-40B4-BE49-F238E27FC236}">
                <a16:creationId xmlns:a16="http://schemas.microsoft.com/office/drawing/2014/main" id="{A0EC8BA7-A6D1-4287-8457-1C7718392006}"/>
              </a:ext>
            </a:extLst>
          </p:cNvPr>
          <p:cNvGraphicFramePr>
            <a:graphicFrameLocks noGrp="1"/>
          </p:cNvGraphicFramePr>
          <p:nvPr/>
        </p:nvGraphicFramePr>
        <p:xfrm>
          <a:off x="2640014" y="5157789"/>
          <a:ext cx="3527425" cy="1233487"/>
        </p:xfrm>
        <a:graphic>
          <a:graphicData uri="http://schemas.openxmlformats.org/drawingml/2006/table">
            <a:tbl>
              <a:tblPr/>
              <a:tblGrid>
                <a:gridCol w="3527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01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5575" algn="l"/>
                        </a:tabLst>
                      </a:pP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</a:t>
                      </a: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l          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</a:t>
                      </a: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l</a:t>
                      </a:r>
                      <a:endParaRPr kumimoji="0" lang="sl-SI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5575" algn="l"/>
                        </a:tabLst>
                      </a:pPr>
                      <a:r>
                        <a:rPr kumimoji="0" lang="sl-SI" sz="20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0" u="sng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20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</a:t>
                      </a:r>
                      <a:r>
                        <a:rPr kumimoji="0" lang="sl-SI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 l         </a:t>
                      </a:r>
                      <a:r>
                        <a:rPr kumimoji="0" lang="sl-SI" sz="20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2000" b="0" i="1" u="sng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0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1bar</a:t>
                      </a:r>
                      <a:endParaRPr kumimoji="0" lang="sl-SI" sz="2000" b="0" i="0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4" marB="4574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5575" algn="l"/>
                        </a:tabLst>
                      </a:pP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r>
                        <a:rPr kumimoji="0" lang="sl-SI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W</a:t>
                      </a:r>
                      <a:r>
                        <a:rPr kumimoji="0" lang="sl-SI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Q</a:t>
                      </a:r>
                      <a:r>
                        <a:rPr kumimoji="0" lang="sl-SI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Q</a:t>
                      </a:r>
                      <a:r>
                        <a:rPr kumimoji="0" lang="sl-SI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r>
                        <a:rPr kumimoji="0" lang="sl-SI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r>
                        <a:rPr kumimoji="0" lang="sl-SI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?</a:t>
                      </a:r>
                    </a:p>
                  </a:txBody>
                  <a:tcPr marT="45744" marB="4574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>
            <a:extLst>
              <a:ext uri="{FF2B5EF4-FFF2-40B4-BE49-F238E27FC236}">
                <a16:creationId xmlns:a16="http://schemas.microsoft.com/office/drawing/2014/main" id="{6EF2B3C5-237D-4534-B4CE-98B068E31F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04A109F-80B0-4BE0-A5D5-DCB7D102732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9987" name="Ograda številke diapozitiva 2">
            <a:extLst>
              <a:ext uri="{FF2B5EF4-FFF2-40B4-BE49-F238E27FC236}">
                <a16:creationId xmlns:a16="http://schemas.microsoft.com/office/drawing/2014/main" id="{92472389-EDDD-4638-AF28-B71487674571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1596AC5-2430-4014-B4FC-A87B12BB3B3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9988" name="Rectangle 4">
            <a:extLst>
              <a:ext uri="{FF2B5EF4-FFF2-40B4-BE49-F238E27FC236}">
                <a16:creationId xmlns:a16="http://schemas.microsoft.com/office/drawing/2014/main" id="{0B863627-AFC7-41C0-9625-1A7FEE0FB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20955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Volumsko delo:</a:t>
            </a:r>
          </a:p>
        </p:txBody>
      </p:sp>
      <p:sp>
        <p:nvSpPr>
          <p:cNvPr id="169989" name="Rectangle 6">
            <a:extLst>
              <a:ext uri="{FF2B5EF4-FFF2-40B4-BE49-F238E27FC236}">
                <a16:creationId xmlns:a16="http://schemas.microsoft.com/office/drawing/2014/main" id="{909A34D1-2516-4D4B-A6DA-92A331A14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9990" name="Object 5">
            <a:extLst>
              <a:ext uri="{FF2B5EF4-FFF2-40B4-BE49-F238E27FC236}">
                <a16:creationId xmlns:a16="http://schemas.microsoft.com/office/drawing/2014/main" id="{8D410FB7-007C-483E-B382-E8AD6335AA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836614"/>
          <a:ext cx="69119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" name="Enačba" r:id="rId3" imgW="3937000" imgH="457200" progId="Equation.3">
                  <p:embed/>
                </p:oleObj>
              </mc:Choice>
              <mc:Fallback>
                <p:oleObj name="Enačba" r:id="rId3" imgW="3937000" imgH="457200" progId="Equation.3">
                  <p:embed/>
                  <p:pic>
                    <p:nvPicPr>
                      <p:cNvPr id="169990" name="Object 5">
                        <a:extLst>
                          <a:ext uri="{FF2B5EF4-FFF2-40B4-BE49-F238E27FC236}">
                            <a16:creationId xmlns:a16="http://schemas.microsoft.com/office/drawing/2014/main" id="{8D410FB7-007C-483E-B382-E8AD6335AA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836614"/>
                        <a:ext cx="691197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1" name="Rectangle 7">
            <a:extLst>
              <a:ext uri="{FF2B5EF4-FFF2-40B4-BE49-F238E27FC236}">
                <a16:creationId xmlns:a16="http://schemas.microsoft.com/office/drawing/2014/main" id="{3C9F0BD2-D134-4FCC-B794-E8ADEC546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1484314"/>
            <a:ext cx="542448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je negativno, ker ga moramo dovesti.</a:t>
            </a:r>
          </a:p>
        </p:txBody>
      </p:sp>
      <p:sp>
        <p:nvSpPr>
          <p:cNvPr id="169992" name="Rectangle 8">
            <a:extLst>
              <a:ext uri="{FF2B5EF4-FFF2-40B4-BE49-F238E27FC236}">
                <a16:creationId xmlns:a16="http://schemas.microsoft.com/office/drawing/2014/main" id="{2FD30368-40A7-4C96-8E65-FCE48DD93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060575"/>
            <a:ext cx="10858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Tlak je:</a:t>
            </a:r>
          </a:p>
        </p:txBody>
      </p:sp>
      <p:sp>
        <p:nvSpPr>
          <p:cNvPr id="169993" name="Rectangle 10">
            <a:extLst>
              <a:ext uri="{FF2B5EF4-FFF2-40B4-BE49-F238E27FC236}">
                <a16:creationId xmlns:a16="http://schemas.microsoft.com/office/drawing/2014/main" id="{FEAFA463-4406-4181-B092-A62E001DC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9994" name="Object 9">
            <a:extLst>
              <a:ext uri="{FF2B5EF4-FFF2-40B4-BE49-F238E27FC236}">
                <a16:creationId xmlns:a16="http://schemas.microsoft.com/office/drawing/2014/main" id="{44D1C59C-765A-4E2E-8DB0-3DE57D0BDB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7714" y="1916113"/>
          <a:ext cx="6840537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" name="Enačba" r:id="rId5" imgW="3670300" imgH="457200" progId="Equation.3">
                  <p:embed/>
                </p:oleObj>
              </mc:Choice>
              <mc:Fallback>
                <p:oleObj name="Enačba" r:id="rId5" imgW="3670300" imgH="457200" progId="Equation.3">
                  <p:embed/>
                  <p:pic>
                    <p:nvPicPr>
                      <p:cNvPr id="169994" name="Object 9">
                        <a:extLst>
                          <a:ext uri="{FF2B5EF4-FFF2-40B4-BE49-F238E27FC236}">
                            <a16:creationId xmlns:a16="http://schemas.microsoft.com/office/drawing/2014/main" id="{44D1C59C-765A-4E2E-8DB0-3DE57D0BDB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714" y="1916113"/>
                        <a:ext cx="6840537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5" name="Rectangle 11">
            <a:extLst>
              <a:ext uri="{FF2B5EF4-FFF2-40B4-BE49-F238E27FC236}">
                <a16:creationId xmlns:a16="http://schemas.microsoft.com/office/drawing/2014/main" id="{7E0769FA-5F7D-4367-9753-8BD743899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636839"/>
            <a:ext cx="525303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Razmerje volumna je enako prejšnjemu: </a:t>
            </a:r>
          </a:p>
        </p:txBody>
      </p:sp>
      <p:sp>
        <p:nvSpPr>
          <p:cNvPr id="169996" name="Rectangle 13">
            <a:extLst>
              <a:ext uri="{FF2B5EF4-FFF2-40B4-BE49-F238E27FC236}">
                <a16:creationId xmlns:a16="http://schemas.microsoft.com/office/drawing/2014/main" id="{A2E5A507-DD85-42E8-96B3-7EE7B518E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9997" name="Object 12">
            <a:extLst>
              <a:ext uri="{FF2B5EF4-FFF2-40B4-BE49-F238E27FC236}">
                <a16:creationId xmlns:a16="http://schemas.microsoft.com/office/drawing/2014/main" id="{65993445-2914-44C6-8E53-D4D0AB20F7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3068639"/>
          <a:ext cx="39592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4" name="Enačba" r:id="rId7" imgW="1917700" imgH="431800" progId="Equation.3">
                  <p:embed/>
                </p:oleObj>
              </mc:Choice>
              <mc:Fallback>
                <p:oleObj name="Enačba" r:id="rId7" imgW="1917700" imgH="431800" progId="Equation.3">
                  <p:embed/>
                  <p:pic>
                    <p:nvPicPr>
                      <p:cNvPr id="169997" name="Object 12">
                        <a:extLst>
                          <a:ext uri="{FF2B5EF4-FFF2-40B4-BE49-F238E27FC236}">
                            <a16:creationId xmlns:a16="http://schemas.microsoft.com/office/drawing/2014/main" id="{65993445-2914-44C6-8E53-D4D0AB20F7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3068639"/>
                        <a:ext cx="39592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8" name="Rectangle 14">
            <a:extLst>
              <a:ext uri="{FF2B5EF4-FFF2-40B4-BE49-F238E27FC236}">
                <a16:creationId xmlns:a16="http://schemas.microsoft.com/office/drawing/2014/main" id="{C3BC1875-4D0C-43A2-86DC-D4BF7C54A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3860800"/>
            <a:ext cx="8366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Delo:</a:t>
            </a:r>
          </a:p>
        </p:txBody>
      </p:sp>
      <p:sp>
        <p:nvSpPr>
          <p:cNvPr id="169999" name="Rectangle 16">
            <a:extLst>
              <a:ext uri="{FF2B5EF4-FFF2-40B4-BE49-F238E27FC236}">
                <a16:creationId xmlns:a16="http://schemas.microsoft.com/office/drawing/2014/main" id="{715D52F5-E4B5-462D-8F20-33824694C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0000" name="Object 15">
            <a:extLst>
              <a:ext uri="{FF2B5EF4-FFF2-40B4-BE49-F238E27FC236}">
                <a16:creationId xmlns:a16="http://schemas.microsoft.com/office/drawing/2014/main" id="{C4D72F6A-566C-46FF-B8BF-FE7763ADD3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1451" y="3716338"/>
          <a:ext cx="777716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Enačba" r:id="rId9" imgW="4318000" imgH="457200" progId="Equation.3">
                  <p:embed/>
                </p:oleObj>
              </mc:Choice>
              <mc:Fallback>
                <p:oleObj name="Enačba" r:id="rId9" imgW="4318000" imgH="457200" progId="Equation.3">
                  <p:embed/>
                  <p:pic>
                    <p:nvPicPr>
                      <p:cNvPr id="170000" name="Object 15">
                        <a:extLst>
                          <a:ext uri="{FF2B5EF4-FFF2-40B4-BE49-F238E27FC236}">
                            <a16:creationId xmlns:a16="http://schemas.microsoft.com/office/drawing/2014/main" id="{C4D72F6A-566C-46FF-B8BF-FE7763ADD3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1" y="3716338"/>
                        <a:ext cx="7777163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001" name="Rectangle 17">
            <a:extLst>
              <a:ext uri="{FF2B5EF4-FFF2-40B4-BE49-F238E27FC236}">
                <a16:creationId xmlns:a16="http://schemas.microsoft.com/office/drawing/2014/main" id="{8EC5AC6B-0666-43B8-B706-FC1EC6D7B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652964"/>
            <a:ext cx="119538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Toplota:</a:t>
            </a:r>
          </a:p>
        </p:txBody>
      </p:sp>
      <p:sp>
        <p:nvSpPr>
          <p:cNvPr id="170002" name="Rectangle 19">
            <a:extLst>
              <a:ext uri="{FF2B5EF4-FFF2-40B4-BE49-F238E27FC236}">
                <a16:creationId xmlns:a16="http://schemas.microsoft.com/office/drawing/2014/main" id="{E9A80D6B-2723-4ABE-B368-B0D4019EA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0003" name="Object 18">
            <a:extLst>
              <a:ext uri="{FF2B5EF4-FFF2-40B4-BE49-F238E27FC236}">
                <a16:creationId xmlns:a16="http://schemas.microsoft.com/office/drawing/2014/main" id="{BB8A48E7-14EB-4133-A5A2-5B4020A87E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3250" y="4437064"/>
          <a:ext cx="532923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6" name="Enačba" r:id="rId11" imgW="2616200" imgH="457200" progId="Equation.3">
                  <p:embed/>
                </p:oleObj>
              </mc:Choice>
              <mc:Fallback>
                <p:oleObj name="Enačba" r:id="rId11" imgW="2616200" imgH="457200" progId="Equation.3">
                  <p:embed/>
                  <p:pic>
                    <p:nvPicPr>
                      <p:cNvPr id="170003" name="Object 18">
                        <a:extLst>
                          <a:ext uri="{FF2B5EF4-FFF2-40B4-BE49-F238E27FC236}">
                            <a16:creationId xmlns:a16="http://schemas.microsoft.com/office/drawing/2014/main" id="{BB8A48E7-14EB-4133-A5A2-5B4020A87E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4437064"/>
                        <a:ext cx="5329238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004" name="Rectangle 20">
            <a:extLst>
              <a:ext uri="{FF2B5EF4-FFF2-40B4-BE49-F238E27FC236}">
                <a16:creationId xmlns:a16="http://schemas.microsoft.com/office/drawing/2014/main" id="{C6110476-F7F4-419A-A387-7F6996C63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5227302"/>
            <a:ext cx="309091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Tlak pri preobrazbi 1-3:</a:t>
            </a:r>
          </a:p>
        </p:txBody>
      </p:sp>
      <p:sp>
        <p:nvSpPr>
          <p:cNvPr id="170005" name="Rectangle 22">
            <a:extLst>
              <a:ext uri="{FF2B5EF4-FFF2-40B4-BE49-F238E27FC236}">
                <a16:creationId xmlns:a16="http://schemas.microsoft.com/office/drawing/2014/main" id="{4A6FF11C-65B4-4FAA-9E90-291DA990A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0006" name="Object 21">
            <a:extLst>
              <a:ext uri="{FF2B5EF4-FFF2-40B4-BE49-F238E27FC236}">
                <a16:creationId xmlns:a16="http://schemas.microsoft.com/office/drawing/2014/main" id="{7C318055-2232-41E7-9C11-0458697735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7714" y="5589588"/>
          <a:ext cx="746283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7" name="Enačba" r:id="rId13" imgW="3860800" imgH="457200" progId="Equation.3">
                  <p:embed/>
                </p:oleObj>
              </mc:Choice>
              <mc:Fallback>
                <p:oleObj name="Enačba" r:id="rId13" imgW="3860800" imgH="457200" progId="Equation.3">
                  <p:embed/>
                  <p:pic>
                    <p:nvPicPr>
                      <p:cNvPr id="170006" name="Object 21">
                        <a:extLst>
                          <a:ext uri="{FF2B5EF4-FFF2-40B4-BE49-F238E27FC236}">
                            <a16:creationId xmlns:a16="http://schemas.microsoft.com/office/drawing/2014/main" id="{7C318055-2232-41E7-9C11-0458697735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714" y="5589588"/>
                        <a:ext cx="7462837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3">
            <a:extLst>
              <a:ext uri="{FF2B5EF4-FFF2-40B4-BE49-F238E27FC236}">
                <a16:creationId xmlns:a16="http://schemas.microsoft.com/office/drawing/2014/main" id="{9682373B-B64C-42B7-9066-6AB9DBABCDB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E961F06-8C88-42A5-ABB8-BA960FBE5A0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1011" name="Ograda številke diapozitiva 2">
            <a:extLst>
              <a:ext uri="{FF2B5EF4-FFF2-40B4-BE49-F238E27FC236}">
                <a16:creationId xmlns:a16="http://schemas.microsoft.com/office/drawing/2014/main" id="{1780C3AC-9444-4F06-B57A-E4FD9ED2EFE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B8EF5E3-A416-4D6C-BCFA-4F778786E99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1012" name="Rectangle 4">
            <a:extLst>
              <a:ext uri="{FF2B5EF4-FFF2-40B4-BE49-F238E27FC236}">
                <a16:creationId xmlns:a16="http://schemas.microsoft.com/office/drawing/2014/main" id="{EF89B984-006D-427D-B3F7-0D33339A7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75041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IZENTROPNA PREOBRAZBA  S (entropija) konstantno</a:t>
            </a:r>
            <a:r>
              <a:rPr lang="sl-SI" altLang="sl-SI" sz="2200">
                <a:solidFill>
                  <a:srgbClr val="00007D"/>
                </a:solidFill>
              </a:rPr>
              <a:t> </a:t>
            </a:r>
          </a:p>
        </p:txBody>
      </p:sp>
      <p:pic>
        <p:nvPicPr>
          <p:cNvPr id="171013" name="Picture 5">
            <a:extLst>
              <a:ext uri="{FF2B5EF4-FFF2-40B4-BE49-F238E27FC236}">
                <a16:creationId xmlns:a16="http://schemas.microsoft.com/office/drawing/2014/main" id="{D875DB03-59C0-4E0B-B571-930527FC0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981076"/>
            <a:ext cx="1566863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1014" name="Rectangle 6">
            <a:extLst>
              <a:ext uri="{FF2B5EF4-FFF2-40B4-BE49-F238E27FC236}">
                <a16:creationId xmlns:a16="http://schemas.microsoft.com/office/drawing/2014/main" id="{FAE48F30-22F0-4FC6-8437-B18C21572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1" y="1268414"/>
            <a:ext cx="7032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izentropa</a:t>
            </a:r>
          </a:p>
        </p:txBody>
      </p:sp>
      <p:sp>
        <p:nvSpPr>
          <p:cNvPr id="171015" name="Rectangle 7">
            <a:extLst>
              <a:ext uri="{FF2B5EF4-FFF2-40B4-BE49-F238E27FC236}">
                <a16:creationId xmlns:a16="http://schemas.microsoft.com/office/drawing/2014/main" id="{D00289C7-2DC0-40B1-B047-9CA114171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0" y="692150"/>
            <a:ext cx="5905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 </a:t>
            </a:r>
            <a:r>
              <a:rPr lang="sl-SI" altLang="sl-SI" sz="1000">
                <a:solidFill>
                  <a:srgbClr val="000000"/>
                </a:solidFill>
              </a:rPr>
              <a:t>[Pa]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71016" name="Rectangle 9">
            <a:extLst>
              <a:ext uri="{FF2B5EF4-FFF2-40B4-BE49-F238E27FC236}">
                <a16:creationId xmlns:a16="http://schemas.microsoft.com/office/drawing/2014/main" id="{0983429F-7CD6-4550-A063-AC64DE24C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2492376"/>
            <a:ext cx="1993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4970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4970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4970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497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97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97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97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97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970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V</a:t>
            </a:r>
            <a:r>
              <a:rPr lang="sl-SI" altLang="sl-SI" sz="1000" baseline="-25000">
                <a:solidFill>
                  <a:srgbClr val="000000"/>
                </a:solidFill>
              </a:rPr>
              <a:t>1                                  </a:t>
            </a:r>
            <a:r>
              <a:rPr lang="sl-SI" altLang="sl-SI" sz="1000" i="1">
                <a:solidFill>
                  <a:srgbClr val="000000"/>
                </a:solidFill>
              </a:rPr>
              <a:t>V</a:t>
            </a:r>
            <a:r>
              <a:rPr lang="sl-SI" altLang="sl-SI" sz="1000" i="1" baseline="-25000">
                <a:solidFill>
                  <a:srgbClr val="000000"/>
                </a:solidFill>
              </a:rPr>
              <a:t>2</a:t>
            </a:r>
            <a:r>
              <a:rPr lang="sl-SI" altLang="sl-SI" sz="1000" i="1">
                <a:solidFill>
                  <a:srgbClr val="000000"/>
                </a:solidFill>
              </a:rPr>
              <a:t>         V [m3]</a:t>
            </a:r>
          </a:p>
        </p:txBody>
      </p:sp>
      <p:sp>
        <p:nvSpPr>
          <p:cNvPr id="171017" name="Rectangle 10">
            <a:extLst>
              <a:ext uri="{FF2B5EF4-FFF2-40B4-BE49-F238E27FC236}">
                <a16:creationId xmlns:a16="http://schemas.microsoft.com/office/drawing/2014/main" id="{9B20D7ED-2526-4005-AF1C-2200B043B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1125539"/>
            <a:ext cx="3032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000" i="1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000" i="1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000" i="1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000" i="1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1018" name="Rectangle 11">
            <a:extLst>
              <a:ext uri="{FF2B5EF4-FFF2-40B4-BE49-F238E27FC236}">
                <a16:creationId xmlns:a16="http://schemas.microsoft.com/office/drawing/2014/main" id="{5F0E0D4C-EAD6-4B72-8186-B64175096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2708276"/>
            <a:ext cx="25622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Delovni diagram izentropne preobrazbe</a:t>
            </a:r>
          </a:p>
        </p:txBody>
      </p:sp>
      <p:grpSp>
        <p:nvGrpSpPr>
          <p:cNvPr id="171019" name="Group 26">
            <a:extLst>
              <a:ext uri="{FF2B5EF4-FFF2-40B4-BE49-F238E27FC236}">
                <a16:creationId xmlns:a16="http://schemas.microsoft.com/office/drawing/2014/main" id="{5318BA6A-CF69-4230-B9FC-01C5F8581AC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74825" y="3357563"/>
            <a:ext cx="3887788" cy="2628900"/>
            <a:chOff x="2011" y="3743"/>
            <a:chExt cx="4697" cy="3312"/>
          </a:xfrm>
        </p:grpSpPr>
        <p:sp>
          <p:nvSpPr>
            <p:cNvPr id="171033" name="AutoShape 27">
              <a:extLst>
                <a:ext uri="{FF2B5EF4-FFF2-40B4-BE49-F238E27FC236}">
                  <a16:creationId xmlns:a16="http://schemas.microsoft.com/office/drawing/2014/main" id="{3DFE6EDC-0CDC-4D46-A57D-1D8C7C2172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011" y="3743"/>
              <a:ext cx="4697" cy="3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34" name="Text Box 28">
              <a:extLst>
                <a:ext uri="{FF2B5EF4-FFF2-40B4-BE49-F238E27FC236}">
                  <a16:creationId xmlns:a16="http://schemas.microsoft.com/office/drawing/2014/main" id="{72F527F0-3BC0-4552-AC21-A355A04BA9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9" y="6479"/>
              <a:ext cx="1119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35" name="Text Box 29">
              <a:extLst>
                <a:ext uri="{FF2B5EF4-FFF2-40B4-BE49-F238E27FC236}">
                  <a16:creationId xmlns:a16="http://schemas.microsoft.com/office/drawing/2014/main" id="{AD30CAF9-8936-4E1F-B81E-0C26BEFDE0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1" y="5615"/>
              <a:ext cx="160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stiskanje  (T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&lt;T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)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36" name="Text Box 30">
              <a:extLst>
                <a:ext uri="{FF2B5EF4-FFF2-40B4-BE49-F238E27FC236}">
                  <a16:creationId xmlns:a16="http://schemas.microsoft.com/office/drawing/2014/main" id="{1DC85F3E-24D0-4CB9-A62B-A2461163DA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1" y="4175"/>
              <a:ext cx="1600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razstezanje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(T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&gt;T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)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37" name="Text Box 31">
              <a:extLst>
                <a:ext uri="{FF2B5EF4-FFF2-40B4-BE49-F238E27FC236}">
                  <a16:creationId xmlns:a16="http://schemas.microsoft.com/office/drawing/2014/main" id="{99CBFD67-5A5E-490C-AF42-754DDC3465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1" y="4031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38" name="Text Box 32">
              <a:extLst>
                <a:ext uri="{FF2B5EF4-FFF2-40B4-BE49-F238E27FC236}">
                  <a16:creationId xmlns:a16="http://schemas.microsoft.com/office/drawing/2014/main" id="{EDB7C942-3DC6-4220-B2C5-B52A5E2755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1" y="5759"/>
              <a:ext cx="32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39" name="Line 33">
              <a:extLst>
                <a:ext uri="{FF2B5EF4-FFF2-40B4-BE49-F238E27FC236}">
                  <a16:creationId xmlns:a16="http://schemas.microsoft.com/office/drawing/2014/main" id="{995CB297-F387-461B-A169-5FE6DD22D0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1" y="6479"/>
              <a:ext cx="269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040" name="Line 34">
              <a:extLst>
                <a:ext uri="{FF2B5EF4-FFF2-40B4-BE49-F238E27FC236}">
                  <a16:creationId xmlns:a16="http://schemas.microsoft.com/office/drawing/2014/main" id="{B10E4015-29ED-427F-A62B-A923A9D29F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1" y="3887"/>
              <a:ext cx="0" cy="25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041" name="Line 35">
              <a:extLst>
                <a:ext uri="{FF2B5EF4-FFF2-40B4-BE49-F238E27FC236}">
                  <a16:creationId xmlns:a16="http://schemas.microsoft.com/office/drawing/2014/main" id="{6E9897A0-5F2A-4080-A23A-6473843FD0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51" y="4175"/>
              <a:ext cx="1" cy="17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042" name="Line 36">
              <a:extLst>
                <a:ext uri="{FF2B5EF4-FFF2-40B4-BE49-F238E27FC236}">
                  <a16:creationId xmlns:a16="http://schemas.microsoft.com/office/drawing/2014/main" id="{4A5BF572-18A6-4641-96F3-17910C114E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1" y="4175"/>
              <a:ext cx="1" cy="1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043" name="Line 37">
              <a:extLst>
                <a:ext uri="{FF2B5EF4-FFF2-40B4-BE49-F238E27FC236}">
                  <a16:creationId xmlns:a16="http://schemas.microsoft.com/office/drawing/2014/main" id="{DA60F6A1-3BEE-43FE-B4D0-2680B9F0F6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1" y="4607"/>
              <a:ext cx="1" cy="1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044" name="Text Box 38">
              <a:extLst>
                <a:ext uri="{FF2B5EF4-FFF2-40B4-BE49-F238E27FC236}">
                  <a16:creationId xmlns:a16="http://schemas.microsoft.com/office/drawing/2014/main" id="{BFCECB02-8695-4975-92D7-2DE67F4EB0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9" y="4031"/>
              <a:ext cx="64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[K]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45" name="Text Box 39">
              <a:extLst>
                <a:ext uri="{FF2B5EF4-FFF2-40B4-BE49-F238E27FC236}">
                  <a16:creationId xmlns:a16="http://schemas.microsoft.com/office/drawing/2014/main" id="{C89011F8-9C30-4834-8C8F-2AF4FFE2E9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88" y="6335"/>
              <a:ext cx="8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lvl="1" fontAlgn="base">
                <a:spcBef>
                  <a:spcPts val="1888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71046" name="Text Box 40">
              <a:extLst>
                <a:ext uri="{FF2B5EF4-FFF2-40B4-BE49-F238E27FC236}">
                  <a16:creationId xmlns:a16="http://schemas.microsoft.com/office/drawing/2014/main" id="{1BD616BD-F217-48B8-B99C-4882DB724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88" y="6335"/>
              <a:ext cx="80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S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[J/K]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171020" name="Rectangle 41">
            <a:extLst>
              <a:ext uri="{FF2B5EF4-FFF2-40B4-BE49-F238E27FC236}">
                <a16:creationId xmlns:a16="http://schemas.microsoft.com/office/drawing/2014/main" id="{958FC22A-7D01-4D51-A5BE-2D0D8245F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5949951"/>
            <a:ext cx="26066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Toplotni diagram izentropne preobrazbe</a:t>
            </a:r>
          </a:p>
        </p:txBody>
      </p:sp>
      <p:sp>
        <p:nvSpPr>
          <p:cNvPr id="171021" name="Rectangle 42">
            <a:extLst>
              <a:ext uri="{FF2B5EF4-FFF2-40B4-BE49-F238E27FC236}">
                <a16:creationId xmlns:a16="http://schemas.microsoft.com/office/drawing/2014/main" id="{E39600E4-EC0B-430A-8D67-68E1C4FC8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9" y="808871"/>
            <a:ext cx="619283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 se ne izmenjuje, zato se ne spreminja entropija:</a:t>
            </a:r>
            <a:endParaRPr lang="sl-SI" altLang="sl-SI" sz="2200" i="1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S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S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∆S = </a:t>
            </a:r>
            <a:r>
              <a:rPr lang="sl-SI" altLang="sl-SI" sz="22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71022" name="Rectangle 43">
            <a:extLst>
              <a:ext uri="{FF2B5EF4-FFF2-40B4-BE49-F238E27FC236}">
                <a16:creationId xmlns:a16="http://schemas.microsoft.com/office/drawing/2014/main" id="{24B6200B-D93C-4714-84D0-A27CD96A6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5" y="1987214"/>
            <a:ext cx="25394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 tega sledi, da je:</a:t>
            </a:r>
          </a:p>
        </p:txBody>
      </p:sp>
      <p:sp>
        <p:nvSpPr>
          <p:cNvPr id="171023" name="Rectangle 45">
            <a:extLst>
              <a:ext uri="{FF2B5EF4-FFF2-40B4-BE49-F238E27FC236}">
                <a16:creationId xmlns:a16="http://schemas.microsoft.com/office/drawing/2014/main" id="{5115D80E-50E9-4323-A035-A9887DE93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007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71024" name="Rectangle 46">
            <a:extLst>
              <a:ext uri="{FF2B5EF4-FFF2-40B4-BE49-F238E27FC236}">
                <a16:creationId xmlns:a16="http://schemas.microsoft.com/office/drawing/2014/main" id="{F3EC07F5-11DB-47E5-90D9-9CFF16A62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9600" y="1970089"/>
            <a:ext cx="1327150" cy="42703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=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konst.</a:t>
            </a: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71025" name="Rectangle 47">
            <a:extLst>
              <a:ext uri="{FF2B5EF4-FFF2-40B4-BE49-F238E27FC236}">
                <a16:creationId xmlns:a16="http://schemas.microsoft.com/office/drawing/2014/main" id="{F2FB5F4A-7817-47D0-903B-D66AC905F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2565400"/>
            <a:ext cx="25161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Enačba izentrope: </a:t>
            </a:r>
          </a:p>
        </p:txBody>
      </p:sp>
      <p:sp>
        <p:nvSpPr>
          <p:cNvPr id="171026" name="Rectangle 49">
            <a:extLst>
              <a:ext uri="{FF2B5EF4-FFF2-40B4-BE49-F238E27FC236}">
                <a16:creationId xmlns:a16="http://schemas.microsoft.com/office/drawing/2014/main" id="{849D627D-C353-4458-BC30-CD31E680B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1027" name="Object 48">
            <a:extLst>
              <a:ext uri="{FF2B5EF4-FFF2-40B4-BE49-F238E27FC236}">
                <a16:creationId xmlns:a16="http://schemas.microsoft.com/office/drawing/2014/main" id="{19FDFFEA-78F4-4373-9285-4C3009856E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32625" y="2492376"/>
          <a:ext cx="21590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6" name="Enačba" r:id="rId4" imgW="876300" imgH="228600" progId="Equation.3">
                  <p:embed/>
                </p:oleObj>
              </mc:Choice>
              <mc:Fallback>
                <p:oleObj name="Enačba" r:id="rId4" imgW="876300" imgH="228600" progId="Equation.3">
                  <p:embed/>
                  <p:pic>
                    <p:nvPicPr>
                      <p:cNvPr id="171027" name="Object 48">
                        <a:extLst>
                          <a:ext uri="{FF2B5EF4-FFF2-40B4-BE49-F238E27FC236}">
                            <a16:creationId xmlns:a16="http://schemas.microsoft.com/office/drawing/2014/main" id="{19FDFFEA-78F4-4373-9285-4C3009856E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625" y="2492376"/>
                        <a:ext cx="2159000" cy="5048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1028" name="Rectangle 50">
            <a:extLst>
              <a:ext uri="{FF2B5EF4-FFF2-40B4-BE49-F238E27FC236}">
                <a16:creationId xmlns:a16="http://schemas.microsoft.com/office/drawing/2014/main" id="{85F5EB57-6F14-4F18-9A8C-5735C8C40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3209925"/>
            <a:ext cx="41227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Povezava med tlaki, volumni in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temperaturami </a:t>
            </a:r>
          </a:p>
        </p:txBody>
      </p:sp>
      <p:sp>
        <p:nvSpPr>
          <p:cNvPr id="171029" name="Rectangle 52">
            <a:extLst>
              <a:ext uri="{FF2B5EF4-FFF2-40B4-BE49-F238E27FC236}">
                <a16:creationId xmlns:a16="http://schemas.microsoft.com/office/drawing/2014/main" id="{1A90F8EB-9538-4DDB-A470-B8AE70BC5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278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1030" name="Object 51">
            <a:extLst>
              <a:ext uri="{FF2B5EF4-FFF2-40B4-BE49-F238E27FC236}">
                <a16:creationId xmlns:a16="http://schemas.microsoft.com/office/drawing/2014/main" id="{556937E3-E97D-4E4E-8A7E-863DD5769C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75275" y="4005263"/>
          <a:ext cx="4033838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7" name="Enačba" r:id="rId6" imgW="1524000" imgH="571500" progId="Equation.3">
                  <p:embed/>
                </p:oleObj>
              </mc:Choice>
              <mc:Fallback>
                <p:oleObj name="Enačba" r:id="rId6" imgW="1524000" imgH="571500" progId="Equation.3">
                  <p:embed/>
                  <p:pic>
                    <p:nvPicPr>
                      <p:cNvPr id="171030" name="Object 51">
                        <a:extLst>
                          <a:ext uri="{FF2B5EF4-FFF2-40B4-BE49-F238E27FC236}">
                            <a16:creationId xmlns:a16="http://schemas.microsoft.com/office/drawing/2014/main" id="{556937E3-E97D-4E4E-8A7E-863DD5769C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4005263"/>
                        <a:ext cx="4033838" cy="10795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1031" name="Rectangle 53">
            <a:extLst>
              <a:ext uri="{FF2B5EF4-FFF2-40B4-BE49-F238E27FC236}">
                <a16:creationId xmlns:a16="http://schemas.microsoft.com/office/drawing/2014/main" id="{BC0D5C64-942B-40ED-A0EE-CE1FFB45A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276" y="5229225"/>
            <a:ext cx="239236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Notranja energija:</a:t>
            </a:r>
          </a:p>
        </p:txBody>
      </p:sp>
      <p:sp>
        <p:nvSpPr>
          <p:cNvPr id="171032" name="Rectangle 54">
            <a:extLst>
              <a:ext uri="{FF2B5EF4-FFF2-40B4-BE49-F238E27FC236}">
                <a16:creationId xmlns:a16="http://schemas.microsoft.com/office/drawing/2014/main" id="{94948E3B-7B2C-4E80-8D76-5EFFFC784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1" y="5661025"/>
            <a:ext cx="1965325" cy="4270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U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U</a:t>
            </a:r>
            <a:r>
              <a:rPr lang="sl-SI" altLang="sl-SI" sz="2200" i="1" baseline="-25000">
                <a:solidFill>
                  <a:srgbClr val="000000"/>
                </a:solidFill>
              </a:rPr>
              <a:t>1 </a:t>
            </a:r>
            <a:r>
              <a:rPr lang="sl-SI" altLang="sl-SI" sz="2200" i="1">
                <a:solidFill>
                  <a:srgbClr val="000000"/>
                </a:solidFill>
              </a:rPr>
              <a:t>= -W</a:t>
            </a:r>
            <a:r>
              <a:rPr lang="sl-SI" altLang="sl-SI" sz="2200" baseline="-25000">
                <a:solidFill>
                  <a:srgbClr val="000000"/>
                </a:solidFill>
              </a:rPr>
              <a:t>12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3">
            <a:extLst>
              <a:ext uri="{FF2B5EF4-FFF2-40B4-BE49-F238E27FC236}">
                <a16:creationId xmlns:a16="http://schemas.microsoft.com/office/drawing/2014/main" id="{E95E1496-294E-400C-8334-3C7596D759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20F10D9-3191-487C-8F2E-37489BC0C8D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2035" name="Ograda številke diapozitiva 2">
            <a:extLst>
              <a:ext uri="{FF2B5EF4-FFF2-40B4-BE49-F238E27FC236}">
                <a16:creationId xmlns:a16="http://schemas.microsoft.com/office/drawing/2014/main" id="{C5001D60-4E6F-43F6-8250-B560D8D31D42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6C75119-0E39-4EE0-BF2C-E2190A0E3AD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2036" name="Rectangle 4">
            <a:extLst>
              <a:ext uri="{FF2B5EF4-FFF2-40B4-BE49-F238E27FC236}">
                <a16:creationId xmlns:a16="http://schemas.microsoft.com/office/drawing/2014/main" id="{499D7DAF-E1E5-439B-A5B3-19D8F91D07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4"/>
            <a:ext cx="44037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ob izentropnem raztezanju:</a:t>
            </a:r>
          </a:p>
        </p:txBody>
      </p:sp>
      <p:sp>
        <p:nvSpPr>
          <p:cNvPr id="172037" name="Rectangle 6">
            <a:extLst>
              <a:ext uri="{FF2B5EF4-FFF2-40B4-BE49-F238E27FC236}">
                <a16:creationId xmlns:a16="http://schemas.microsoft.com/office/drawing/2014/main" id="{10F0EC6C-136B-4AFE-A483-A06F9C266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237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2038" name="Object 5">
            <a:extLst>
              <a:ext uri="{FF2B5EF4-FFF2-40B4-BE49-F238E27FC236}">
                <a16:creationId xmlns:a16="http://schemas.microsoft.com/office/drawing/2014/main" id="{A1FD0C2D-19CF-4302-8656-D9CF44C7F0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765176"/>
          <a:ext cx="3527425" cy="309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0" name="Enačba" r:id="rId3" imgW="1803400" imgH="1955800" progId="Equation.3">
                  <p:embed/>
                </p:oleObj>
              </mc:Choice>
              <mc:Fallback>
                <p:oleObj name="Enačba" r:id="rId3" imgW="1803400" imgH="1955800" progId="Equation.3">
                  <p:embed/>
                  <p:pic>
                    <p:nvPicPr>
                      <p:cNvPr id="172038" name="Object 5">
                        <a:extLst>
                          <a:ext uri="{FF2B5EF4-FFF2-40B4-BE49-F238E27FC236}">
                            <a16:creationId xmlns:a16="http://schemas.microsoft.com/office/drawing/2014/main" id="{A1FD0C2D-19CF-4302-8656-D9CF44C7F0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765176"/>
                        <a:ext cx="3527425" cy="30956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39" name="Rectangle 7">
            <a:extLst>
              <a:ext uri="{FF2B5EF4-FFF2-40B4-BE49-F238E27FC236}">
                <a16:creationId xmlns:a16="http://schemas.microsoft.com/office/drawing/2014/main" id="{39FF6587-A1AF-4C35-A284-370B87860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052514"/>
            <a:ext cx="34036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Tehnično izentropno delo:</a:t>
            </a:r>
          </a:p>
        </p:txBody>
      </p:sp>
      <p:sp>
        <p:nvSpPr>
          <p:cNvPr id="172040" name="Rectangle 9">
            <a:extLst>
              <a:ext uri="{FF2B5EF4-FFF2-40B4-BE49-F238E27FC236}">
                <a16:creationId xmlns:a16="http://schemas.microsoft.com/office/drawing/2014/main" id="{EDAAF073-E24E-40B7-82EF-D97991FAB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2041" name="Object 8">
            <a:extLst>
              <a:ext uri="{FF2B5EF4-FFF2-40B4-BE49-F238E27FC236}">
                <a16:creationId xmlns:a16="http://schemas.microsoft.com/office/drawing/2014/main" id="{41258D82-4BB9-4BD4-9871-12EA6EED30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1900" y="1484314"/>
          <a:ext cx="38163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1" name="Enačba" r:id="rId5" imgW="1955800" imgH="241300" progId="Equation.3">
                  <p:embed/>
                </p:oleObj>
              </mc:Choice>
              <mc:Fallback>
                <p:oleObj name="Enačba" r:id="rId5" imgW="1955800" imgH="241300" progId="Equation.3">
                  <p:embed/>
                  <p:pic>
                    <p:nvPicPr>
                      <p:cNvPr id="172041" name="Object 8">
                        <a:extLst>
                          <a:ext uri="{FF2B5EF4-FFF2-40B4-BE49-F238E27FC236}">
                            <a16:creationId xmlns:a16="http://schemas.microsoft.com/office/drawing/2014/main" id="{41258D82-4BB9-4BD4-9871-12EA6EED30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1484314"/>
                        <a:ext cx="3816350" cy="5048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42" name="Rectangle 10">
            <a:extLst>
              <a:ext uri="{FF2B5EF4-FFF2-40B4-BE49-F238E27FC236}">
                <a16:creationId xmlns:a16="http://schemas.microsoft.com/office/drawing/2014/main" id="{AEBBF682-7DF7-40B7-AD49-E35BACDD2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4563" y="2129881"/>
            <a:ext cx="333937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Povezava med tehničnim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in absolutnim delom:</a:t>
            </a:r>
          </a:p>
        </p:txBody>
      </p:sp>
      <p:sp>
        <p:nvSpPr>
          <p:cNvPr id="172043" name="Rectangle 12">
            <a:extLst>
              <a:ext uri="{FF2B5EF4-FFF2-40B4-BE49-F238E27FC236}">
                <a16:creationId xmlns:a16="http://schemas.microsoft.com/office/drawing/2014/main" id="{D1DF9643-17D5-41DB-85B7-3D275A136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2044" name="Object 11">
            <a:extLst>
              <a:ext uri="{FF2B5EF4-FFF2-40B4-BE49-F238E27FC236}">
                <a16:creationId xmlns:a16="http://schemas.microsoft.com/office/drawing/2014/main" id="{979E5473-2697-47AA-B966-BE8803B6B5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83338" y="2924176"/>
          <a:ext cx="20891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2" name="Enačba" r:id="rId7" imgW="774364" imgH="228501" progId="Equation.3">
                  <p:embed/>
                </p:oleObj>
              </mc:Choice>
              <mc:Fallback>
                <p:oleObj name="Enačba" r:id="rId7" imgW="774364" imgH="228501" progId="Equation.3">
                  <p:embed/>
                  <p:pic>
                    <p:nvPicPr>
                      <p:cNvPr id="172044" name="Object 11">
                        <a:extLst>
                          <a:ext uri="{FF2B5EF4-FFF2-40B4-BE49-F238E27FC236}">
                            <a16:creationId xmlns:a16="http://schemas.microsoft.com/office/drawing/2014/main" id="{979E5473-2697-47AA-B966-BE8803B6B5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338" y="2924176"/>
                        <a:ext cx="2089150" cy="5048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45" name="Rectangle 13">
            <a:extLst>
              <a:ext uri="{FF2B5EF4-FFF2-40B4-BE49-F238E27FC236}">
                <a16:creationId xmlns:a16="http://schemas.microsoft.com/office/drawing/2014/main" id="{A5C58314-04C2-49CB-A430-6DB68EDA1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065589"/>
            <a:ext cx="8713788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10-litrskem adiabatno izoliranem valju je zrak pri temperaturi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15 °C in tlaku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bar. Najprej ga stisnemo na volumen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liter in nato še naprej na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= 0,1 litra. Kolikšno je volumsko delo za vsako stopnjo stiskanja in kolikšne so vse kalorične veličine v vmesnem in končnem stanju?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3">
            <a:extLst>
              <a:ext uri="{FF2B5EF4-FFF2-40B4-BE49-F238E27FC236}">
                <a16:creationId xmlns:a16="http://schemas.microsoft.com/office/drawing/2014/main" id="{0DF353E1-6B6A-48B0-BCCA-CECEC3CA40F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0C8A4EF-45E6-4237-898B-3F2CE9CAD51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3059" name="Ograda številke diapozitiva 2">
            <a:extLst>
              <a:ext uri="{FF2B5EF4-FFF2-40B4-BE49-F238E27FC236}">
                <a16:creationId xmlns:a16="http://schemas.microsoft.com/office/drawing/2014/main" id="{A24C9452-1A31-40E0-A296-F7D8FEA89D8B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EB8C2BA-B09B-4669-BD73-92965CF4FD7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3060" name="Rectangle 5">
            <a:extLst>
              <a:ext uri="{FF2B5EF4-FFF2-40B4-BE49-F238E27FC236}">
                <a16:creationId xmlns:a16="http://schemas.microsoft.com/office/drawing/2014/main" id="{DC7D8FFE-8C95-48BC-A88C-1D5FB5EE5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4753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3061" name="Object 4">
            <a:extLst>
              <a:ext uri="{FF2B5EF4-FFF2-40B4-BE49-F238E27FC236}">
                <a16:creationId xmlns:a16="http://schemas.microsoft.com/office/drawing/2014/main" id="{00BF66D1-7F52-423B-AB6C-E5AF7CBF75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404814"/>
          <a:ext cx="1743075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4" name="Enačba" r:id="rId3" imgW="1739900" imgH="1473200" progId="Equation.3">
                  <p:embed/>
                </p:oleObj>
              </mc:Choice>
              <mc:Fallback>
                <p:oleObj name="Enačba" r:id="rId3" imgW="1739900" imgH="1473200" progId="Equation.3">
                  <p:embed/>
                  <p:pic>
                    <p:nvPicPr>
                      <p:cNvPr id="173061" name="Object 4">
                        <a:extLst>
                          <a:ext uri="{FF2B5EF4-FFF2-40B4-BE49-F238E27FC236}">
                            <a16:creationId xmlns:a16="http://schemas.microsoft.com/office/drawing/2014/main" id="{00BF66D1-7F52-423B-AB6C-E5AF7CBF75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404814"/>
                        <a:ext cx="1743075" cy="147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62" name="Rectangle 7">
            <a:extLst>
              <a:ext uri="{FF2B5EF4-FFF2-40B4-BE49-F238E27FC236}">
                <a16:creationId xmlns:a16="http://schemas.microsoft.com/office/drawing/2014/main" id="{A5E222B9-FE09-4E48-A5AA-19A70B376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852738"/>
            <a:ext cx="3625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Volumensko delo za drugo stanje:</a:t>
            </a:r>
          </a:p>
        </p:txBody>
      </p:sp>
      <p:graphicFrame>
        <p:nvGraphicFramePr>
          <p:cNvPr id="173063" name="Object 6">
            <a:extLst>
              <a:ext uri="{FF2B5EF4-FFF2-40B4-BE49-F238E27FC236}">
                <a16:creationId xmlns:a16="http://schemas.microsoft.com/office/drawing/2014/main" id="{1EA28B37-6B3E-4064-80F5-0DC4391C7D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8439" y="836614"/>
          <a:ext cx="583247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Enačba" r:id="rId5" imgW="4114800" imgH="787400" progId="Equation.3">
                  <p:embed/>
                </p:oleObj>
              </mc:Choice>
              <mc:Fallback>
                <p:oleObj name="Enačba" r:id="rId5" imgW="4114800" imgH="787400" progId="Equation.3">
                  <p:embed/>
                  <p:pic>
                    <p:nvPicPr>
                      <p:cNvPr id="173063" name="Object 6">
                        <a:extLst>
                          <a:ext uri="{FF2B5EF4-FFF2-40B4-BE49-F238E27FC236}">
                            <a16:creationId xmlns:a16="http://schemas.microsoft.com/office/drawing/2014/main" id="{1EA28B37-6B3E-4064-80F5-0DC4391C7D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9" y="836614"/>
                        <a:ext cx="5832475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64" name="Rectangle 8">
            <a:extLst>
              <a:ext uri="{FF2B5EF4-FFF2-40B4-BE49-F238E27FC236}">
                <a16:creationId xmlns:a16="http://schemas.microsoft.com/office/drawing/2014/main" id="{1BA1CD85-070F-4C19-AB46-910728D0A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275" y="1628776"/>
            <a:ext cx="3587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Delo je negativno, torej odvedeno</a:t>
            </a:r>
          </a:p>
        </p:txBody>
      </p:sp>
      <p:sp>
        <p:nvSpPr>
          <p:cNvPr id="173065" name="Rectangle 9">
            <a:extLst>
              <a:ext uri="{FF2B5EF4-FFF2-40B4-BE49-F238E27FC236}">
                <a16:creationId xmlns:a16="http://schemas.microsoft.com/office/drawing/2014/main" id="{BF8F3023-7EED-4861-8A43-C73B21226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438" y="476251"/>
            <a:ext cx="200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Volumensko delo:</a:t>
            </a:r>
          </a:p>
        </p:txBody>
      </p:sp>
      <p:sp>
        <p:nvSpPr>
          <p:cNvPr id="173066" name="Rectangle 10">
            <a:extLst>
              <a:ext uri="{FF2B5EF4-FFF2-40B4-BE49-F238E27FC236}">
                <a16:creationId xmlns:a16="http://schemas.microsoft.com/office/drawing/2014/main" id="{7FCDA1F0-4668-4FA9-94E8-B55691979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205038"/>
            <a:ext cx="1428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Vmesni tlak:</a:t>
            </a:r>
          </a:p>
        </p:txBody>
      </p:sp>
      <p:sp>
        <p:nvSpPr>
          <p:cNvPr id="173067" name="Rectangle 12">
            <a:extLst>
              <a:ext uri="{FF2B5EF4-FFF2-40B4-BE49-F238E27FC236}">
                <a16:creationId xmlns:a16="http://schemas.microsoft.com/office/drawing/2014/main" id="{7122AC0E-83CC-4EA4-AE5F-891FA1617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278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3068" name="Object 11">
            <a:extLst>
              <a:ext uri="{FF2B5EF4-FFF2-40B4-BE49-F238E27FC236}">
                <a16:creationId xmlns:a16="http://schemas.microsoft.com/office/drawing/2014/main" id="{FC0FECBC-396C-4D85-8327-D853CE4CE2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32175" y="1916114"/>
          <a:ext cx="662463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Enačba" r:id="rId7" imgW="4013200" imgH="571500" progId="Equation.3">
                  <p:embed/>
                </p:oleObj>
              </mc:Choice>
              <mc:Fallback>
                <p:oleObj name="Enačba" r:id="rId7" imgW="4013200" imgH="571500" progId="Equation.3">
                  <p:embed/>
                  <p:pic>
                    <p:nvPicPr>
                      <p:cNvPr id="173068" name="Object 11">
                        <a:extLst>
                          <a:ext uri="{FF2B5EF4-FFF2-40B4-BE49-F238E27FC236}">
                            <a16:creationId xmlns:a16="http://schemas.microsoft.com/office/drawing/2014/main" id="{FC0FECBC-396C-4D85-8327-D853CE4CE2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5" y="1916114"/>
                        <a:ext cx="6624638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69" name="Rectangle 14">
            <a:extLst>
              <a:ext uri="{FF2B5EF4-FFF2-40B4-BE49-F238E27FC236}">
                <a16:creationId xmlns:a16="http://schemas.microsoft.com/office/drawing/2014/main" id="{CCB463B6-FC7C-4E20-B54B-69A3CDE79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182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3070" name="Object 13">
            <a:extLst>
              <a:ext uri="{FF2B5EF4-FFF2-40B4-BE49-F238E27FC236}">
                <a16:creationId xmlns:a16="http://schemas.microsoft.com/office/drawing/2014/main" id="{90233972-121E-439F-B086-F13ADFC037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3213100"/>
          <a:ext cx="69850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Enačba" r:id="rId9" imgW="4546600" imgH="787400" progId="Equation.3">
                  <p:embed/>
                </p:oleObj>
              </mc:Choice>
              <mc:Fallback>
                <p:oleObj name="Enačba" r:id="rId9" imgW="4546600" imgH="787400" progId="Equation.3">
                  <p:embed/>
                  <p:pic>
                    <p:nvPicPr>
                      <p:cNvPr id="173070" name="Object 13">
                        <a:extLst>
                          <a:ext uri="{FF2B5EF4-FFF2-40B4-BE49-F238E27FC236}">
                            <a16:creationId xmlns:a16="http://schemas.microsoft.com/office/drawing/2014/main" id="{90233972-121E-439F-B086-F13ADFC037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3213100"/>
                        <a:ext cx="69850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71" name="Rectangle 15">
            <a:extLst>
              <a:ext uri="{FF2B5EF4-FFF2-40B4-BE49-F238E27FC236}">
                <a16:creationId xmlns:a16="http://schemas.microsoft.com/office/drawing/2014/main" id="{A8D2DF81-8803-498B-B158-16D80FE86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513" y="3933826"/>
            <a:ext cx="3587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Delo je negativno, torej odvedeno</a:t>
            </a:r>
          </a:p>
        </p:txBody>
      </p:sp>
      <p:sp>
        <p:nvSpPr>
          <p:cNvPr id="173072" name="Rectangle 16">
            <a:extLst>
              <a:ext uri="{FF2B5EF4-FFF2-40B4-BE49-F238E27FC236}">
                <a16:creationId xmlns:a16="http://schemas.microsoft.com/office/drawing/2014/main" id="{4992AD25-1232-4E33-ADF9-18D8793D1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395788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Temperatura:</a:t>
            </a:r>
          </a:p>
        </p:txBody>
      </p:sp>
      <p:sp>
        <p:nvSpPr>
          <p:cNvPr id="173073" name="Rectangle 18">
            <a:extLst>
              <a:ext uri="{FF2B5EF4-FFF2-40B4-BE49-F238E27FC236}">
                <a16:creationId xmlns:a16="http://schemas.microsoft.com/office/drawing/2014/main" id="{9D394EF6-CE0B-4A6D-8D02-6F0A98B6C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039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3074" name="Object 17">
            <a:extLst>
              <a:ext uri="{FF2B5EF4-FFF2-40B4-BE49-F238E27FC236}">
                <a16:creationId xmlns:a16="http://schemas.microsoft.com/office/drawing/2014/main" id="{5046A9DA-2365-47CA-A366-012DBFB3D8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8076" y="4292601"/>
          <a:ext cx="6335713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Enačba" r:id="rId11" imgW="3657600" imgH="1016000" progId="Equation.3">
                  <p:embed/>
                </p:oleObj>
              </mc:Choice>
              <mc:Fallback>
                <p:oleObj name="Enačba" r:id="rId11" imgW="3657600" imgH="1016000" progId="Equation.3">
                  <p:embed/>
                  <p:pic>
                    <p:nvPicPr>
                      <p:cNvPr id="173074" name="Object 17">
                        <a:extLst>
                          <a:ext uri="{FF2B5EF4-FFF2-40B4-BE49-F238E27FC236}">
                            <a16:creationId xmlns:a16="http://schemas.microsoft.com/office/drawing/2014/main" id="{5046A9DA-2365-47CA-A366-012DBFB3D8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076" y="4292601"/>
                        <a:ext cx="6335713" cy="143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75" name="Rectangle 19">
            <a:extLst>
              <a:ext uri="{FF2B5EF4-FFF2-40B4-BE49-F238E27FC236}">
                <a16:creationId xmlns:a16="http://schemas.microsoft.com/office/drawing/2014/main" id="{24854523-0886-4FD8-9658-F9D892BE8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5980113"/>
            <a:ext cx="679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Tlak:</a:t>
            </a:r>
          </a:p>
        </p:txBody>
      </p:sp>
      <p:sp>
        <p:nvSpPr>
          <p:cNvPr id="173076" name="Rectangle 21">
            <a:extLst>
              <a:ext uri="{FF2B5EF4-FFF2-40B4-BE49-F238E27FC236}">
                <a16:creationId xmlns:a16="http://schemas.microsoft.com/office/drawing/2014/main" id="{C2DA3E76-3509-499D-B11F-15AD0F0B3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278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3077" name="Object 20">
            <a:extLst>
              <a:ext uri="{FF2B5EF4-FFF2-40B4-BE49-F238E27FC236}">
                <a16:creationId xmlns:a16="http://schemas.microsoft.com/office/drawing/2014/main" id="{95F9A008-3934-4D56-9133-384CF69B2C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1251" y="5821363"/>
          <a:ext cx="5103813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Enačba" r:id="rId13" imgW="3263900" imgH="444500" progId="Equation.3">
                  <p:embed/>
                </p:oleObj>
              </mc:Choice>
              <mc:Fallback>
                <p:oleObj name="Enačba" r:id="rId13" imgW="3263900" imgH="444500" progId="Equation.3">
                  <p:embed/>
                  <p:pic>
                    <p:nvPicPr>
                      <p:cNvPr id="173077" name="Object 20">
                        <a:extLst>
                          <a:ext uri="{FF2B5EF4-FFF2-40B4-BE49-F238E27FC236}">
                            <a16:creationId xmlns:a16="http://schemas.microsoft.com/office/drawing/2014/main" id="{95F9A008-3934-4D56-9133-384CF69B2C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1" y="5821363"/>
                        <a:ext cx="5103813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3">
            <a:extLst>
              <a:ext uri="{FF2B5EF4-FFF2-40B4-BE49-F238E27FC236}">
                <a16:creationId xmlns:a16="http://schemas.microsoft.com/office/drawing/2014/main" id="{0A2278EB-B816-4318-B78C-6032D81CD4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128E32D-660A-4BF0-AB87-64C2D3B28F0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4083" name="Ograda številke diapozitiva 2">
            <a:extLst>
              <a:ext uri="{FF2B5EF4-FFF2-40B4-BE49-F238E27FC236}">
                <a16:creationId xmlns:a16="http://schemas.microsoft.com/office/drawing/2014/main" id="{A14DFD5F-8278-4687-948A-8A94F438534A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2B650CC-4BCC-41EA-91F2-95FE94EF71B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4084" name="Rectangle 4">
            <a:extLst>
              <a:ext uri="{FF2B5EF4-FFF2-40B4-BE49-F238E27FC236}">
                <a16:creationId xmlns:a16="http://schemas.microsoft.com/office/drawing/2014/main" id="{07C45F15-4B40-47D3-9048-46B968310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76251"/>
            <a:ext cx="297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Masa in specifični volumen:</a:t>
            </a:r>
          </a:p>
        </p:txBody>
      </p:sp>
      <p:sp>
        <p:nvSpPr>
          <p:cNvPr id="174085" name="Rectangle 6">
            <a:extLst>
              <a:ext uri="{FF2B5EF4-FFF2-40B4-BE49-F238E27FC236}">
                <a16:creationId xmlns:a16="http://schemas.microsoft.com/office/drawing/2014/main" id="{CED35BA7-DFE6-435C-B9B0-12B78130B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5229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4086" name="Object 5">
            <a:extLst>
              <a:ext uri="{FF2B5EF4-FFF2-40B4-BE49-F238E27FC236}">
                <a16:creationId xmlns:a16="http://schemas.microsoft.com/office/drawing/2014/main" id="{93221E20-1546-4ED1-9F87-1250798F43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908051"/>
          <a:ext cx="6985000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8" name="Enačba" r:id="rId3" imgW="3657600" imgH="1384300" progId="Equation.3">
                  <p:embed/>
                </p:oleObj>
              </mc:Choice>
              <mc:Fallback>
                <p:oleObj name="Enačba" r:id="rId3" imgW="3657600" imgH="1384300" progId="Equation.3">
                  <p:embed/>
                  <p:pic>
                    <p:nvPicPr>
                      <p:cNvPr id="174086" name="Object 5">
                        <a:extLst>
                          <a:ext uri="{FF2B5EF4-FFF2-40B4-BE49-F238E27FC236}">
                            <a16:creationId xmlns:a16="http://schemas.microsoft.com/office/drawing/2014/main" id="{93221E20-1546-4ED1-9F87-1250798F43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908051"/>
                        <a:ext cx="6985000" cy="201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087" name="Rectangle 7">
            <a:extLst>
              <a:ext uri="{FF2B5EF4-FFF2-40B4-BE49-F238E27FC236}">
                <a16:creationId xmlns:a16="http://schemas.microsoft.com/office/drawing/2014/main" id="{4B4F533F-BCFF-448C-ADE9-CED25B374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997201"/>
            <a:ext cx="269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Kalorične veličine stanja:</a:t>
            </a:r>
          </a:p>
        </p:txBody>
      </p:sp>
      <p:sp>
        <p:nvSpPr>
          <p:cNvPr id="174088" name="Rectangle 9">
            <a:extLst>
              <a:ext uri="{FF2B5EF4-FFF2-40B4-BE49-F238E27FC236}">
                <a16:creationId xmlns:a16="http://schemas.microsoft.com/office/drawing/2014/main" id="{6328033D-D307-42E4-ACF9-AD56DC578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4089" name="Object 8">
            <a:extLst>
              <a:ext uri="{FF2B5EF4-FFF2-40B4-BE49-F238E27FC236}">
                <a16:creationId xmlns:a16="http://schemas.microsoft.com/office/drawing/2014/main" id="{C48049C9-7420-42A8-B525-C74F6EA155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3357563"/>
          <a:ext cx="611981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Enačba" r:id="rId5" imgW="3975100" imgH="393700" progId="Equation.3">
                  <p:embed/>
                </p:oleObj>
              </mc:Choice>
              <mc:Fallback>
                <p:oleObj name="Enačba" r:id="rId5" imgW="3975100" imgH="393700" progId="Equation.3">
                  <p:embed/>
                  <p:pic>
                    <p:nvPicPr>
                      <p:cNvPr id="174089" name="Object 8">
                        <a:extLst>
                          <a:ext uri="{FF2B5EF4-FFF2-40B4-BE49-F238E27FC236}">
                            <a16:creationId xmlns:a16="http://schemas.microsoft.com/office/drawing/2014/main" id="{C48049C9-7420-42A8-B525-C74F6EA155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3357563"/>
                        <a:ext cx="6119813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090" name="Rectangle 10">
            <a:extLst>
              <a:ext uri="{FF2B5EF4-FFF2-40B4-BE49-F238E27FC236}">
                <a16:creationId xmlns:a16="http://schemas.microsoft.com/office/drawing/2014/main" id="{253F49A6-1B0D-4571-842F-2477C4D69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963988"/>
            <a:ext cx="5886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Notranja energija je pozitivna, kar pomeni, da je narasla.</a:t>
            </a:r>
          </a:p>
        </p:txBody>
      </p:sp>
      <p:sp>
        <p:nvSpPr>
          <p:cNvPr id="174091" name="Rectangle 12">
            <a:extLst>
              <a:ext uri="{FF2B5EF4-FFF2-40B4-BE49-F238E27FC236}">
                <a16:creationId xmlns:a16="http://schemas.microsoft.com/office/drawing/2014/main" id="{2F0C22BF-029D-4724-8FD4-5AB661220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4092" name="Object 11">
            <a:extLst>
              <a:ext uri="{FF2B5EF4-FFF2-40B4-BE49-F238E27FC236}">
                <a16:creationId xmlns:a16="http://schemas.microsoft.com/office/drawing/2014/main" id="{DA4A7517-F46D-4659-B1E8-446961DDCF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4437063"/>
          <a:ext cx="64801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" name="Enačba" r:id="rId7" imgW="3962400" imgH="393700" progId="Equation.3">
                  <p:embed/>
                </p:oleObj>
              </mc:Choice>
              <mc:Fallback>
                <p:oleObj name="Enačba" r:id="rId7" imgW="3962400" imgH="393700" progId="Equation.3">
                  <p:embed/>
                  <p:pic>
                    <p:nvPicPr>
                      <p:cNvPr id="174092" name="Object 11">
                        <a:extLst>
                          <a:ext uri="{FF2B5EF4-FFF2-40B4-BE49-F238E27FC236}">
                            <a16:creationId xmlns:a16="http://schemas.microsoft.com/office/drawing/2014/main" id="{DA4A7517-F46D-4659-B1E8-446961DDCF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4437063"/>
                        <a:ext cx="64801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474</Words>
  <Application>Microsoft Office PowerPoint</Application>
  <PresentationFormat>Širokozaslonsko</PresentationFormat>
  <Paragraphs>99</Paragraphs>
  <Slides>7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Vouk, Gaja</dc:creator>
  <cp:lastModifiedBy>Vouk, Gaja</cp:lastModifiedBy>
  <cp:revision>4</cp:revision>
  <dcterms:created xsi:type="dcterms:W3CDTF">2022-01-05T19:52:01Z</dcterms:created>
  <dcterms:modified xsi:type="dcterms:W3CDTF">2022-02-07T17:12:58Z</dcterms:modified>
</cp:coreProperties>
</file>