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6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4F195-EE24-4699-8C99-7D079E2A0555}" type="datetimeFigureOut">
              <a:rPr lang="sl-SI" smtClean="0"/>
              <a:t>8. 09. 2021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DD68B308-9085-406D-BE8A-C2516BAD37E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15180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4F195-EE24-4699-8C99-7D079E2A0555}" type="datetimeFigureOut">
              <a:rPr lang="sl-SI" smtClean="0"/>
              <a:t>8. 09. 2021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D68B308-9085-406D-BE8A-C2516BAD37E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44934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4F195-EE24-4699-8C99-7D079E2A0555}" type="datetimeFigureOut">
              <a:rPr lang="sl-SI" smtClean="0"/>
              <a:t>8. 09. 2021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D68B308-9085-406D-BE8A-C2516BAD37ED}" type="slidenum">
              <a:rPr lang="sl-SI" smtClean="0"/>
              <a:t>‹#›</a:t>
            </a:fld>
            <a:endParaRPr lang="sl-SI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71998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4F195-EE24-4699-8C99-7D079E2A0555}" type="datetimeFigureOut">
              <a:rPr lang="sl-SI" smtClean="0"/>
              <a:t>8. 09. 2021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D68B308-9085-406D-BE8A-C2516BAD37E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307456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4F195-EE24-4699-8C99-7D079E2A0555}" type="datetimeFigureOut">
              <a:rPr lang="sl-SI" smtClean="0"/>
              <a:t>8. 09. 2021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D68B308-9085-406D-BE8A-C2516BAD37ED}" type="slidenum">
              <a:rPr lang="sl-SI" smtClean="0"/>
              <a:t>‹#›</a:t>
            </a:fld>
            <a:endParaRPr lang="sl-SI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073603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4F195-EE24-4699-8C99-7D079E2A0555}" type="datetimeFigureOut">
              <a:rPr lang="sl-SI" smtClean="0"/>
              <a:t>8. 09. 2021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D68B308-9085-406D-BE8A-C2516BAD37E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047756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4F195-EE24-4699-8C99-7D079E2A0555}" type="datetimeFigureOut">
              <a:rPr lang="sl-SI" smtClean="0"/>
              <a:t>8. 09. 2021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8B308-9085-406D-BE8A-C2516BAD37E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266743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4F195-EE24-4699-8C99-7D079E2A0555}" type="datetimeFigureOut">
              <a:rPr lang="sl-SI" smtClean="0"/>
              <a:t>8. 09. 2021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8B308-9085-406D-BE8A-C2516BAD37E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736269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>
  <p:cSld name="Naslov in 2 vsebini nad besedi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half" idx="3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460DFD-D34B-4312-B9D4-83D5D23771A5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787671957"/>
      </p:ext>
    </p:extLst>
  </p:cSld>
  <p:clrMapOvr>
    <a:masterClrMapping/>
  </p:clrMapOvr>
  <p:transition>
    <p:zoom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Naslov, besedilo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F43D4F-8841-4930-8A8B-1AC2E59D1B33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802515972"/>
      </p:ext>
    </p:extLst>
  </p:cSld>
  <p:clrMapOvr>
    <a:masterClrMapping/>
  </p:clrMapOvr>
  <p:transition>
    <p:zoom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DCD97E-DDF9-4CFA-8D1D-7D68D9793B70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655399012"/>
      </p:ext>
    </p:extLst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4F195-EE24-4699-8C99-7D079E2A0555}" type="datetimeFigureOut">
              <a:rPr lang="sl-SI" smtClean="0"/>
              <a:t>8. 09. 2021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8B308-9085-406D-BE8A-C2516BAD37E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31076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4F195-EE24-4699-8C99-7D079E2A0555}" type="datetimeFigureOut">
              <a:rPr lang="sl-SI" smtClean="0"/>
              <a:t>8. 09. 2021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D68B308-9085-406D-BE8A-C2516BAD37E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25513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4F195-EE24-4699-8C99-7D079E2A0555}" type="datetimeFigureOut">
              <a:rPr lang="sl-SI" smtClean="0"/>
              <a:t>8. 09. 2021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D68B308-9085-406D-BE8A-C2516BAD37E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1103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4F195-EE24-4699-8C99-7D079E2A0555}" type="datetimeFigureOut">
              <a:rPr lang="sl-SI" smtClean="0"/>
              <a:t>8. 09. 2021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D68B308-9085-406D-BE8A-C2516BAD37E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66198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4F195-EE24-4699-8C99-7D079E2A0555}" type="datetimeFigureOut">
              <a:rPr lang="sl-SI" smtClean="0"/>
              <a:t>8. 09. 2021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8B308-9085-406D-BE8A-C2516BAD37E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02824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4F195-EE24-4699-8C99-7D079E2A0555}" type="datetimeFigureOut">
              <a:rPr lang="sl-SI" smtClean="0"/>
              <a:t>8. 09. 2021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8B308-9085-406D-BE8A-C2516BAD37E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53903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4F195-EE24-4699-8C99-7D079E2A0555}" type="datetimeFigureOut">
              <a:rPr lang="sl-SI" smtClean="0"/>
              <a:t>8. 09. 2021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8B308-9085-406D-BE8A-C2516BAD37E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75824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4F195-EE24-4699-8C99-7D079E2A0555}" type="datetimeFigureOut">
              <a:rPr lang="sl-SI" smtClean="0"/>
              <a:t>8. 09. 2021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D68B308-9085-406D-BE8A-C2516BAD37E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70638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D4F195-EE24-4699-8C99-7D079E2A0555}" type="datetimeFigureOut">
              <a:rPr lang="sl-SI" smtClean="0"/>
              <a:t>8. 09. 2021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D68B308-9085-406D-BE8A-C2516BAD37E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37564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  <p:sldLayoutId id="2147483691" r:id="rId16"/>
    <p:sldLayoutId id="2147483692" r:id="rId17"/>
    <p:sldLayoutId id="2147483693" r:id="rId18"/>
    <p:sldLayoutId id="2147483694" r:id="rId19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altLang="sl-SI" sz="4400" dirty="0">
                <a:latin typeface="Batang" pitchFamily="18" charset="-127"/>
              </a:rPr>
              <a:t>Eksperimentalno delo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sl-SI" altLang="sl-SI" sz="3600">
              <a:latin typeface="Batang" pitchFamily="18" charset="-127"/>
            </a:endParaRPr>
          </a:p>
        </p:txBody>
      </p:sp>
      <p:pic>
        <p:nvPicPr>
          <p:cNvPr id="6148" name="Picture 4" descr="lab_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88913"/>
            <a:ext cx="2449513" cy="244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42226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altLang="sl-SI">
                <a:solidFill>
                  <a:schemeClr val="accent1">
                    <a:lumMod val="75000"/>
                  </a:schemeClr>
                </a:solidFill>
                <a:latin typeface="Batang" pitchFamily="18" charset="-127"/>
              </a:rPr>
              <a:t>Spoznavanje s poskusi</a:t>
            </a:r>
          </a:p>
        </p:txBody>
      </p:sp>
      <p:pic>
        <p:nvPicPr>
          <p:cNvPr id="7171" name="Picture 6" descr="kem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75" r="5305" b="9367"/>
          <a:stretch>
            <a:fillRect/>
          </a:stretch>
        </p:blipFill>
        <p:spPr>
          <a:xfrm>
            <a:off x="971550" y="1600200"/>
            <a:ext cx="2655888" cy="2765425"/>
          </a:xfrm>
          <a:noFill/>
        </p:spPr>
      </p:pic>
      <p:pic>
        <p:nvPicPr>
          <p:cNvPr id="7172" name="Picture 7" descr="kemi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92725" y="1557338"/>
            <a:ext cx="2446338" cy="2620962"/>
          </a:xfrm>
          <a:noFill/>
        </p:spPr>
      </p:pic>
      <p:sp>
        <p:nvSpPr>
          <p:cNvPr id="7173" name="Rectangle 3"/>
          <p:cNvSpPr>
            <a:spLocks noGrp="1" noChangeArrowheads="1"/>
          </p:cNvSpPr>
          <p:nvPr>
            <p:ph type="body" sz="half" idx="3"/>
          </p:nvPr>
        </p:nvSpPr>
        <p:spPr>
          <a:xfrm>
            <a:off x="457200" y="4797425"/>
            <a:ext cx="8229600" cy="1328738"/>
          </a:xfrm>
        </p:spPr>
        <p:txBody>
          <a:bodyPr/>
          <a:lstStyle/>
          <a:p>
            <a:pPr eaLnBrk="1" hangingPunct="1"/>
            <a:r>
              <a:rPr lang="sl-SI" altLang="sl-SI" sz="2800">
                <a:cs typeface="Arial" panose="020B0604020202020204" pitchFamily="34" charset="0"/>
              </a:rPr>
              <a:t>Kemija je naravoslovna znanost, ki proučuje snovi in snovne spremembe.</a:t>
            </a:r>
          </a:p>
        </p:txBody>
      </p:sp>
    </p:spTree>
    <p:extLst>
      <p:ext uri="{BB962C8B-B14F-4D97-AF65-F5344CB8AC3E}">
        <p14:creationId xmlns:p14="http://schemas.microsoft.com/office/powerpoint/2010/main" val="479589165"/>
      </p:ext>
    </p:extLst>
  </p:cSld>
  <p:clrMapOvr>
    <a:masterClrMapping/>
  </p:clrMapOvr>
  <p:transition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altLang="sl-SI">
                <a:solidFill>
                  <a:schemeClr val="accent1">
                    <a:lumMod val="75000"/>
                  </a:schemeClr>
                </a:solidFill>
                <a:latin typeface="Batang" pitchFamily="18" charset="-127"/>
              </a:rPr>
              <a:t>Kaj je snov?</a:t>
            </a:r>
            <a:r>
              <a:rPr lang="sl-SI" altLang="sl-SI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sl-SI" altLang="sl-SI" sz="2800">
                <a:cs typeface="Arial" panose="020B0604020202020204" pitchFamily="34" charset="0"/>
              </a:rPr>
              <a:t>Snov je vse kar ima maso in zavzema prostor.</a:t>
            </a:r>
          </a:p>
        </p:txBody>
      </p:sp>
      <p:pic>
        <p:nvPicPr>
          <p:cNvPr id="8196" name="Ograda vsebine 3"/>
          <p:cNvPicPr>
            <a:picLocks noGrp="1" noChangeAspect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544"/>
          <a:stretch>
            <a:fillRect/>
          </a:stretch>
        </p:blipFill>
        <p:spPr>
          <a:xfrm>
            <a:off x="1042988" y="3952875"/>
            <a:ext cx="6859587" cy="2652713"/>
          </a:xfrm>
        </p:spPr>
      </p:pic>
      <p:pic>
        <p:nvPicPr>
          <p:cNvPr id="8197" name="Ograda vsebine 4"/>
          <p:cNvPicPr>
            <a:picLocks noGrp="1" noChangeAspect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87900" y="1244600"/>
            <a:ext cx="4032250" cy="2338388"/>
          </a:xfrm>
        </p:spPr>
      </p:pic>
    </p:spTree>
    <p:extLst>
      <p:ext uri="{BB962C8B-B14F-4D97-AF65-F5344CB8AC3E}">
        <p14:creationId xmlns:p14="http://schemas.microsoft.com/office/powerpoint/2010/main" val="2536965900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altLang="sl-SI" sz="4800">
                <a:solidFill>
                  <a:schemeClr val="accent1">
                    <a:lumMod val="75000"/>
                  </a:schemeClr>
                </a:solidFill>
                <a:latin typeface="Batang" pitchFamily="18" charset="-127"/>
              </a:rPr>
              <a:t>Eksperimenti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475163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l-SI" altLang="sl-SI" sz="2800">
                <a:cs typeface="Arial" panose="020B0604020202020204" pitchFamily="34" charset="0"/>
              </a:rPr>
              <a:t>Kemija je eksperimentalna veda.</a:t>
            </a:r>
          </a:p>
          <a:p>
            <a:pPr eaLnBrk="1" hangingPunct="1">
              <a:lnSpc>
                <a:spcPct val="90000"/>
              </a:lnSpc>
            </a:pPr>
            <a:r>
              <a:rPr lang="sl-SI" altLang="sl-SI" sz="2800">
                <a:cs typeface="Arial" panose="020B0604020202020204" pitchFamily="34" charset="0"/>
              </a:rPr>
              <a:t>Do novih spoznanj pridejo kemiki s poskusi v laboratorijih.</a:t>
            </a:r>
          </a:p>
          <a:p>
            <a:pPr eaLnBrk="1" hangingPunct="1">
              <a:lnSpc>
                <a:spcPct val="90000"/>
              </a:lnSpc>
            </a:pPr>
            <a:r>
              <a:rPr lang="sl-SI" altLang="sl-SI" sz="2800">
                <a:cs typeface="Arial" panose="020B0604020202020204" pitchFamily="34" charset="0"/>
              </a:rPr>
              <a:t>Pri eksperimentih je treba izbrati ustrezne eksperimentalne pogoje.</a:t>
            </a:r>
          </a:p>
        </p:txBody>
      </p:sp>
      <p:pic>
        <p:nvPicPr>
          <p:cNvPr id="9220" name="Ograda vsebine 2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05363" y="2133600"/>
            <a:ext cx="4221162" cy="3095625"/>
          </a:xfrm>
        </p:spPr>
      </p:pic>
    </p:spTree>
    <p:extLst>
      <p:ext uri="{BB962C8B-B14F-4D97-AF65-F5344CB8AC3E}">
        <p14:creationId xmlns:p14="http://schemas.microsoft.com/office/powerpoint/2010/main" val="685573930"/>
      </p:ext>
    </p:extLst>
  </p:cSld>
  <p:clrMapOvr>
    <a:masterClrMapping/>
  </p:clrMapOvr>
  <p:transition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dirty="0"/>
              <a:t>Eksperimentalni pogoji</a:t>
            </a:r>
            <a:endParaRPr lang="en-GB" dirty="0"/>
          </a:p>
        </p:txBody>
      </p:sp>
      <p:sp>
        <p:nvSpPr>
          <p:cNvPr id="10243" name="Ograda besedila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sl-SI" altLang="sl-SI" dirty="0">
                <a:cs typeface="Arial" panose="020B0604020202020204" pitchFamily="34" charset="0"/>
              </a:rPr>
              <a:t>Temperatura (segrevanje, hlajenje)</a:t>
            </a:r>
          </a:p>
          <a:p>
            <a:pPr eaLnBrk="1" hangingPunct="1"/>
            <a:r>
              <a:rPr lang="sl-SI" altLang="sl-SI" dirty="0">
                <a:cs typeface="Arial" panose="020B0604020202020204" pitchFamily="34" charset="0"/>
              </a:rPr>
              <a:t>Tlak reakcijske zmesi</a:t>
            </a:r>
          </a:p>
          <a:p>
            <a:pPr eaLnBrk="1" hangingPunct="1"/>
            <a:r>
              <a:rPr lang="sl-SI" altLang="sl-SI" dirty="0">
                <a:cs typeface="Arial" panose="020B0604020202020204" pitchFamily="34" charset="0"/>
              </a:rPr>
              <a:t>Prisotnost katalizatorja </a:t>
            </a:r>
          </a:p>
          <a:p>
            <a:pPr eaLnBrk="1" hangingPunct="1"/>
            <a:r>
              <a:rPr lang="sl-SI" altLang="sl-SI" dirty="0">
                <a:cs typeface="Arial" panose="020B0604020202020204" pitchFamily="34" charset="0"/>
              </a:rPr>
              <a:t>Osvetljevanje s svetlobo določene valovne dolžine </a:t>
            </a:r>
            <a:endParaRPr lang="en-GB" altLang="sl-SI" dirty="0">
              <a:cs typeface="Arial" panose="020B0604020202020204" pitchFamily="34" charset="0"/>
            </a:endParaRPr>
          </a:p>
        </p:txBody>
      </p:sp>
      <p:pic>
        <p:nvPicPr>
          <p:cNvPr id="10244" name="Ograda vsebine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826913"/>
            <a:ext cx="4038600" cy="4072537"/>
          </a:xfrm>
        </p:spPr>
      </p:pic>
    </p:spTree>
    <p:extLst>
      <p:ext uri="{BB962C8B-B14F-4D97-AF65-F5344CB8AC3E}">
        <p14:creationId xmlns:p14="http://schemas.microsoft.com/office/powerpoint/2010/main" val="3568761246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altLang="sl-SI">
                <a:solidFill>
                  <a:schemeClr val="accent1">
                    <a:lumMod val="75000"/>
                  </a:schemeClr>
                </a:solidFill>
                <a:latin typeface="Batang" pitchFamily="18" charset="-127"/>
              </a:rPr>
              <a:t>Spremenljivke</a:t>
            </a:r>
            <a:r>
              <a:rPr lang="sl-SI" altLang="sl-SI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5627688" cy="4876800"/>
          </a:xfrm>
        </p:spPr>
        <p:txBody>
          <a:bodyPr/>
          <a:lstStyle/>
          <a:p>
            <a:pPr eaLnBrk="1" hangingPunct="1"/>
            <a:r>
              <a:rPr lang="sl-SI" altLang="sl-SI" sz="2800" dirty="0">
                <a:cs typeface="Arial" panose="020B0604020202020204" pitchFamily="34" charset="0"/>
              </a:rPr>
              <a:t>Spreminjajo svojo vrednost.</a:t>
            </a:r>
          </a:p>
          <a:p>
            <a:pPr eaLnBrk="1" hangingPunct="1"/>
            <a:r>
              <a:rPr lang="sl-SI" altLang="sl-SI" sz="2800" dirty="0">
                <a:cs typeface="Arial" panose="020B0604020202020204" pitchFamily="34" charset="0"/>
              </a:rPr>
              <a:t>Temperaturo merimo v °C, v K(kelvin) jo pretvorimo; </a:t>
            </a:r>
          </a:p>
          <a:p>
            <a:pPr marL="0" indent="0" eaLnBrk="1" hangingPunct="1">
              <a:buNone/>
            </a:pPr>
            <a:r>
              <a:rPr lang="sl-SI" altLang="sl-SI" sz="2800" dirty="0">
                <a:cs typeface="Arial" panose="020B0604020202020204" pitchFamily="34" charset="0"/>
              </a:rPr>
              <a:t>	T</a:t>
            </a:r>
            <a:r>
              <a:rPr lang="en-US" altLang="sl-SI" sz="2800" dirty="0">
                <a:cs typeface="Arial" panose="020B0604020202020204" pitchFamily="34" charset="0"/>
              </a:rPr>
              <a:t>[</a:t>
            </a:r>
            <a:r>
              <a:rPr lang="sl-SI" altLang="sl-SI" sz="2800" dirty="0">
                <a:cs typeface="Arial" panose="020B0604020202020204" pitchFamily="34" charset="0"/>
              </a:rPr>
              <a:t>K</a:t>
            </a:r>
            <a:r>
              <a:rPr lang="en-US" altLang="sl-SI" sz="2800" dirty="0">
                <a:cs typeface="Arial" panose="020B0604020202020204" pitchFamily="34" charset="0"/>
              </a:rPr>
              <a:t>]</a:t>
            </a:r>
            <a:r>
              <a:rPr lang="sl-SI" altLang="sl-SI" sz="2800" dirty="0">
                <a:cs typeface="Arial" panose="020B0604020202020204" pitchFamily="34" charset="0"/>
              </a:rPr>
              <a:t> = T</a:t>
            </a:r>
            <a:r>
              <a:rPr lang="en-US" altLang="sl-SI" sz="2800" dirty="0">
                <a:cs typeface="Arial" panose="020B0604020202020204" pitchFamily="34" charset="0"/>
              </a:rPr>
              <a:t>[</a:t>
            </a:r>
            <a:r>
              <a:rPr lang="sl-SI" altLang="sl-SI" sz="2800" dirty="0">
                <a:cs typeface="Arial" panose="020B0604020202020204" pitchFamily="34" charset="0"/>
              </a:rPr>
              <a:t>°C</a:t>
            </a:r>
            <a:r>
              <a:rPr lang="en-US" altLang="sl-SI" sz="2800" dirty="0">
                <a:cs typeface="Arial" panose="020B0604020202020204" pitchFamily="34" charset="0"/>
              </a:rPr>
              <a:t>]</a:t>
            </a:r>
            <a:r>
              <a:rPr lang="sl-SI" altLang="sl-SI" sz="2800" dirty="0">
                <a:cs typeface="Arial" panose="020B0604020202020204" pitchFamily="34" charset="0"/>
              </a:rPr>
              <a:t> + 273</a:t>
            </a:r>
            <a:endParaRPr lang="en-US" altLang="sl-SI" sz="2800" dirty="0">
              <a:cs typeface="Arial" panose="020B0604020202020204" pitchFamily="34" charset="0"/>
            </a:endParaRPr>
          </a:p>
          <a:p>
            <a:pPr eaLnBrk="1" hangingPunct="1"/>
            <a:r>
              <a:rPr lang="sl-SI" altLang="sl-SI" sz="2800" dirty="0">
                <a:cs typeface="Arial" panose="020B0604020202020204" pitchFamily="34" charset="0"/>
              </a:rPr>
              <a:t>Če reakcijo izvajamo v zaprti posodi, se tlak lahko spremeni.</a:t>
            </a:r>
          </a:p>
        </p:txBody>
      </p:sp>
      <p:pic>
        <p:nvPicPr>
          <p:cNvPr id="11268" name="Slik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1385888"/>
            <a:ext cx="27432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80361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altLang="sl-SI" sz="4800">
                <a:solidFill>
                  <a:schemeClr val="accent1">
                    <a:lumMod val="75000"/>
                  </a:schemeClr>
                </a:solidFill>
                <a:latin typeface="Batang" pitchFamily="18" charset="-127"/>
              </a:rPr>
              <a:t>Konstante</a:t>
            </a:r>
            <a:r>
              <a:rPr lang="sl-SI" altLang="sl-SI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l-SI" altLang="sl-SI" sz="2800">
                <a:cs typeface="Arial" panose="020B0604020202020204" pitchFamily="34" charset="0"/>
              </a:rPr>
              <a:t>Ne spreminjajo svoje vrednosti. </a:t>
            </a:r>
          </a:p>
          <a:p>
            <a:pPr eaLnBrk="1" hangingPunct="1"/>
            <a:r>
              <a:rPr lang="sl-SI" altLang="sl-SI" sz="2800">
                <a:cs typeface="Arial" panose="020B0604020202020204" pitchFamily="34" charset="0"/>
              </a:rPr>
              <a:t>Reakcijo lahko izvajamo pri stalnem tlaku (v odprti posodi).</a:t>
            </a:r>
          </a:p>
          <a:p>
            <a:pPr eaLnBrk="1" hangingPunct="1"/>
            <a:r>
              <a:rPr lang="sl-SI" altLang="sl-SI" sz="2800">
                <a:cs typeface="Arial" panose="020B0604020202020204" pitchFamily="34" charset="0"/>
              </a:rPr>
              <a:t>Pri reakciji lahko ostaja stalna tudi temperatura.</a:t>
            </a:r>
          </a:p>
          <a:p>
            <a:pPr eaLnBrk="1" hangingPunct="1"/>
            <a:r>
              <a:rPr lang="sl-SI" altLang="sl-SI" sz="2800">
                <a:cs typeface="Arial" panose="020B0604020202020204" pitchFamily="34" charset="0"/>
              </a:rPr>
              <a:t>Masa se pri kemijski reakciji ne spreminja.</a:t>
            </a:r>
          </a:p>
        </p:txBody>
      </p:sp>
    </p:spTree>
    <p:extLst>
      <p:ext uri="{BB962C8B-B14F-4D97-AF65-F5344CB8AC3E}">
        <p14:creationId xmlns:p14="http://schemas.microsoft.com/office/powerpoint/2010/main" val="3684985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altLang="sl-SI">
                <a:solidFill>
                  <a:schemeClr val="accent1">
                    <a:lumMod val="75000"/>
                  </a:schemeClr>
                </a:solidFill>
                <a:latin typeface="Batang" pitchFamily="18" charset="-127"/>
              </a:rPr>
              <a:t>Prostornina</a:t>
            </a:r>
            <a:r>
              <a:rPr lang="sl-SI" altLang="sl-SI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l-SI" altLang="sl-SI" sz="2800" dirty="0">
                <a:cs typeface="Arial" panose="020B0604020202020204" pitchFamily="34" charset="0"/>
              </a:rPr>
              <a:t>Običajno uporabljamo:</a:t>
            </a:r>
            <a:endParaRPr lang="sl-SI" altLang="sl-SI" dirty="0">
              <a:cs typeface="Arial" panose="020B0604020202020204" pitchFamily="34" charset="0"/>
            </a:endParaRPr>
          </a:p>
          <a:p>
            <a:pPr lvl="1" eaLnBrk="1" hangingPunct="1"/>
            <a:r>
              <a:rPr lang="sl-SI" altLang="sl-SI" sz="3200" dirty="0">
                <a:cs typeface="Arial" panose="020B0604020202020204" pitchFamily="34" charset="0"/>
              </a:rPr>
              <a:t>L liter </a:t>
            </a:r>
            <a:r>
              <a:rPr lang="en-US" altLang="sl-SI" sz="3200" dirty="0">
                <a:cs typeface="Arial" panose="020B0604020202020204" pitchFamily="34" charset="0"/>
              </a:rPr>
              <a:t>[</a:t>
            </a:r>
            <a:r>
              <a:rPr lang="sl-SI" altLang="sl-SI" sz="3200" dirty="0">
                <a:cs typeface="Arial" panose="020B0604020202020204" pitchFamily="34" charset="0"/>
              </a:rPr>
              <a:t>L</a:t>
            </a:r>
            <a:r>
              <a:rPr lang="en-US" altLang="sl-SI" sz="3200" dirty="0">
                <a:cs typeface="Arial" panose="020B0604020202020204" pitchFamily="34" charset="0"/>
              </a:rPr>
              <a:t>]</a:t>
            </a:r>
            <a:r>
              <a:rPr lang="sl-SI" altLang="sl-SI" sz="3200" dirty="0">
                <a:cs typeface="Arial" panose="020B0604020202020204" pitchFamily="34" charset="0"/>
              </a:rPr>
              <a:t> = </a:t>
            </a:r>
            <a:r>
              <a:rPr lang="en-US" altLang="sl-SI" sz="3200" dirty="0">
                <a:cs typeface="Arial" panose="020B0604020202020204" pitchFamily="34" charset="0"/>
              </a:rPr>
              <a:t>[</a:t>
            </a:r>
            <a:r>
              <a:rPr lang="sl-SI" altLang="sl-SI" sz="3200" dirty="0">
                <a:cs typeface="Arial" panose="020B0604020202020204" pitchFamily="34" charset="0"/>
              </a:rPr>
              <a:t>dm</a:t>
            </a:r>
            <a:r>
              <a:rPr lang="sl-SI" altLang="sl-SI" sz="3200" baseline="30000" dirty="0">
                <a:cs typeface="Arial" panose="020B0604020202020204" pitchFamily="34" charset="0"/>
              </a:rPr>
              <a:t>3</a:t>
            </a:r>
            <a:r>
              <a:rPr lang="en-US" altLang="sl-SI" sz="3200" dirty="0">
                <a:cs typeface="Arial" panose="020B0604020202020204" pitchFamily="34" charset="0"/>
              </a:rPr>
              <a:t>]</a:t>
            </a:r>
          </a:p>
          <a:p>
            <a:pPr lvl="1" eaLnBrk="1" hangingPunct="1"/>
            <a:r>
              <a:rPr lang="sl-SI" altLang="sl-SI" sz="3200" dirty="0">
                <a:cs typeface="Arial" panose="020B0604020202020204" pitchFamily="34" charset="0"/>
              </a:rPr>
              <a:t>ml mililiter </a:t>
            </a:r>
            <a:r>
              <a:rPr lang="en-US" altLang="sl-SI" sz="3200" dirty="0">
                <a:cs typeface="Arial" panose="020B0604020202020204" pitchFamily="34" charset="0"/>
              </a:rPr>
              <a:t>[</a:t>
            </a:r>
            <a:r>
              <a:rPr lang="sl-SI" altLang="sl-SI" sz="3200" dirty="0" err="1">
                <a:cs typeface="Arial" panose="020B0604020202020204" pitchFamily="34" charset="0"/>
              </a:rPr>
              <a:t>mL</a:t>
            </a:r>
            <a:r>
              <a:rPr lang="en-US" altLang="sl-SI" sz="3200" dirty="0">
                <a:cs typeface="Arial" panose="020B0604020202020204" pitchFamily="34" charset="0"/>
              </a:rPr>
              <a:t>]</a:t>
            </a:r>
            <a:r>
              <a:rPr lang="sl-SI" altLang="sl-SI" sz="3200" dirty="0">
                <a:cs typeface="Arial" panose="020B0604020202020204" pitchFamily="34" charset="0"/>
              </a:rPr>
              <a:t> = </a:t>
            </a:r>
            <a:r>
              <a:rPr lang="en-US" altLang="sl-SI" sz="3200" dirty="0">
                <a:cs typeface="Arial" panose="020B0604020202020204" pitchFamily="34" charset="0"/>
              </a:rPr>
              <a:t>[</a:t>
            </a:r>
            <a:r>
              <a:rPr lang="sl-SI" altLang="sl-SI" sz="3200" dirty="0">
                <a:cs typeface="Arial" panose="020B0604020202020204" pitchFamily="34" charset="0"/>
              </a:rPr>
              <a:t>cm</a:t>
            </a:r>
            <a:r>
              <a:rPr lang="sl-SI" altLang="sl-SI" sz="3200" baseline="30000" dirty="0">
                <a:cs typeface="Arial" panose="020B0604020202020204" pitchFamily="34" charset="0"/>
              </a:rPr>
              <a:t>3</a:t>
            </a:r>
            <a:r>
              <a:rPr lang="en-US" altLang="sl-SI" sz="3200" dirty="0">
                <a:cs typeface="Arial" panose="020B0604020202020204" pitchFamily="34" charset="0"/>
              </a:rPr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134179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uiExpand="1" build="p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44</TotalTime>
  <Words>174</Words>
  <Application>Microsoft Office PowerPoint</Application>
  <PresentationFormat>Diaprojekcija na zaslonu (4:3)</PresentationFormat>
  <Paragraphs>28</Paragraphs>
  <Slides>8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3" baseType="lpstr">
      <vt:lpstr>Batang</vt:lpstr>
      <vt:lpstr>Arial</vt:lpstr>
      <vt:lpstr>Century Gothic</vt:lpstr>
      <vt:lpstr>Wingdings 3</vt:lpstr>
      <vt:lpstr>Wisp</vt:lpstr>
      <vt:lpstr>Eksperimentalno delo</vt:lpstr>
      <vt:lpstr>Spoznavanje s poskusi</vt:lpstr>
      <vt:lpstr>Kaj je snov? </vt:lpstr>
      <vt:lpstr>Eksperimenti</vt:lpstr>
      <vt:lpstr>Eksperimentalni pogoji</vt:lpstr>
      <vt:lpstr>Spremenljivke </vt:lpstr>
      <vt:lpstr>Konstante </vt:lpstr>
      <vt:lpstr>Prostornina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Eksperimentalno delo</dc:title>
  <dc:creator>Jasmina</dc:creator>
  <cp:lastModifiedBy>Profesor</cp:lastModifiedBy>
  <cp:revision>4</cp:revision>
  <dcterms:created xsi:type="dcterms:W3CDTF">2019-09-01T15:31:59Z</dcterms:created>
  <dcterms:modified xsi:type="dcterms:W3CDTF">2021-09-08T09:50:31Z</dcterms:modified>
</cp:coreProperties>
</file>