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5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7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9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9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9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5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3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1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54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2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1238-1930-4845-B15F-113CE9C4D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D189-AADE-43D8-ABEF-781F2F06D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1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i2pa72mc1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67" y="571365"/>
            <a:ext cx="11071061" cy="55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de-DE" b="1" dirty="0" err="1"/>
              <a:t>Trasforma</a:t>
            </a:r>
            <a:r>
              <a:rPr lang="de-DE" b="1" dirty="0"/>
              <a:t> le </a:t>
            </a:r>
            <a:r>
              <a:rPr lang="de-DE" b="1" dirty="0" err="1"/>
              <a:t>frasi</a:t>
            </a:r>
            <a:r>
              <a:rPr lang="de-DE" b="1" dirty="0"/>
              <a:t> al </a:t>
            </a:r>
            <a:r>
              <a:rPr lang="de-DE" b="1" dirty="0" err="1"/>
              <a:t>passato</a:t>
            </a:r>
            <a:r>
              <a:rPr lang="de-DE" b="1" dirty="0"/>
              <a:t> </a:t>
            </a:r>
            <a:r>
              <a:rPr lang="de-DE" b="1" dirty="0" err="1"/>
              <a:t>prossimo</a:t>
            </a:r>
            <a:r>
              <a:rPr lang="de-DE" b="1" dirty="0"/>
              <a:t>.</a:t>
            </a:r>
            <a:endParaRPr lang="sl-SI" dirty="0"/>
          </a:p>
          <a:p>
            <a:endParaRPr lang="sl-SI" dirty="0"/>
          </a:p>
          <a:p>
            <a:pPr lvl="0"/>
            <a:r>
              <a:rPr lang="it-IT" dirty="0"/>
              <a:t>Deve rispettare le regole. </a:t>
            </a:r>
            <a:endParaRPr lang="sl-SI" dirty="0"/>
          </a:p>
          <a:p>
            <a:pPr lv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Dopo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tanti anni, possiamo ritornare a Roma. 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it-IT" dirty="0"/>
              <a:t>Vogliamo farti una sorpresa. </a:t>
            </a:r>
            <a:endParaRPr lang="sl-SI" dirty="0"/>
          </a:p>
          <a:p>
            <a:pPr lvl="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Renzo deve restare a letto una settimana</a:t>
            </a:r>
            <a:r>
              <a:rPr lang="it-IT" dirty="0"/>
              <a:t>. </a:t>
            </a:r>
            <a:endParaRPr lang="sl-SI" dirty="0"/>
          </a:p>
          <a:p>
            <a:pPr lvl="0"/>
            <a:r>
              <a:rPr lang="it-IT" dirty="0"/>
              <a:t>Potete usare il mio cellulare. </a:t>
            </a:r>
            <a:endParaRPr lang="sl-SI" dirty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44" y="123154"/>
            <a:ext cx="2877489" cy="287748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096000" y="3077964"/>
            <a:ext cx="5769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Ha </a:t>
            </a:r>
            <a:r>
              <a:rPr lang="sl-SI" dirty="0" err="1" smtClean="0"/>
              <a:t>dovuto</a:t>
            </a:r>
            <a:r>
              <a:rPr lang="sl-SI" dirty="0" smtClean="0"/>
              <a:t> </a:t>
            </a:r>
            <a:r>
              <a:rPr lang="sl-SI" dirty="0" err="1"/>
              <a:t>rispettare</a:t>
            </a:r>
            <a:r>
              <a:rPr lang="sl-SI" dirty="0"/>
              <a:t> le </a:t>
            </a:r>
            <a:r>
              <a:rPr lang="sl-SI" dirty="0" err="1"/>
              <a:t>regole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siamo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potuti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ritornare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…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349285" y="4001294"/>
            <a:ext cx="253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… </a:t>
            </a:r>
            <a:r>
              <a:rPr lang="sl-SI" dirty="0" err="1" smtClean="0"/>
              <a:t>abbiamo</a:t>
            </a:r>
            <a:r>
              <a:rPr lang="sl-SI" dirty="0" smtClean="0"/>
              <a:t> </a:t>
            </a:r>
            <a:r>
              <a:rPr lang="sl-SI" dirty="0"/>
              <a:t>voluto </a:t>
            </a:r>
            <a:r>
              <a:rPr lang="sl-SI" dirty="0" err="1"/>
              <a:t>farti</a:t>
            </a:r>
            <a:r>
              <a:rPr lang="sl-SI" dirty="0"/>
              <a:t> </a:t>
            </a:r>
            <a:r>
              <a:rPr lang="sl-SI" dirty="0" smtClean="0"/>
              <a:t>…</a:t>
            </a:r>
            <a:endParaRPr lang="en-GB" dirty="0"/>
          </a:p>
        </p:txBody>
      </p:sp>
      <p:sp>
        <p:nvSpPr>
          <p:cNvPr id="7" name="Pravokotnik 6"/>
          <p:cNvSpPr/>
          <p:nvPr/>
        </p:nvSpPr>
        <p:spPr>
          <a:xfrm>
            <a:off x="6565490" y="4555431"/>
            <a:ext cx="2165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è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dovuto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restare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…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565490" y="5181901"/>
            <a:ext cx="21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Avete</a:t>
            </a:r>
            <a:r>
              <a:rPr lang="en-GB" dirty="0" smtClean="0"/>
              <a:t> </a:t>
            </a:r>
            <a:r>
              <a:rPr lang="en-GB" dirty="0" err="1"/>
              <a:t>potuto</a:t>
            </a:r>
            <a:r>
              <a:rPr lang="en-GB" dirty="0"/>
              <a:t> </a:t>
            </a:r>
            <a:r>
              <a:rPr lang="en-GB" dirty="0" err="1"/>
              <a:t>usare</a:t>
            </a:r>
            <a:r>
              <a:rPr lang="en-GB" dirty="0"/>
              <a:t> 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9" name="Zaobljeni pravokotnik 8">
            <a:hlinkClick r:id="rId3"/>
          </p:cNvPr>
          <p:cNvSpPr/>
          <p:nvPr/>
        </p:nvSpPr>
        <p:spPr>
          <a:xfrm>
            <a:off x="6349285" y="5808372"/>
            <a:ext cx="5228822" cy="772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Prova</a:t>
            </a:r>
            <a:r>
              <a:rPr lang="sl-SI" dirty="0" smtClean="0"/>
              <a:t> </a:t>
            </a:r>
            <a:r>
              <a:rPr lang="sl-SI" dirty="0" err="1" smtClean="0"/>
              <a:t>anche</a:t>
            </a:r>
            <a:r>
              <a:rPr lang="sl-SI" dirty="0" smtClean="0"/>
              <a:t> tu!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COSA SAPPIAMO FARE? (ZNAMO NAREDITI)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691389" cy="4351338"/>
          </a:xfrm>
        </p:spPr>
        <p:txBody>
          <a:bodyPr/>
          <a:lstStyle/>
          <a:p>
            <a:r>
              <a:rPr lang="sl-SI" dirty="0" err="1" smtClean="0"/>
              <a:t>Io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so</a:t>
            </a:r>
            <a:r>
              <a:rPr lang="sl-SI" dirty="0" smtClean="0"/>
              <a:t> </a:t>
            </a:r>
            <a:r>
              <a:rPr lang="sl-SI" dirty="0" err="1" smtClean="0"/>
              <a:t>cucinare</a:t>
            </a:r>
            <a:r>
              <a:rPr lang="sl-SI" dirty="0" smtClean="0"/>
              <a:t>.</a:t>
            </a:r>
          </a:p>
          <a:p>
            <a:r>
              <a:rPr lang="sl-SI" dirty="0" smtClean="0"/>
              <a:t>Tu </a:t>
            </a:r>
            <a:r>
              <a:rPr lang="sl-SI" dirty="0" err="1" smtClean="0">
                <a:solidFill>
                  <a:srgbClr val="FF0000"/>
                </a:solidFill>
              </a:rPr>
              <a:t>sai</a:t>
            </a:r>
            <a:r>
              <a:rPr lang="sl-SI" dirty="0" smtClean="0"/>
              <a:t> </a:t>
            </a:r>
            <a:r>
              <a:rPr lang="sl-SI" dirty="0" err="1" smtClean="0"/>
              <a:t>parlare</a:t>
            </a:r>
            <a:r>
              <a:rPr lang="sl-SI" dirty="0" smtClean="0"/>
              <a:t> </a:t>
            </a:r>
            <a:r>
              <a:rPr lang="sl-SI" dirty="0" err="1" smtClean="0"/>
              <a:t>spagnolo</a:t>
            </a:r>
            <a:r>
              <a:rPr lang="sl-SI" dirty="0" smtClean="0"/>
              <a:t>?</a:t>
            </a:r>
          </a:p>
          <a:p>
            <a:r>
              <a:rPr lang="sl-SI" dirty="0" err="1" smtClean="0"/>
              <a:t>Lui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sa</a:t>
            </a:r>
            <a:r>
              <a:rPr lang="sl-SI" dirty="0" smtClean="0"/>
              <a:t> </a:t>
            </a:r>
            <a:r>
              <a:rPr lang="sl-SI" dirty="0" err="1" smtClean="0"/>
              <a:t>riparare</a:t>
            </a:r>
            <a:r>
              <a:rPr lang="sl-SI" dirty="0" smtClean="0"/>
              <a:t> il </a:t>
            </a:r>
            <a:r>
              <a:rPr lang="sl-SI" dirty="0" err="1" smtClean="0"/>
              <a:t>telefonino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Io</a:t>
            </a:r>
            <a:r>
              <a:rPr lang="sl-SI" dirty="0" smtClean="0"/>
              <a:t> e mio </a:t>
            </a:r>
            <a:r>
              <a:rPr lang="sl-SI" dirty="0" err="1" smtClean="0"/>
              <a:t>fratello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sappiamo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memoria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tutte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canzoni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dei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Queen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Voi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sapete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che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domani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c‘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sciopero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dirty="0" smtClean="0"/>
          </a:p>
          <a:p>
            <a:r>
              <a:rPr lang="sl-SI" dirty="0" err="1" smtClean="0"/>
              <a:t>Gli</a:t>
            </a:r>
            <a:r>
              <a:rPr lang="sl-SI" dirty="0" smtClean="0"/>
              <a:t> </a:t>
            </a:r>
            <a:r>
              <a:rPr lang="sl-SI" dirty="0" err="1" smtClean="0"/>
              <a:t>insegnanti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sanno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molte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cose</a:t>
            </a:r>
            <a:r>
              <a:rPr lang="sl-SI" dirty="0" smtClean="0"/>
              <a:t>.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91" y="182562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Verbo Sapere Presente - Passato... - Let'SpeakItalianO | Facebook"/>
          <p:cNvSpPr>
            <a:spLocks noChangeAspect="1" noChangeArrowheads="1"/>
          </p:cNvSpPr>
          <p:nvPr/>
        </p:nvSpPr>
        <p:spPr bwMode="auto">
          <a:xfrm>
            <a:off x="0" y="10279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7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0471" y="357433"/>
            <a:ext cx="10515600" cy="4351338"/>
          </a:xfrm>
        </p:spPr>
        <p:txBody>
          <a:bodyPr/>
          <a:lstStyle/>
          <a:p>
            <a:r>
              <a:rPr lang="sl-SI" dirty="0" err="1"/>
              <a:t>Io</a:t>
            </a:r>
            <a:r>
              <a:rPr lang="sl-SI" dirty="0"/>
              <a:t> so __________________________________ MA non so __________________________________.</a:t>
            </a:r>
          </a:p>
          <a:p>
            <a:r>
              <a:rPr lang="sl-SI" dirty="0" err="1"/>
              <a:t>Lui</a:t>
            </a:r>
            <a:r>
              <a:rPr lang="sl-SI" dirty="0"/>
              <a:t>/ </a:t>
            </a:r>
            <a:r>
              <a:rPr lang="sl-SI" dirty="0" err="1"/>
              <a:t>lei</a:t>
            </a:r>
            <a:r>
              <a:rPr lang="sl-SI" dirty="0"/>
              <a:t> </a:t>
            </a:r>
            <a:r>
              <a:rPr lang="sl-SI" dirty="0" err="1"/>
              <a:t>sa</a:t>
            </a:r>
            <a:r>
              <a:rPr lang="sl-SI" dirty="0"/>
              <a:t> ______________________________ MA non </a:t>
            </a:r>
            <a:r>
              <a:rPr lang="sl-SI" dirty="0" err="1"/>
              <a:t>sa</a:t>
            </a:r>
            <a:r>
              <a:rPr lang="sl-SI" dirty="0"/>
              <a:t> __________________________________.</a:t>
            </a: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46" y="2160766"/>
            <a:ext cx="6368267" cy="46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95980"/>
              </p:ext>
            </p:extLst>
          </p:nvPr>
        </p:nvGraphicFramePr>
        <p:xfrm>
          <a:off x="1274104" y="404276"/>
          <a:ext cx="6723677" cy="2673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731"/>
                <a:gridCol w="2241473"/>
                <a:gridCol w="2241473"/>
              </a:tblGrid>
              <a:tr h="891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Oni znajo risati.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Ona lahko pripravi kruh.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Jaz moram zdraviti zobe.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1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Ona želi sešiti oblačila.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Ti znaš voziti kamion.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Mi moramo postreči goste.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1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On želi pisati članke.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Vi lahko prodajate gorivo.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Oni znajo kuhati.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5925"/>
              </p:ext>
            </p:extLst>
          </p:nvPr>
        </p:nvGraphicFramePr>
        <p:xfrm>
          <a:off x="1454409" y="3739906"/>
          <a:ext cx="6427460" cy="2364681"/>
        </p:xfrm>
        <a:graphic>
          <a:graphicData uri="http://schemas.openxmlformats.org/drawingml/2006/table">
            <a:tbl>
              <a:tblPr firstRow="1" firstCol="1" bandRow="1"/>
              <a:tblGrid>
                <a:gridCol w="2142014"/>
                <a:gridCol w="2142723"/>
                <a:gridCol w="2142723"/>
              </a:tblGrid>
              <a:tr h="788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Ona lahko vozi taksi.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zna izdelati vodovodno napeljavo.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 znaš plesati.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8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 moram voditi podjetje.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 se morate učiti.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 lahko popravimo avto.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8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 želijo sezidati stavbo.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 lahko ozdravim živali.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 želijo naučiti učence.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20030"/>
              </p:ext>
            </p:extLst>
          </p:nvPr>
        </p:nvGraphicFramePr>
        <p:xfrm>
          <a:off x="1358267" y="399244"/>
          <a:ext cx="6928836" cy="2820474"/>
        </p:xfrm>
        <a:graphic>
          <a:graphicData uri="http://schemas.openxmlformats.org/drawingml/2006/table">
            <a:tbl>
              <a:tblPr firstRow="1" firstCol="1" bandRow="1"/>
              <a:tblGrid>
                <a:gridCol w="2309102"/>
                <a:gridCol w="2309867"/>
                <a:gridCol w="2309867"/>
              </a:tblGrid>
              <a:tr h="940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želi nositi modna oblačila.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 znam igrati (nastopati).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 lahko prodajamo stvari.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940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 morate narediti pričesko.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zna peti.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mora ozdraviti bolne.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940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 moram pogasiti požare.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 lahko ustvarjaš red.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 želijo delati na letališču.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4857"/>
              </p:ext>
            </p:extLst>
          </p:nvPr>
        </p:nvGraphicFramePr>
        <p:xfrm>
          <a:off x="1441529" y="3871472"/>
          <a:ext cx="6762313" cy="2767587"/>
        </p:xfrm>
        <a:graphic>
          <a:graphicData uri="http://schemas.openxmlformats.org/drawingml/2006/table">
            <a:tbl>
              <a:tblPr firstRow="1" firstCol="1" bandRow="1"/>
              <a:tblGrid>
                <a:gridCol w="2253607"/>
                <a:gridCol w="2254353"/>
                <a:gridCol w="2254353"/>
              </a:tblGrid>
              <a:tr h="92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lahko raznaša pošto.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Ona zna voditi turiste.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želi pomagati bolnim.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92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 lahko rišeš načrte.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 moram igrati (inštrument).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 morajo popraviti električno napeljavo.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92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 lahko delamo v pisarni.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 želite očistiti mesto.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 znajo prodajati vstopnice.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5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VERBI MODALI AL PASSATO PROSSIMO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 smtClean="0"/>
              <a:t>Io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ho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00B0F0"/>
                </a:solidFill>
              </a:rPr>
              <a:t>dovuto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prendere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</a:t>
            </a:r>
            <a:r>
              <a:rPr lang="sl-SI" dirty="0" err="1" smtClean="0"/>
              <a:t>‘autobus</a:t>
            </a:r>
            <a:r>
              <a:rPr lang="sl-SI" dirty="0" smtClean="0"/>
              <a:t> </a:t>
            </a:r>
            <a:r>
              <a:rPr lang="sl-SI" dirty="0" smtClean="0"/>
              <a:t>per </a:t>
            </a:r>
            <a:r>
              <a:rPr lang="sl-SI" dirty="0" err="1" smtClean="0"/>
              <a:t>andare</a:t>
            </a:r>
            <a:r>
              <a:rPr lang="sl-SI" dirty="0" smtClean="0"/>
              <a:t> a </a:t>
            </a:r>
            <a:r>
              <a:rPr lang="sl-SI" dirty="0" err="1" smtClean="0"/>
              <a:t>scuola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Io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sono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00B0F0"/>
                </a:solidFill>
              </a:rPr>
              <a:t>dovuta</a:t>
            </a:r>
            <a:r>
              <a:rPr lang="sl-SI" dirty="0" smtClean="0">
                <a:solidFill>
                  <a:srgbClr val="00B0F0"/>
                </a:solidFill>
              </a:rPr>
              <a:t> </a:t>
            </a:r>
            <a:r>
              <a:rPr lang="sl-SI" dirty="0" err="1" smtClean="0">
                <a:solidFill>
                  <a:schemeClr val="accent3"/>
                </a:solidFill>
              </a:rPr>
              <a:t>andare</a:t>
            </a:r>
            <a:r>
              <a:rPr lang="sl-SI" dirty="0" smtClean="0"/>
              <a:t> a </a:t>
            </a:r>
            <a:r>
              <a:rPr lang="sl-SI" dirty="0" err="1" smtClean="0"/>
              <a:t>piedi</a:t>
            </a:r>
            <a:r>
              <a:rPr lang="sl-SI" dirty="0" smtClean="0"/>
              <a:t> a </a:t>
            </a:r>
            <a:r>
              <a:rPr lang="sl-SI" dirty="0" err="1" smtClean="0"/>
              <a:t>scuola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Lei </a:t>
            </a:r>
            <a:r>
              <a:rPr lang="sl-SI" dirty="0" smtClean="0">
                <a:solidFill>
                  <a:srgbClr val="FF0000"/>
                </a:solidFill>
              </a:rPr>
              <a:t>ha </a:t>
            </a:r>
            <a:r>
              <a:rPr lang="sl-SI" dirty="0" smtClean="0">
                <a:solidFill>
                  <a:srgbClr val="00B050"/>
                </a:solidFill>
              </a:rPr>
              <a:t>voluto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scegliere</a:t>
            </a:r>
            <a:r>
              <a:rPr lang="sl-SI" dirty="0" smtClean="0"/>
              <a:t> il </a:t>
            </a:r>
            <a:r>
              <a:rPr lang="sl-SI" dirty="0" err="1" smtClean="0"/>
              <a:t>regalo</a:t>
            </a:r>
            <a:r>
              <a:rPr lang="sl-SI" dirty="0" smtClean="0"/>
              <a:t> per te.</a:t>
            </a:r>
          </a:p>
          <a:p>
            <a:r>
              <a:rPr lang="sl-SI" dirty="0" smtClean="0"/>
              <a:t>Maria </a:t>
            </a:r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sl-SI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partire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sera.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abbiamo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potuto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Leonardo di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Caprio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dal vivo!</a:t>
            </a:r>
          </a:p>
          <a:p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Gianluca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siamo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potuti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venire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soli da te.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2082" t="3192" r="7137" b="6666"/>
          <a:stretch/>
        </p:blipFill>
        <p:spPr>
          <a:xfrm>
            <a:off x="8783392" y="2112917"/>
            <a:ext cx="3408608" cy="2845447"/>
          </a:xfrm>
          <a:prstGeom prst="rect">
            <a:avLst/>
          </a:prstGeom>
        </p:spPr>
      </p:pic>
      <p:sp>
        <p:nvSpPr>
          <p:cNvPr id="6" name="Puščica z obratom nazaj 5"/>
          <p:cNvSpPr/>
          <p:nvPr/>
        </p:nvSpPr>
        <p:spPr>
          <a:xfrm>
            <a:off x="4108361" y="1390918"/>
            <a:ext cx="1455312" cy="43470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Puščica z obratom nazaj 6"/>
          <p:cNvSpPr/>
          <p:nvPr/>
        </p:nvSpPr>
        <p:spPr>
          <a:xfrm>
            <a:off x="3810000" y="3181762"/>
            <a:ext cx="1455312" cy="43470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Puščica z obratom nazaj 7"/>
          <p:cNvSpPr/>
          <p:nvPr/>
        </p:nvSpPr>
        <p:spPr>
          <a:xfrm>
            <a:off x="4537656" y="4679362"/>
            <a:ext cx="1455312" cy="43470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4378817" y="2781837"/>
            <a:ext cx="4146997" cy="27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5795493" y="4001294"/>
            <a:ext cx="2768958" cy="47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8087932" y="5114069"/>
            <a:ext cx="2176530" cy="720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b="1" dirty="0"/>
              <a:t>Trasforma le frasi dal presente al passato prossimo.</a:t>
            </a:r>
            <a:r>
              <a:rPr lang="sl-SI" dirty="0"/>
              <a:t/>
            </a:r>
            <a:br>
              <a:rPr lang="sl-SI" dirty="0"/>
            </a:br>
            <a:r>
              <a:rPr lang="it-IT" dirty="0"/>
              <a:t> </a:t>
            </a:r>
            <a:r>
              <a:rPr lang="sl-SI" dirty="0"/>
              <a:t/>
            </a:r>
            <a:br>
              <a:rPr lang="sl-SI" dirty="0"/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6348211" cy="4351338"/>
          </a:xfrm>
        </p:spPr>
        <p:txBody>
          <a:bodyPr>
            <a:normAutofit/>
          </a:bodyPr>
          <a:lstStyle/>
          <a:p>
            <a:r>
              <a:rPr lang="it-IT" b="1" dirty="0" smtClean="0"/>
              <a:t>ausiliare </a:t>
            </a:r>
            <a:r>
              <a:rPr lang="it-IT" b="1" i="1" dirty="0" smtClean="0"/>
              <a:t>avere</a:t>
            </a:r>
            <a:r>
              <a:rPr lang="sl-SI" b="1" i="1" dirty="0" smtClean="0"/>
              <a:t> </a:t>
            </a:r>
            <a:r>
              <a:rPr lang="sl-SI" b="1" i="1" dirty="0" smtClean="0">
                <a:solidFill>
                  <a:srgbClr val="FF0000"/>
                </a:solidFill>
              </a:rPr>
              <a:t>(koga ali kaj?)</a:t>
            </a:r>
            <a:endParaRPr lang="sl-SI" dirty="0">
              <a:solidFill>
                <a:srgbClr val="FF0000"/>
              </a:solidFill>
            </a:endParaRPr>
          </a:p>
          <a:p>
            <a:pPr lvl="0"/>
            <a:r>
              <a:rPr lang="it-IT" dirty="0"/>
              <a:t>Devo finire i compiti. </a:t>
            </a:r>
            <a:r>
              <a:rPr lang="sl-SI" dirty="0" smtClean="0"/>
              <a:t>               </a:t>
            </a:r>
          </a:p>
          <a:p>
            <a:pPr lv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Non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posso fare niente per te. </a:t>
            </a: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it-IT" dirty="0" smtClean="0"/>
              <a:t>Non </a:t>
            </a:r>
            <a:r>
              <a:rPr lang="it-IT" dirty="0"/>
              <a:t>voglio vedere Roberta. </a:t>
            </a:r>
            <a:endParaRPr lang="sl-SI" dirty="0"/>
          </a:p>
          <a:p>
            <a:pPr lv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Devi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mangiare tutto.</a:t>
            </a:r>
            <a:r>
              <a:rPr lang="it-IT" dirty="0"/>
              <a:t>		</a:t>
            </a:r>
            <a:endParaRPr lang="sl-SI" dirty="0" smtClean="0"/>
          </a:p>
          <a:p>
            <a:pPr lvl="0"/>
            <a:r>
              <a:rPr lang="it-IT" dirty="0" smtClean="0"/>
              <a:t>Puoi </a:t>
            </a:r>
            <a:r>
              <a:rPr lang="it-IT" dirty="0"/>
              <a:t>parlare con Sergio? 		</a:t>
            </a:r>
            <a:endParaRPr lang="sl-SI" dirty="0"/>
          </a:p>
          <a:p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349284" y="3873080"/>
            <a:ext cx="4353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Ho </a:t>
            </a:r>
            <a:r>
              <a:rPr lang="sl-SI" sz="2400" dirty="0" err="1"/>
              <a:t>dovuto</a:t>
            </a:r>
            <a:r>
              <a:rPr lang="sl-SI" sz="2400" dirty="0"/>
              <a:t> </a:t>
            </a:r>
            <a:r>
              <a:rPr lang="sl-SI" sz="2400" dirty="0" err="1"/>
              <a:t>finire</a:t>
            </a:r>
            <a:r>
              <a:rPr lang="sl-SI" sz="2400" dirty="0"/>
              <a:t> i </a:t>
            </a:r>
            <a:r>
              <a:rPr lang="sl-SI" sz="2400" dirty="0" err="1"/>
              <a:t>compiti</a:t>
            </a:r>
            <a:r>
              <a:rPr lang="sl-SI" sz="2400" dirty="0" smtClean="0"/>
              <a:t>.</a:t>
            </a:r>
          </a:p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Non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ho </a:t>
            </a:r>
            <a:r>
              <a:rPr lang="sl-SI" sz="2400" dirty="0" err="1">
                <a:solidFill>
                  <a:schemeClr val="accent1">
                    <a:lumMod val="75000"/>
                  </a:schemeClr>
                </a:solidFill>
              </a:rPr>
              <a:t>potuto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fare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r>
              <a:rPr lang="sl-SI" sz="2400" dirty="0"/>
              <a:t>Non ho voluto </a:t>
            </a:r>
            <a:r>
              <a:rPr lang="sl-SI" sz="2400" dirty="0" err="1"/>
              <a:t>vedere</a:t>
            </a:r>
            <a:r>
              <a:rPr lang="sl-SI" sz="2400" dirty="0"/>
              <a:t> </a:t>
            </a:r>
            <a:r>
              <a:rPr lang="sl-SI" sz="2400" dirty="0" smtClean="0"/>
              <a:t>…</a:t>
            </a:r>
            <a:endParaRPr lang="sl-SI" sz="2400" dirty="0"/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Ho </a:t>
            </a:r>
            <a:r>
              <a:rPr lang="sl-SI" sz="2400" dirty="0" err="1">
                <a:solidFill>
                  <a:schemeClr val="accent1">
                    <a:lumMod val="75000"/>
                  </a:schemeClr>
                </a:solidFill>
              </a:rPr>
              <a:t>dovuto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accent1">
                    <a:lumMod val="75000"/>
                  </a:schemeClr>
                </a:solidFill>
              </a:rPr>
              <a:t>mangiare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accent1">
                    <a:lumMod val="75000"/>
                  </a:schemeClr>
                </a:solidFill>
              </a:rPr>
              <a:t>tutto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sl-SI" sz="2400" dirty="0" err="1"/>
              <a:t>Hai</a:t>
            </a:r>
            <a:r>
              <a:rPr lang="sl-SI" sz="2400" dirty="0"/>
              <a:t> </a:t>
            </a:r>
            <a:r>
              <a:rPr lang="sl-SI" sz="2400" dirty="0" err="1"/>
              <a:t>potuto</a:t>
            </a:r>
            <a:r>
              <a:rPr lang="sl-SI" sz="2400" dirty="0"/>
              <a:t> </a:t>
            </a:r>
            <a:r>
              <a:rPr lang="sl-SI" sz="2400" dirty="0" err="1"/>
              <a:t>parlare</a:t>
            </a:r>
            <a:r>
              <a:rPr lang="sl-SI" sz="2400" dirty="0"/>
              <a:t> con </a:t>
            </a:r>
            <a:r>
              <a:rPr lang="sl-SI" sz="2400" dirty="0" err="1"/>
              <a:t>Sergio</a:t>
            </a:r>
            <a:r>
              <a:rPr lang="sl-SI" sz="2400" dirty="0" smtClean="0"/>
              <a:t>?</a:t>
            </a:r>
            <a:endParaRPr lang="sl-SI" sz="2400" dirty="0"/>
          </a:p>
          <a:p>
            <a:endParaRPr lang="sl-SI" sz="2400" dirty="0"/>
          </a:p>
          <a:p>
            <a:endParaRPr lang="en-GB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13" y="747818"/>
            <a:ext cx="3057793" cy="30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369417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b="1" dirty="0"/>
              <a:t>ausiliare </a:t>
            </a:r>
            <a:r>
              <a:rPr lang="it-IT" b="1" i="1" dirty="0">
                <a:solidFill>
                  <a:srgbClr val="00B050"/>
                </a:solidFill>
              </a:rPr>
              <a:t>essere</a:t>
            </a:r>
            <a:r>
              <a:rPr lang="it-IT" b="1" dirty="0"/>
              <a:t> – Fai attenzione alla desinenza del participio passato. </a:t>
            </a:r>
            <a:r>
              <a:rPr lang="sl-SI" b="1" dirty="0" smtClean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(glagoli premikanja, spreminjanja stanja)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it-IT" dirty="0"/>
              <a:t>Devo andare a dormire presto. </a:t>
            </a:r>
            <a:endParaRPr lang="sl-SI" dirty="0"/>
          </a:p>
          <a:p>
            <a:pPr lv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Devi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arrivare in stazione prima delle sei. </a:t>
            </a: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it-IT" dirty="0" smtClean="0"/>
              <a:t>Gloria </a:t>
            </a:r>
            <a:r>
              <a:rPr lang="it-IT" dirty="0"/>
              <a:t>deve correre all’ospedale. </a:t>
            </a:r>
            <a:endParaRPr lang="sl-SI" dirty="0" smtClean="0"/>
          </a:p>
          <a:p>
            <a:pPr lv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fortuna anche Rita può uscire con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noi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lvl="0"/>
            <a:r>
              <a:rPr lang="it-IT" dirty="0" smtClean="0"/>
              <a:t>I </a:t>
            </a:r>
            <a:r>
              <a:rPr lang="it-IT" dirty="0"/>
              <a:t>bambini vogliono restare dai nonni. </a:t>
            </a:r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954591" y="3653195"/>
            <a:ext cx="49583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/>
              <a:t>Sono</a:t>
            </a:r>
            <a:r>
              <a:rPr lang="sl-SI" sz="2800" dirty="0"/>
              <a:t> </a:t>
            </a:r>
            <a:r>
              <a:rPr lang="sl-SI" sz="2800" dirty="0" err="1"/>
              <a:t>dovuta</a:t>
            </a:r>
            <a:r>
              <a:rPr lang="sl-SI" sz="2800" dirty="0"/>
              <a:t>/o </a:t>
            </a:r>
            <a:r>
              <a:rPr lang="sl-SI" sz="2800" dirty="0" err="1"/>
              <a:t>andare</a:t>
            </a:r>
            <a:r>
              <a:rPr lang="sl-SI" sz="2800" dirty="0"/>
              <a:t> </a:t>
            </a:r>
            <a:r>
              <a:rPr lang="sl-SI" sz="2800" dirty="0" smtClean="0"/>
              <a:t>…</a:t>
            </a:r>
            <a:endParaRPr lang="sl-SI" sz="2800" dirty="0"/>
          </a:p>
          <a:p>
            <a:r>
              <a:rPr lang="sl-SI" sz="2800" dirty="0" err="1" smtClean="0">
                <a:solidFill>
                  <a:schemeClr val="accent1">
                    <a:lumMod val="75000"/>
                  </a:schemeClr>
                </a:solidFill>
              </a:rPr>
              <a:t>Sei</a:t>
            </a: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accent1">
                    <a:lumMod val="75000"/>
                  </a:schemeClr>
                </a:solidFill>
              </a:rPr>
              <a:t>dovuto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/a </a:t>
            </a:r>
            <a:r>
              <a:rPr lang="sl-SI" sz="2800" dirty="0" err="1">
                <a:solidFill>
                  <a:schemeClr val="accent1">
                    <a:lumMod val="75000"/>
                  </a:schemeClr>
                </a:solidFill>
              </a:rPr>
              <a:t>arrivare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2800" dirty="0" err="1" smtClean="0"/>
              <a:t>Gloria</a:t>
            </a:r>
            <a:r>
              <a:rPr lang="sl-SI" sz="2800" dirty="0" smtClean="0"/>
              <a:t> 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dovuta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sl-SI" sz="2800" dirty="0"/>
          </a:p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potuta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uscire</a:t>
            </a:r>
            <a:endParaRPr lang="sl-SI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800" dirty="0" smtClean="0"/>
              <a:t>… </a:t>
            </a:r>
            <a:r>
              <a:rPr lang="sl-SI" sz="2800" dirty="0" err="1" smtClean="0"/>
              <a:t>sono</a:t>
            </a:r>
            <a:r>
              <a:rPr lang="sl-SI" sz="2800" dirty="0" smtClean="0"/>
              <a:t> </a:t>
            </a:r>
            <a:r>
              <a:rPr lang="sl-SI" sz="2800" dirty="0"/>
              <a:t>voluti </a:t>
            </a:r>
            <a:r>
              <a:rPr lang="sl-SI" sz="2800" dirty="0" err="1"/>
              <a:t>restare</a:t>
            </a:r>
            <a:r>
              <a:rPr lang="sl-SI" sz="2800"/>
              <a:t> </a:t>
            </a:r>
            <a:endParaRPr lang="sl-SI" sz="2800" dirty="0"/>
          </a:p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01" y="227370"/>
            <a:ext cx="3425825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518</Words>
  <Application>Microsoft Office PowerPoint</Application>
  <PresentationFormat>Širokozaslonsko</PresentationFormat>
  <Paragraphs>93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Officeova tema</vt:lpstr>
      <vt:lpstr>PowerPointova predstavitev</vt:lpstr>
      <vt:lpstr>COSA SAPPIAMO FARE? (ZNAMO NAREDITI)</vt:lpstr>
      <vt:lpstr>PowerPointova predstavitev</vt:lpstr>
      <vt:lpstr>PowerPointova predstavitev</vt:lpstr>
      <vt:lpstr>PowerPointova predstavitev</vt:lpstr>
      <vt:lpstr>PowerPointova predstavitev</vt:lpstr>
      <vt:lpstr>VERBI MODALI AL PASSATO PROSSIMO</vt:lpstr>
      <vt:lpstr>Trasforma le frasi dal presente al passato prossimo.  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Tomaz</dc:creator>
  <cp:lastModifiedBy>Tomaz</cp:lastModifiedBy>
  <cp:revision>11</cp:revision>
  <dcterms:created xsi:type="dcterms:W3CDTF">2021-01-23T12:51:51Z</dcterms:created>
  <dcterms:modified xsi:type="dcterms:W3CDTF">2021-01-27T22:07:45Z</dcterms:modified>
</cp:coreProperties>
</file>