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8" r:id="rId2"/>
    <p:sldId id="259" r:id="rId3"/>
    <p:sldId id="260" r:id="rId4"/>
    <p:sldId id="261" r:id="rId5"/>
    <p:sldId id="262" r:id="rId6"/>
    <p:sldId id="263" r:id="rId7"/>
    <p:sldId id="264" r:id="rId8"/>
    <p:sldId id="265" r:id="rId9"/>
    <p:sldId id="266" r:id="rId10"/>
    <p:sldId id="267" r:id="rId11"/>
    <p:sldId id="275" r:id="rId12"/>
    <p:sldId id="269" r:id="rId13"/>
    <p:sldId id="271" r:id="rId14"/>
    <p:sldId id="272" r:id="rId15"/>
    <p:sldId id="270" r:id="rId16"/>
    <p:sldId id="256" r:id="rId17"/>
    <p:sldId id="277" r:id="rId18"/>
    <p:sldId id="278" r:id="rId19"/>
    <p:sldId id="279" r:id="rId2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659B8147-5119-40AC-A7BD-22938AA13A26}" type="datetimeFigureOut">
              <a:rPr lang="sl-SI" smtClean="0"/>
              <a:t>11. 01. 2021</a:t>
            </a:fld>
            <a:endParaRPr lang="sl-SI"/>
          </a:p>
        </p:txBody>
      </p:sp>
      <p:sp>
        <p:nvSpPr>
          <p:cNvPr id="5" name="Footer Placeholder 4"/>
          <p:cNvSpPr>
            <a:spLocks noGrp="1"/>
          </p:cNvSpPr>
          <p:nvPr>
            <p:ph type="ftr" sz="quarter" idx="11"/>
          </p:nvPr>
        </p:nvSpPr>
        <p:spPr/>
        <p:txBody>
          <a:bodyPr/>
          <a:lstStyle/>
          <a:p>
            <a:endParaRPr lang="sl-SI"/>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348571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59B8147-5119-40AC-A7BD-22938AA13A26}" type="datetimeFigureOut">
              <a:rPr lang="sl-SI" smtClean="0"/>
              <a:t>11. 01. 2021</a:t>
            </a:fld>
            <a:endParaRPr lang="sl-SI"/>
          </a:p>
        </p:txBody>
      </p:sp>
      <p:sp>
        <p:nvSpPr>
          <p:cNvPr id="5" name="Footer Placeholder 4"/>
          <p:cNvSpPr>
            <a:spLocks noGrp="1"/>
          </p:cNvSpPr>
          <p:nvPr>
            <p:ph type="ftr" sz="quarter" idx="11"/>
          </p:nvPr>
        </p:nvSpPr>
        <p:spPr/>
        <p:txBody>
          <a:bodyPr/>
          <a:lstStyle/>
          <a:p>
            <a:endParaRPr lang="sl-S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132758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59B8147-5119-40AC-A7BD-22938AA13A26}" type="datetimeFigureOut">
              <a:rPr lang="sl-SI" smtClean="0"/>
              <a:t>11. 01. 2021</a:t>
            </a:fld>
            <a:endParaRPr lang="sl-SI"/>
          </a:p>
        </p:txBody>
      </p:sp>
      <p:sp>
        <p:nvSpPr>
          <p:cNvPr id="5" name="Footer Placeholder 4"/>
          <p:cNvSpPr>
            <a:spLocks noGrp="1"/>
          </p:cNvSpPr>
          <p:nvPr>
            <p:ph type="ftr" sz="quarter" idx="11"/>
          </p:nvPr>
        </p:nvSpPr>
        <p:spPr/>
        <p:txBody>
          <a:bodyPr/>
          <a:lstStyle/>
          <a:p>
            <a:endParaRPr lang="sl-SI"/>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E76EB0-FE16-4E55-A81C-65F6191CCB0E}" type="slidenum">
              <a:rPr lang="sl-SI" smtClean="0"/>
              <a:t>‹#›</a:t>
            </a:fld>
            <a:endParaRPr lang="sl-SI"/>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859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smtClean="0"/>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659B8147-5119-40AC-A7BD-22938AA13A26}" type="datetimeFigureOut">
              <a:rPr lang="sl-SI" smtClean="0"/>
              <a:t>11. 01. 2021</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163658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659B8147-5119-40AC-A7BD-22938AA13A26}" type="datetimeFigureOut">
              <a:rPr lang="sl-SI" smtClean="0"/>
              <a:t>11. 01. 2021</a:t>
            </a:fld>
            <a:endParaRPr lang="sl-SI"/>
          </a:p>
        </p:txBody>
      </p:sp>
      <p:sp>
        <p:nvSpPr>
          <p:cNvPr id="6" name="Footer Placeholder 5"/>
          <p:cNvSpPr>
            <a:spLocks noGrp="1"/>
          </p:cNvSpPr>
          <p:nvPr>
            <p:ph type="ftr" sz="quarter" idx="11"/>
          </p:nvPr>
        </p:nvSpPr>
        <p:spPr/>
        <p:txBody>
          <a:bodyPr/>
          <a:lstStyle/>
          <a:p>
            <a:endParaRPr lang="sl-SI"/>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E76EB0-FE16-4E55-A81C-65F6191CCB0E}" type="slidenum">
              <a:rPr lang="sl-SI" smtClean="0"/>
              <a:t>‹#›</a:t>
            </a:fld>
            <a:endParaRPr lang="sl-SI"/>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564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659B8147-5119-40AC-A7BD-22938AA13A26}" type="datetimeFigureOut">
              <a:rPr lang="sl-SI" smtClean="0"/>
              <a:t>11. 01. 2021</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3210992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659B8147-5119-40AC-A7BD-22938AA13A26}" type="datetimeFigureOut">
              <a:rPr lang="sl-SI" smtClean="0"/>
              <a:t>11. 01. 2021</a:t>
            </a:fld>
            <a:endParaRPr lang="sl-SI"/>
          </a:p>
        </p:txBody>
      </p:sp>
      <p:sp>
        <p:nvSpPr>
          <p:cNvPr id="5" name="Footer Placeholder 4"/>
          <p:cNvSpPr>
            <a:spLocks noGrp="1"/>
          </p:cNvSpPr>
          <p:nvPr>
            <p:ph type="ftr" sz="quarter" idx="11"/>
          </p:nvPr>
        </p:nvSpPr>
        <p:spPr/>
        <p:txBody>
          <a:bodyPr/>
          <a:lstStyle/>
          <a:p>
            <a:endParaRPr lang="sl-S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337365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659B8147-5119-40AC-A7BD-22938AA13A26}" type="datetimeFigureOut">
              <a:rPr lang="sl-SI" smtClean="0"/>
              <a:t>11. 01. 2021</a:t>
            </a:fld>
            <a:endParaRPr lang="sl-SI"/>
          </a:p>
        </p:txBody>
      </p:sp>
      <p:sp>
        <p:nvSpPr>
          <p:cNvPr id="5" name="Footer Placeholder 4"/>
          <p:cNvSpPr>
            <a:spLocks noGrp="1"/>
          </p:cNvSpPr>
          <p:nvPr>
            <p:ph type="ftr" sz="quarter" idx="11"/>
          </p:nvPr>
        </p:nvSpPr>
        <p:spPr/>
        <p:txBody>
          <a:bodyPr/>
          <a:lstStyle/>
          <a:p>
            <a:endParaRPr lang="sl-S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115817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smtClean="0"/>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659B8147-5119-40AC-A7BD-22938AA13A26}" type="datetimeFigureOut">
              <a:rPr lang="sl-SI" smtClean="0"/>
              <a:t>11. 01. 2021</a:t>
            </a:fld>
            <a:endParaRPr lang="sl-SI"/>
          </a:p>
        </p:txBody>
      </p:sp>
      <p:sp>
        <p:nvSpPr>
          <p:cNvPr id="5" name="Footer Placeholder 4"/>
          <p:cNvSpPr>
            <a:spLocks noGrp="1"/>
          </p:cNvSpPr>
          <p:nvPr>
            <p:ph type="ftr" sz="quarter" idx="11"/>
          </p:nvPr>
        </p:nvSpPr>
        <p:spPr/>
        <p:txBody>
          <a:bodyPr/>
          <a:lstStyle/>
          <a:p>
            <a:endParaRPr lang="sl-S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401134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659B8147-5119-40AC-A7BD-22938AA13A26}" type="datetimeFigureOut">
              <a:rPr lang="sl-SI" smtClean="0"/>
              <a:t>11. 01. 2021</a:t>
            </a:fld>
            <a:endParaRPr lang="sl-SI"/>
          </a:p>
        </p:txBody>
      </p:sp>
      <p:sp>
        <p:nvSpPr>
          <p:cNvPr id="5" name="Footer Placeholder 4"/>
          <p:cNvSpPr>
            <a:spLocks noGrp="1"/>
          </p:cNvSpPr>
          <p:nvPr>
            <p:ph type="ftr" sz="quarter" idx="11"/>
          </p:nvPr>
        </p:nvSpPr>
        <p:spPr/>
        <p:txBody>
          <a:bodyPr/>
          <a:lstStyle/>
          <a:p>
            <a:endParaRPr lang="sl-S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12723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659B8147-5119-40AC-A7BD-22938AA13A26}" type="datetimeFigureOut">
              <a:rPr lang="sl-SI" smtClean="0"/>
              <a:t>11. 01. 2021</a:t>
            </a:fld>
            <a:endParaRPr lang="sl-SI"/>
          </a:p>
        </p:txBody>
      </p:sp>
      <p:sp>
        <p:nvSpPr>
          <p:cNvPr id="6" name="Footer Placeholder 5"/>
          <p:cNvSpPr>
            <a:spLocks noGrp="1"/>
          </p:cNvSpPr>
          <p:nvPr>
            <p:ph type="ftr" sz="quarter" idx="11"/>
          </p:nvPr>
        </p:nvSpPr>
        <p:spPr/>
        <p:txBody>
          <a:bodyPr/>
          <a:lstStyle/>
          <a:p>
            <a:endParaRPr lang="sl-SI"/>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45203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659B8147-5119-40AC-A7BD-22938AA13A26}" type="datetimeFigureOut">
              <a:rPr lang="sl-SI" smtClean="0"/>
              <a:t>11. 01. 2021</a:t>
            </a:fld>
            <a:endParaRPr lang="sl-SI"/>
          </a:p>
        </p:txBody>
      </p:sp>
      <p:sp>
        <p:nvSpPr>
          <p:cNvPr id="8" name="Footer Placeholder 7"/>
          <p:cNvSpPr>
            <a:spLocks noGrp="1"/>
          </p:cNvSpPr>
          <p:nvPr>
            <p:ph type="ftr" sz="quarter" idx="11"/>
          </p:nvPr>
        </p:nvSpPr>
        <p:spPr/>
        <p:txBody>
          <a:bodyPr/>
          <a:lstStyle/>
          <a:p>
            <a:endParaRPr lang="sl-SI"/>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140399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659B8147-5119-40AC-A7BD-22938AA13A26}" type="datetimeFigureOut">
              <a:rPr lang="sl-SI" smtClean="0"/>
              <a:t>11. 01. 2021</a:t>
            </a:fld>
            <a:endParaRPr lang="sl-SI"/>
          </a:p>
        </p:txBody>
      </p:sp>
      <p:sp>
        <p:nvSpPr>
          <p:cNvPr id="4" name="Footer Placeholder 3"/>
          <p:cNvSpPr>
            <a:spLocks noGrp="1"/>
          </p:cNvSpPr>
          <p:nvPr>
            <p:ph type="ftr" sz="quarter" idx="11"/>
          </p:nvPr>
        </p:nvSpPr>
        <p:spPr/>
        <p:txBody>
          <a:bodyPr/>
          <a:lstStyle/>
          <a:p>
            <a:endParaRPr lang="sl-SI"/>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169604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B8147-5119-40AC-A7BD-22938AA13A26}" type="datetimeFigureOut">
              <a:rPr lang="sl-SI" smtClean="0"/>
              <a:t>11. 01. 2021</a:t>
            </a:fld>
            <a:endParaRPr lang="sl-SI"/>
          </a:p>
        </p:txBody>
      </p:sp>
      <p:sp>
        <p:nvSpPr>
          <p:cNvPr id="3" name="Footer Placeholder 2"/>
          <p:cNvSpPr>
            <a:spLocks noGrp="1"/>
          </p:cNvSpPr>
          <p:nvPr>
            <p:ph type="ftr" sz="quarter" idx="11"/>
          </p:nvPr>
        </p:nvSpPr>
        <p:spPr/>
        <p:txBody>
          <a:bodyPr/>
          <a:lstStyle/>
          <a:p>
            <a:endParaRPr lang="sl-SI"/>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369355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smtClean="0"/>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659B8147-5119-40AC-A7BD-22938AA13A26}" type="datetimeFigureOut">
              <a:rPr lang="sl-SI" smtClean="0"/>
              <a:t>11. 01. 2021</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292119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659B8147-5119-40AC-A7BD-22938AA13A26}" type="datetimeFigureOut">
              <a:rPr lang="sl-SI" smtClean="0"/>
              <a:t>11. 01. 2021</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E76EB0-FE16-4E55-A81C-65F6191CCB0E}" type="slidenum">
              <a:rPr lang="sl-SI" smtClean="0"/>
              <a:t>‹#›</a:t>
            </a:fld>
            <a:endParaRPr lang="sl-SI"/>
          </a:p>
        </p:txBody>
      </p:sp>
    </p:spTree>
    <p:extLst>
      <p:ext uri="{BB962C8B-B14F-4D97-AF65-F5344CB8AC3E}">
        <p14:creationId xmlns:p14="http://schemas.microsoft.com/office/powerpoint/2010/main" val="148494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59B8147-5119-40AC-A7BD-22938AA13A26}" type="datetimeFigureOut">
              <a:rPr lang="sl-SI" smtClean="0"/>
              <a:t>11. 01. 2021</a:t>
            </a:fld>
            <a:endParaRPr lang="sl-SI"/>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2E76EB0-FE16-4E55-A81C-65F6191CCB0E}" type="slidenum">
              <a:rPr lang="sl-SI" smtClean="0"/>
              <a:t>‹#›</a:t>
            </a:fld>
            <a:endParaRPr lang="sl-SI"/>
          </a:p>
        </p:txBody>
      </p:sp>
    </p:spTree>
    <p:extLst>
      <p:ext uri="{BB962C8B-B14F-4D97-AF65-F5344CB8AC3E}">
        <p14:creationId xmlns:p14="http://schemas.microsoft.com/office/powerpoint/2010/main" val="37210786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16.jp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facebook.com/MATA-NA-IZI-106313384474508/photos/pcb.181149036990942/18114899699094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31503" y="188640"/>
            <a:ext cx="10191041" cy="1656184"/>
          </a:xfrm>
          <a:solidFill>
            <a:schemeClr val="accent5">
              <a:lumMod val="40000"/>
              <a:lumOff val="60000"/>
            </a:schemeClr>
          </a:solidFill>
        </p:spPr>
        <p:txBody>
          <a:bodyPr>
            <a:noAutofit/>
          </a:bodyPr>
          <a:lstStyle/>
          <a:p>
            <a:r>
              <a:rPr lang="x-none" sz="6600" b="1" dirty="0"/>
              <a:t>POŠTEVANKA ŠTEVILA </a:t>
            </a:r>
            <a:r>
              <a:rPr lang="sl-SI" sz="6600" b="1" dirty="0"/>
              <a:t> 4</a:t>
            </a:r>
            <a:endParaRPr lang="x-none" sz="6600" b="1" dirty="0"/>
          </a:p>
        </p:txBody>
      </p:sp>
      <p:pic>
        <p:nvPicPr>
          <p:cNvPr id="5" name="Slika 4" descr="depositphotos_18550815-stock-illustration-collection-number-for-kids-farm.jpg"/>
          <p:cNvPicPr>
            <a:picLocks noChangeAspect="1"/>
          </p:cNvPicPr>
          <p:nvPr/>
        </p:nvPicPr>
        <p:blipFill>
          <a:blip r:embed="rId3" cstate="print"/>
          <a:stretch>
            <a:fillRect/>
          </a:stretch>
        </p:blipFill>
        <p:spPr>
          <a:xfrm>
            <a:off x="3481152" y="1788586"/>
            <a:ext cx="4683266" cy="5069414"/>
          </a:xfrm>
          <a:prstGeom prst="rect">
            <a:avLst/>
          </a:prstGeom>
        </p:spPr>
      </p:pic>
      <p:sp>
        <p:nvSpPr>
          <p:cNvPr id="6" name="PoljeZBesedilom 5"/>
          <p:cNvSpPr txBox="1"/>
          <p:nvPr/>
        </p:nvSpPr>
        <p:spPr>
          <a:xfrm>
            <a:off x="9675802" y="5975927"/>
            <a:ext cx="2146742" cy="646331"/>
          </a:xfrm>
          <a:prstGeom prst="rect">
            <a:avLst/>
          </a:prstGeom>
          <a:noFill/>
        </p:spPr>
        <p:txBody>
          <a:bodyPr wrap="none" rtlCol="0">
            <a:spAutoFit/>
          </a:bodyPr>
          <a:lstStyle/>
          <a:p>
            <a:r>
              <a:rPr lang="sl-SI" dirty="0" smtClean="0"/>
              <a:t>Pripravila: </a:t>
            </a:r>
          </a:p>
          <a:p>
            <a:r>
              <a:rPr lang="sl-SI" dirty="0" smtClean="0"/>
              <a:t>Mojca POTOČNIK</a:t>
            </a:r>
            <a:endParaRPr lang="sl-SI" dirty="0"/>
          </a:p>
        </p:txBody>
      </p:sp>
    </p:spTree>
    <p:custDataLst>
      <p:tags r:id="rId1"/>
    </p:custDataLst>
    <p:extLst>
      <p:ext uri="{BB962C8B-B14F-4D97-AF65-F5344CB8AC3E}">
        <p14:creationId xmlns:p14="http://schemas.microsoft.com/office/powerpoint/2010/main" val="1761761776"/>
      </p:ext>
    </p:extLst>
  </p:cSld>
  <p:clrMapOvr>
    <a:masterClrMapping/>
  </p:clrMapOvr>
  <mc:AlternateContent xmlns:mc="http://schemas.openxmlformats.org/markup-compatibility/2006" xmlns:p14="http://schemas.microsoft.com/office/powerpoint/2010/main">
    <mc:Choice Requires="p14">
      <p:transition spd="slow" p14:dur="2000" advTm="15487"/>
    </mc:Choice>
    <mc:Fallback xmlns="">
      <p:transition spd="slow" advTm="15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3">
              <a:lumMod val="40000"/>
              <a:lumOff val="60000"/>
            </a:schemeClr>
          </a:solidFill>
        </p:spPr>
        <p:txBody>
          <a:bodyPr/>
          <a:lstStyle/>
          <a:p>
            <a:r>
              <a:rPr lang="en-US" b="1" dirty="0" err="1" smtClean="0">
                <a:solidFill>
                  <a:schemeClr val="accent5">
                    <a:lumMod val="75000"/>
                  </a:schemeClr>
                </a:solidFill>
              </a:rPr>
              <a:t>Koliko</a:t>
            </a:r>
            <a:r>
              <a:rPr lang="en-US" b="1" dirty="0" smtClean="0">
                <a:solidFill>
                  <a:schemeClr val="accent5">
                    <a:lumMod val="75000"/>
                  </a:schemeClr>
                </a:solidFill>
              </a:rPr>
              <a:t> </a:t>
            </a:r>
            <a:r>
              <a:rPr lang="en-US" b="1" dirty="0" err="1" smtClean="0">
                <a:solidFill>
                  <a:schemeClr val="accent5">
                    <a:lumMod val="75000"/>
                  </a:schemeClr>
                </a:solidFill>
              </a:rPr>
              <a:t>tačk</a:t>
            </a:r>
            <a:r>
              <a:rPr lang="en-US" b="1" dirty="0" smtClean="0">
                <a:solidFill>
                  <a:schemeClr val="accent5">
                    <a:lumMod val="75000"/>
                  </a:schemeClr>
                </a:solidFill>
              </a:rPr>
              <a:t> </a:t>
            </a:r>
            <a:r>
              <a:rPr lang="sl-SI" b="1" dirty="0" smtClean="0">
                <a:solidFill>
                  <a:schemeClr val="accent5">
                    <a:lumMod val="75000"/>
                  </a:schemeClr>
                </a:solidFill>
              </a:rPr>
              <a:t>ima devet muc </a:t>
            </a:r>
            <a:r>
              <a:rPr lang="en-US" b="1" dirty="0" err="1" smtClean="0">
                <a:solidFill>
                  <a:schemeClr val="accent5">
                    <a:lumMod val="75000"/>
                  </a:schemeClr>
                </a:solidFill>
              </a:rPr>
              <a:t>skupaj</a:t>
            </a:r>
            <a:r>
              <a:rPr lang="en-US" b="1" dirty="0" smtClean="0">
                <a:solidFill>
                  <a:schemeClr val="accent5">
                    <a:lumMod val="75000"/>
                  </a:schemeClr>
                </a:solidFill>
              </a:rPr>
              <a:t>?</a:t>
            </a:r>
            <a:endParaRPr lang="sl-SI" b="1" dirty="0">
              <a:solidFill>
                <a:schemeClr val="accent5">
                  <a:lumMod val="75000"/>
                </a:schemeClr>
              </a:solidFill>
            </a:endParaRPr>
          </a:p>
        </p:txBody>
      </p:sp>
      <p:sp>
        <p:nvSpPr>
          <p:cNvPr id="3" name="Ograda vsebine 2"/>
          <p:cNvSpPr>
            <a:spLocks noGrp="1"/>
          </p:cNvSpPr>
          <p:nvPr>
            <p:ph idx="1"/>
          </p:nvPr>
        </p:nvSpPr>
        <p:spPr>
          <a:xfrm>
            <a:off x="1981200" y="1600200"/>
            <a:ext cx="8229600" cy="4925144"/>
          </a:xfrm>
          <a:solidFill>
            <a:schemeClr val="accent5">
              <a:lumMod val="40000"/>
              <a:lumOff val="60000"/>
            </a:schemeClr>
          </a:solidFill>
        </p:spPr>
        <p:txBody>
          <a:bodyPr>
            <a:normAutofit fontScale="92500" lnSpcReduction="20000"/>
          </a:bodyPr>
          <a:lstStyle/>
          <a:p>
            <a:endParaRPr lang="sl-SI" dirty="0" smtClean="0"/>
          </a:p>
          <a:p>
            <a:endParaRPr lang="sl-SI" dirty="0"/>
          </a:p>
          <a:p>
            <a:endParaRPr lang="sl-SI" dirty="0" smtClean="0"/>
          </a:p>
          <a:p>
            <a:endParaRPr lang="sl-SI" dirty="0"/>
          </a:p>
          <a:p>
            <a:pPr>
              <a:buNone/>
            </a:pPr>
            <a:endParaRPr lang="sl-SI" sz="4000" b="1" dirty="0"/>
          </a:p>
          <a:p>
            <a:pPr>
              <a:buNone/>
            </a:pPr>
            <a:endParaRPr lang="sl-SI" sz="4000" b="1" dirty="0"/>
          </a:p>
          <a:p>
            <a:pPr algn="ctr">
              <a:buNone/>
            </a:pPr>
            <a:r>
              <a:rPr lang="sl-SI" sz="4300" b="1" dirty="0"/>
              <a:t>4 + 4 + 4 + 4 + 4 + 4 + 4 + 4 + 4 = 36</a:t>
            </a:r>
          </a:p>
          <a:p>
            <a:pPr algn="ctr">
              <a:buNone/>
            </a:pPr>
            <a:r>
              <a:rPr lang="sl-SI" sz="4300" b="1" dirty="0">
                <a:solidFill>
                  <a:srgbClr val="FF0000"/>
                </a:solidFill>
              </a:rPr>
              <a:t>9 </a:t>
            </a:r>
            <a:r>
              <a:rPr lang="sl-SI" sz="4300" b="1" dirty="0">
                <a:solidFill>
                  <a:srgbClr val="FF0000"/>
                </a:solidFill>
                <a:cs typeface="Calibri" pitchFamily="34" charset="0"/>
              </a:rPr>
              <a:t>· 4 = 36</a:t>
            </a:r>
          </a:p>
          <a:p>
            <a:pPr>
              <a:buNone/>
            </a:pPr>
            <a:r>
              <a:rPr lang="sl-SI" sz="4300" dirty="0"/>
              <a:t>Devet muc ima skupaj </a:t>
            </a:r>
            <a:r>
              <a:rPr lang="sl-SI" sz="4300" dirty="0">
                <a:solidFill>
                  <a:srgbClr val="FF0000"/>
                </a:solidFill>
              </a:rPr>
              <a:t>36</a:t>
            </a:r>
            <a:r>
              <a:rPr lang="sl-SI" sz="4300" dirty="0"/>
              <a:t> tačk.</a:t>
            </a:r>
          </a:p>
          <a:p>
            <a:endParaRPr lang="sl-SI" dirty="0"/>
          </a:p>
        </p:txBody>
      </p:sp>
      <p:pic>
        <p:nvPicPr>
          <p:cNvPr id="5" name="Slika 4" descr="23adbc559200b7c8916143b4fff178c3.jpg"/>
          <p:cNvPicPr>
            <a:picLocks noChangeAspect="1"/>
          </p:cNvPicPr>
          <p:nvPr/>
        </p:nvPicPr>
        <p:blipFill>
          <a:blip r:embed="rId3" cstate="print"/>
          <a:stretch>
            <a:fillRect/>
          </a:stretch>
        </p:blipFill>
        <p:spPr>
          <a:xfrm>
            <a:off x="2307285" y="1600200"/>
            <a:ext cx="3558147" cy="2478940"/>
          </a:xfrm>
          <a:prstGeom prst="rect">
            <a:avLst/>
          </a:prstGeom>
        </p:spPr>
      </p:pic>
      <p:pic>
        <p:nvPicPr>
          <p:cNvPr id="6" name="Slika 5" descr="cute-kitten-wallpaper-hd-60_mala.jpg"/>
          <p:cNvPicPr>
            <a:picLocks noChangeAspect="1"/>
          </p:cNvPicPr>
          <p:nvPr/>
        </p:nvPicPr>
        <p:blipFill>
          <a:blip r:embed="rId4" cstate="print"/>
          <a:stretch>
            <a:fillRect/>
          </a:stretch>
        </p:blipFill>
        <p:spPr>
          <a:xfrm>
            <a:off x="5865432" y="1600200"/>
            <a:ext cx="3969688" cy="2481055"/>
          </a:xfrm>
          <a:prstGeom prst="rect">
            <a:avLst/>
          </a:prstGeom>
        </p:spPr>
      </p:pic>
    </p:spTree>
    <p:custDataLst>
      <p:tags r:id="rId1"/>
    </p:custDataLst>
    <p:extLst>
      <p:ext uri="{BB962C8B-B14F-4D97-AF65-F5344CB8AC3E}">
        <p14:creationId xmlns:p14="http://schemas.microsoft.com/office/powerpoint/2010/main" val="224028398"/>
      </p:ext>
    </p:extLst>
  </p:cSld>
  <p:clrMapOvr>
    <a:masterClrMapping/>
  </p:clrMapOvr>
  <mc:AlternateContent xmlns:mc="http://schemas.openxmlformats.org/markup-compatibility/2006" xmlns:p14="http://schemas.microsoft.com/office/powerpoint/2010/main">
    <mc:Choice Requires="p14">
      <p:transition spd="slow" p14:dur="2000" advTm="18367"/>
    </mc:Choice>
    <mc:Fallback xmlns="">
      <p:transition spd="slow" advTm="183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fade">
                                      <p:cBhvr>
                                        <p:cTn id="26" dur="1000"/>
                                        <p:tgtEl>
                                          <p:spTgt spid="3">
                                            <p:bg/>
                                          </p:spTgt>
                                        </p:tgtEl>
                                      </p:cBhvr>
                                    </p:animEffect>
                                    <p:anim calcmode="lin" valueType="num">
                                      <p:cBhvr>
                                        <p:cTn id="27" dur="1000" fill="hold"/>
                                        <p:tgtEl>
                                          <p:spTgt spid="3">
                                            <p:bg/>
                                          </p:spTgt>
                                        </p:tgtEl>
                                        <p:attrNameLst>
                                          <p:attrName>ppt_x</p:attrName>
                                        </p:attrNameLst>
                                      </p:cBhvr>
                                      <p:tavLst>
                                        <p:tav tm="0">
                                          <p:val>
                                            <p:strVal val="#ppt_x"/>
                                          </p:val>
                                        </p:tav>
                                        <p:tav tm="100000">
                                          <p:val>
                                            <p:strVal val="#ppt_x"/>
                                          </p:val>
                                        </p:tav>
                                      </p:tavLst>
                                    </p:anim>
                                    <p:anim calcmode="lin" valueType="num">
                                      <p:cBhvr>
                                        <p:cTn id="28"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3">
              <a:lumMod val="40000"/>
              <a:lumOff val="60000"/>
            </a:schemeClr>
          </a:solidFill>
        </p:spPr>
        <p:txBody>
          <a:bodyPr/>
          <a:lstStyle/>
          <a:p>
            <a:r>
              <a:rPr lang="en-US" b="1" dirty="0" err="1" smtClean="0">
                <a:solidFill>
                  <a:schemeClr val="accent5">
                    <a:lumMod val="75000"/>
                  </a:schemeClr>
                </a:solidFill>
              </a:rPr>
              <a:t>Koliko</a:t>
            </a:r>
            <a:r>
              <a:rPr lang="en-US" b="1" dirty="0" smtClean="0">
                <a:solidFill>
                  <a:schemeClr val="accent5">
                    <a:lumMod val="75000"/>
                  </a:schemeClr>
                </a:solidFill>
              </a:rPr>
              <a:t> </a:t>
            </a:r>
            <a:r>
              <a:rPr lang="en-US" b="1" dirty="0" err="1" smtClean="0">
                <a:solidFill>
                  <a:schemeClr val="accent5">
                    <a:lumMod val="75000"/>
                  </a:schemeClr>
                </a:solidFill>
              </a:rPr>
              <a:t>tačk</a:t>
            </a:r>
            <a:r>
              <a:rPr lang="en-US" b="1" dirty="0" smtClean="0">
                <a:solidFill>
                  <a:schemeClr val="accent5">
                    <a:lumMod val="75000"/>
                  </a:schemeClr>
                </a:solidFill>
              </a:rPr>
              <a:t> </a:t>
            </a:r>
            <a:r>
              <a:rPr lang="sl-SI" b="1" dirty="0" smtClean="0">
                <a:solidFill>
                  <a:schemeClr val="accent5">
                    <a:lumMod val="75000"/>
                  </a:schemeClr>
                </a:solidFill>
              </a:rPr>
              <a:t>ima deset muc </a:t>
            </a:r>
            <a:r>
              <a:rPr lang="en-US" b="1" dirty="0" err="1" smtClean="0">
                <a:solidFill>
                  <a:schemeClr val="accent5">
                    <a:lumMod val="75000"/>
                  </a:schemeClr>
                </a:solidFill>
              </a:rPr>
              <a:t>skupaj</a:t>
            </a:r>
            <a:r>
              <a:rPr lang="en-US" b="1" dirty="0" smtClean="0">
                <a:solidFill>
                  <a:schemeClr val="accent5">
                    <a:lumMod val="75000"/>
                  </a:schemeClr>
                </a:solidFill>
              </a:rPr>
              <a:t>?</a:t>
            </a:r>
            <a:endParaRPr lang="sl-SI" b="1" dirty="0">
              <a:solidFill>
                <a:schemeClr val="accent5">
                  <a:lumMod val="75000"/>
                </a:schemeClr>
              </a:solidFill>
            </a:endParaRPr>
          </a:p>
        </p:txBody>
      </p:sp>
      <p:sp>
        <p:nvSpPr>
          <p:cNvPr id="3" name="Ograda vsebine 2"/>
          <p:cNvSpPr>
            <a:spLocks noGrp="1"/>
          </p:cNvSpPr>
          <p:nvPr>
            <p:ph idx="1"/>
          </p:nvPr>
        </p:nvSpPr>
        <p:spPr>
          <a:xfrm>
            <a:off x="1981200" y="1600200"/>
            <a:ext cx="9523412" cy="4925144"/>
          </a:xfrm>
          <a:solidFill>
            <a:schemeClr val="accent5">
              <a:lumMod val="40000"/>
              <a:lumOff val="60000"/>
            </a:schemeClr>
          </a:solidFill>
        </p:spPr>
        <p:txBody>
          <a:bodyPr>
            <a:normAutofit/>
          </a:bodyPr>
          <a:lstStyle/>
          <a:p>
            <a:endParaRPr lang="sl-SI" dirty="0" smtClean="0"/>
          </a:p>
          <a:p>
            <a:endParaRPr lang="sl-SI" dirty="0"/>
          </a:p>
          <a:p>
            <a:endParaRPr lang="sl-SI" dirty="0" smtClean="0"/>
          </a:p>
          <a:p>
            <a:pPr>
              <a:buNone/>
            </a:pPr>
            <a:endParaRPr lang="sl-SI" sz="4000" dirty="0"/>
          </a:p>
          <a:p>
            <a:pPr algn="ctr">
              <a:buNone/>
            </a:pPr>
            <a:r>
              <a:rPr lang="sl-SI" sz="4000" b="1" dirty="0"/>
              <a:t>4 + 4 + 4 + 4 + 4 + 4 + 4 + 4 + 4 + 4 = 40</a:t>
            </a:r>
          </a:p>
          <a:p>
            <a:pPr algn="ctr">
              <a:buNone/>
            </a:pPr>
            <a:r>
              <a:rPr lang="sl-SI" sz="4000" b="1" dirty="0">
                <a:solidFill>
                  <a:srgbClr val="FF0000"/>
                </a:solidFill>
              </a:rPr>
              <a:t>10 </a:t>
            </a:r>
            <a:r>
              <a:rPr lang="sl-SI" sz="4000" b="1" dirty="0">
                <a:solidFill>
                  <a:srgbClr val="FF0000"/>
                </a:solidFill>
                <a:cs typeface="Calibri" pitchFamily="34" charset="0"/>
              </a:rPr>
              <a:t>· 4 = 40</a:t>
            </a:r>
          </a:p>
          <a:p>
            <a:pPr>
              <a:buNone/>
            </a:pPr>
            <a:r>
              <a:rPr lang="sl-SI" sz="4000" dirty="0"/>
              <a:t>Deset muc ima skupaj </a:t>
            </a:r>
            <a:r>
              <a:rPr lang="sl-SI" sz="4000" b="1" dirty="0">
                <a:solidFill>
                  <a:srgbClr val="FF0000"/>
                </a:solidFill>
              </a:rPr>
              <a:t>40</a:t>
            </a:r>
            <a:r>
              <a:rPr lang="sl-SI" sz="4000" dirty="0"/>
              <a:t> tačk.</a:t>
            </a:r>
          </a:p>
          <a:p>
            <a:endParaRPr lang="sl-SI" dirty="0" smtClean="0"/>
          </a:p>
          <a:p>
            <a:endParaRPr lang="sl-SI" dirty="0"/>
          </a:p>
        </p:txBody>
      </p:sp>
      <p:pic>
        <p:nvPicPr>
          <p:cNvPr id="4" name="Slika 3" descr="prenos (1).jpg"/>
          <p:cNvPicPr>
            <a:picLocks noChangeAspect="1"/>
          </p:cNvPicPr>
          <p:nvPr/>
        </p:nvPicPr>
        <p:blipFill>
          <a:blip r:embed="rId3" cstate="print"/>
          <a:stretch>
            <a:fillRect/>
          </a:stretch>
        </p:blipFill>
        <p:spPr>
          <a:xfrm>
            <a:off x="2272146" y="1600199"/>
            <a:ext cx="4106892" cy="2038927"/>
          </a:xfrm>
          <a:prstGeom prst="rect">
            <a:avLst/>
          </a:prstGeom>
        </p:spPr>
      </p:pic>
      <p:pic>
        <p:nvPicPr>
          <p:cNvPr id="5" name="Slika 4" descr="23adbc559200b7c8916143b4fff178c3.jpg"/>
          <p:cNvPicPr>
            <a:picLocks noChangeAspect="1"/>
          </p:cNvPicPr>
          <p:nvPr/>
        </p:nvPicPr>
        <p:blipFill>
          <a:blip r:embed="rId4" cstate="print"/>
          <a:stretch>
            <a:fillRect/>
          </a:stretch>
        </p:blipFill>
        <p:spPr>
          <a:xfrm>
            <a:off x="6379038" y="1600199"/>
            <a:ext cx="3873325" cy="2038927"/>
          </a:xfrm>
          <a:prstGeom prst="rect">
            <a:avLst/>
          </a:prstGeom>
        </p:spPr>
      </p:pic>
    </p:spTree>
    <p:custDataLst>
      <p:tags r:id="rId1"/>
    </p:custDataLst>
    <p:extLst>
      <p:ext uri="{BB962C8B-B14F-4D97-AF65-F5344CB8AC3E}">
        <p14:creationId xmlns:p14="http://schemas.microsoft.com/office/powerpoint/2010/main" val="2310515421"/>
      </p:ext>
    </p:extLst>
  </p:cSld>
  <p:clrMapOvr>
    <a:masterClrMapping/>
  </p:clrMapOvr>
  <mc:AlternateContent xmlns:mc="http://schemas.openxmlformats.org/markup-compatibility/2006" xmlns:p14="http://schemas.microsoft.com/office/powerpoint/2010/main">
    <mc:Choice Requires="p14">
      <p:transition spd="slow" p14:dur="2000" advTm="25105"/>
    </mc:Choice>
    <mc:Fallback xmlns="">
      <p:transition spd="slow" advTm="251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fade">
                                      <p:cBhvr>
                                        <p:cTn id="26" dur="1000"/>
                                        <p:tgtEl>
                                          <p:spTgt spid="3">
                                            <p:bg/>
                                          </p:spTgt>
                                        </p:tgtEl>
                                      </p:cBhvr>
                                    </p:animEffect>
                                    <p:anim calcmode="lin" valueType="num">
                                      <p:cBhvr>
                                        <p:cTn id="27" dur="1000" fill="hold"/>
                                        <p:tgtEl>
                                          <p:spTgt spid="3">
                                            <p:bg/>
                                          </p:spTgt>
                                        </p:tgtEl>
                                        <p:attrNameLst>
                                          <p:attrName>ppt_x</p:attrName>
                                        </p:attrNameLst>
                                      </p:cBhvr>
                                      <p:tavLst>
                                        <p:tav tm="0">
                                          <p:val>
                                            <p:strVal val="#ppt_x"/>
                                          </p:val>
                                        </p:tav>
                                        <p:tav tm="100000">
                                          <p:val>
                                            <p:strVal val="#ppt_x"/>
                                          </p:val>
                                        </p:tav>
                                      </p:tavLst>
                                    </p:anim>
                                    <p:anim calcmode="lin" valueType="num">
                                      <p:cBhvr>
                                        <p:cTn id="28"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Slika 21"/>
          <p:cNvPicPr>
            <a:picLocks noChangeAspect="1"/>
          </p:cNvPicPr>
          <p:nvPr/>
        </p:nvPicPr>
        <p:blipFill rotWithShape="1">
          <a:blip r:embed="rId3"/>
          <a:srcRect t="17094" r="12586"/>
          <a:stretch/>
        </p:blipFill>
        <p:spPr>
          <a:xfrm>
            <a:off x="193757" y="5500722"/>
            <a:ext cx="4590393" cy="671945"/>
          </a:xfrm>
          <a:prstGeom prst="rect">
            <a:avLst/>
          </a:prstGeom>
        </p:spPr>
      </p:pic>
      <p:pic>
        <p:nvPicPr>
          <p:cNvPr id="23" name="Slika 22"/>
          <p:cNvPicPr>
            <a:picLocks noChangeAspect="1"/>
          </p:cNvPicPr>
          <p:nvPr/>
        </p:nvPicPr>
        <p:blipFill rotWithShape="1">
          <a:blip r:embed="rId3"/>
          <a:srcRect t="12821" r="21958"/>
          <a:stretch/>
        </p:blipFill>
        <p:spPr>
          <a:xfrm>
            <a:off x="192794" y="4801388"/>
            <a:ext cx="4098259" cy="706582"/>
          </a:xfrm>
          <a:prstGeom prst="rect">
            <a:avLst/>
          </a:prstGeom>
        </p:spPr>
      </p:pic>
      <p:pic>
        <p:nvPicPr>
          <p:cNvPr id="24" name="Slika 23"/>
          <p:cNvPicPr>
            <a:picLocks noChangeAspect="1"/>
          </p:cNvPicPr>
          <p:nvPr/>
        </p:nvPicPr>
        <p:blipFill rotWithShape="1">
          <a:blip r:embed="rId3"/>
          <a:srcRect t="11111" r="89888"/>
          <a:stretch/>
        </p:blipFill>
        <p:spPr>
          <a:xfrm>
            <a:off x="195143" y="-22777"/>
            <a:ext cx="531011" cy="720433"/>
          </a:xfrm>
          <a:prstGeom prst="rect">
            <a:avLst/>
          </a:prstGeom>
        </p:spPr>
      </p:pic>
      <p:pic>
        <p:nvPicPr>
          <p:cNvPr id="25" name="Slika 24"/>
          <p:cNvPicPr>
            <a:picLocks noChangeAspect="1"/>
          </p:cNvPicPr>
          <p:nvPr/>
        </p:nvPicPr>
        <p:blipFill rotWithShape="1">
          <a:blip r:embed="rId3"/>
          <a:srcRect t="7122" r="80214"/>
          <a:stretch/>
        </p:blipFill>
        <p:spPr>
          <a:xfrm>
            <a:off x="177716" y="658667"/>
            <a:ext cx="1039011" cy="752764"/>
          </a:xfrm>
          <a:prstGeom prst="rect">
            <a:avLst/>
          </a:prstGeom>
        </p:spPr>
      </p:pic>
      <p:pic>
        <p:nvPicPr>
          <p:cNvPr id="26" name="Slika 25"/>
          <p:cNvPicPr>
            <a:picLocks noChangeAspect="1"/>
          </p:cNvPicPr>
          <p:nvPr/>
        </p:nvPicPr>
        <p:blipFill rotWithShape="1">
          <a:blip r:embed="rId3"/>
          <a:srcRect t="14673" r="70452"/>
          <a:stretch/>
        </p:blipFill>
        <p:spPr>
          <a:xfrm>
            <a:off x="188689" y="1369422"/>
            <a:ext cx="1551629" cy="691570"/>
          </a:xfrm>
          <a:prstGeom prst="rect">
            <a:avLst/>
          </a:prstGeom>
        </p:spPr>
      </p:pic>
      <p:pic>
        <p:nvPicPr>
          <p:cNvPr id="27" name="Slika 26"/>
          <p:cNvPicPr>
            <a:picLocks noChangeAspect="1"/>
          </p:cNvPicPr>
          <p:nvPr/>
        </p:nvPicPr>
        <p:blipFill rotWithShape="1">
          <a:blip r:embed="rId3"/>
          <a:srcRect t="9259" r="60955"/>
          <a:stretch/>
        </p:blipFill>
        <p:spPr>
          <a:xfrm>
            <a:off x="191531" y="2012611"/>
            <a:ext cx="2050392" cy="735445"/>
          </a:xfrm>
          <a:prstGeom prst="rect">
            <a:avLst/>
          </a:prstGeom>
        </p:spPr>
      </p:pic>
      <p:pic>
        <p:nvPicPr>
          <p:cNvPr id="28" name="Slika 27"/>
          <p:cNvPicPr>
            <a:picLocks noChangeAspect="1"/>
          </p:cNvPicPr>
          <p:nvPr/>
        </p:nvPicPr>
        <p:blipFill rotWithShape="1">
          <a:blip r:embed="rId3"/>
          <a:srcRect t="11539" r="51632"/>
          <a:stretch/>
        </p:blipFill>
        <p:spPr>
          <a:xfrm>
            <a:off x="195143" y="2741230"/>
            <a:ext cx="2539919" cy="716970"/>
          </a:xfrm>
          <a:prstGeom prst="rect">
            <a:avLst/>
          </a:prstGeom>
        </p:spPr>
      </p:pic>
      <p:pic>
        <p:nvPicPr>
          <p:cNvPr id="29" name="Slika 28"/>
          <p:cNvPicPr>
            <a:picLocks noChangeAspect="1"/>
          </p:cNvPicPr>
          <p:nvPr/>
        </p:nvPicPr>
        <p:blipFill rotWithShape="1">
          <a:blip r:embed="rId3"/>
          <a:srcRect t="14103" r="41167"/>
          <a:stretch/>
        </p:blipFill>
        <p:spPr>
          <a:xfrm>
            <a:off x="192794" y="3442121"/>
            <a:ext cx="3089484" cy="696191"/>
          </a:xfrm>
          <a:prstGeom prst="rect">
            <a:avLst/>
          </a:prstGeom>
        </p:spPr>
      </p:pic>
      <p:pic>
        <p:nvPicPr>
          <p:cNvPr id="30" name="Slika 29"/>
          <p:cNvPicPr>
            <a:picLocks noChangeAspect="1"/>
          </p:cNvPicPr>
          <p:nvPr/>
        </p:nvPicPr>
        <p:blipFill rotWithShape="1">
          <a:blip r:embed="rId3"/>
          <a:srcRect t="14245" r="31670"/>
          <a:stretch/>
        </p:blipFill>
        <p:spPr>
          <a:xfrm>
            <a:off x="192794" y="4123903"/>
            <a:ext cx="3588247" cy="695037"/>
          </a:xfrm>
          <a:prstGeom prst="rect">
            <a:avLst/>
          </a:prstGeom>
        </p:spPr>
      </p:pic>
      <p:pic>
        <p:nvPicPr>
          <p:cNvPr id="31" name="Slika 30"/>
          <p:cNvPicPr>
            <a:picLocks noChangeAspect="1"/>
          </p:cNvPicPr>
          <p:nvPr/>
        </p:nvPicPr>
        <p:blipFill rotWithShape="1">
          <a:blip r:embed="rId3"/>
          <a:srcRect t="13960" r="1065"/>
          <a:stretch/>
        </p:blipFill>
        <p:spPr>
          <a:xfrm>
            <a:off x="192794" y="6160656"/>
            <a:ext cx="5195375" cy="697344"/>
          </a:xfrm>
          <a:prstGeom prst="rect">
            <a:avLst/>
          </a:prstGeom>
        </p:spPr>
      </p:pic>
      <p:sp>
        <p:nvSpPr>
          <p:cNvPr id="32" name="PoljeZBesedilom 31">
            <a:extLst>
              <a:ext uri="{FF2B5EF4-FFF2-40B4-BE49-F238E27FC236}">
                <a16:creationId xmlns:a16="http://schemas.microsoft.com/office/drawing/2014/main" id="{D8691FF6-EC25-4BAE-8058-B409620873B6}"/>
              </a:ext>
            </a:extLst>
          </p:cNvPr>
          <p:cNvSpPr txBox="1"/>
          <p:nvPr/>
        </p:nvSpPr>
        <p:spPr>
          <a:xfrm>
            <a:off x="1687843" y="128521"/>
            <a:ext cx="5012215" cy="584775"/>
          </a:xfrm>
          <a:prstGeom prst="rect">
            <a:avLst/>
          </a:prstGeom>
          <a:noFill/>
        </p:spPr>
        <p:txBody>
          <a:bodyPr wrap="square" rtlCol="0">
            <a:spAutoFit/>
          </a:bodyPr>
          <a:lstStyle/>
          <a:p>
            <a:r>
              <a:rPr lang="sl-SI" sz="3200" dirty="0"/>
              <a:t> 4</a:t>
            </a:r>
            <a:endParaRPr lang="sl-SI" sz="3200" dirty="0">
              <a:solidFill>
                <a:srgbClr val="FF0000"/>
              </a:solidFill>
            </a:endParaRPr>
          </a:p>
        </p:txBody>
      </p:sp>
      <p:sp>
        <p:nvSpPr>
          <p:cNvPr id="33" name="PoljeZBesedilom 32">
            <a:extLst>
              <a:ext uri="{FF2B5EF4-FFF2-40B4-BE49-F238E27FC236}">
                <a16:creationId xmlns:a16="http://schemas.microsoft.com/office/drawing/2014/main" id="{10DB8ED1-E2F1-408F-AD02-634C8CBF4A1F}"/>
              </a:ext>
            </a:extLst>
          </p:cNvPr>
          <p:cNvSpPr txBox="1"/>
          <p:nvPr/>
        </p:nvSpPr>
        <p:spPr>
          <a:xfrm>
            <a:off x="1687843" y="682358"/>
            <a:ext cx="1717369" cy="588428"/>
          </a:xfrm>
          <a:prstGeom prst="rect">
            <a:avLst/>
          </a:prstGeom>
          <a:noFill/>
        </p:spPr>
        <p:txBody>
          <a:bodyPr wrap="square" rtlCol="0">
            <a:spAutoFit/>
          </a:bodyPr>
          <a:lstStyle/>
          <a:p>
            <a:r>
              <a:rPr lang="sl-SI" sz="3200" dirty="0"/>
              <a:t> 4 + 4</a:t>
            </a:r>
            <a:endParaRPr lang="sl-SI" sz="3200" dirty="0">
              <a:solidFill>
                <a:srgbClr val="FF0000"/>
              </a:solidFill>
            </a:endParaRPr>
          </a:p>
        </p:txBody>
      </p:sp>
      <p:sp>
        <p:nvSpPr>
          <p:cNvPr id="34" name="PoljeZBesedilom 33">
            <a:extLst>
              <a:ext uri="{FF2B5EF4-FFF2-40B4-BE49-F238E27FC236}">
                <a16:creationId xmlns:a16="http://schemas.microsoft.com/office/drawing/2014/main" id="{F14D01D0-ADE5-4BB9-ADB9-AF8E06BAF8F6}"/>
              </a:ext>
            </a:extLst>
          </p:cNvPr>
          <p:cNvSpPr txBox="1"/>
          <p:nvPr/>
        </p:nvSpPr>
        <p:spPr>
          <a:xfrm>
            <a:off x="1687843" y="1326805"/>
            <a:ext cx="5645830" cy="584775"/>
          </a:xfrm>
          <a:prstGeom prst="rect">
            <a:avLst/>
          </a:prstGeom>
          <a:noFill/>
        </p:spPr>
        <p:txBody>
          <a:bodyPr wrap="square" rtlCol="0">
            <a:spAutoFit/>
          </a:bodyPr>
          <a:lstStyle/>
          <a:p>
            <a:r>
              <a:rPr lang="sl-SI" sz="3200" dirty="0"/>
              <a:t> 4 + 4 + 4</a:t>
            </a:r>
            <a:endParaRPr lang="sl-SI" sz="3200" dirty="0">
              <a:solidFill>
                <a:srgbClr val="FF0000"/>
              </a:solidFill>
            </a:endParaRPr>
          </a:p>
        </p:txBody>
      </p:sp>
      <p:sp>
        <p:nvSpPr>
          <p:cNvPr id="36" name="PoljeZBesedilom 35">
            <a:extLst>
              <a:ext uri="{FF2B5EF4-FFF2-40B4-BE49-F238E27FC236}">
                <a16:creationId xmlns:a16="http://schemas.microsoft.com/office/drawing/2014/main" id="{D712BB9F-0843-4EFC-82E7-FEAFDB6D551B}"/>
              </a:ext>
            </a:extLst>
          </p:cNvPr>
          <p:cNvSpPr txBox="1"/>
          <p:nvPr/>
        </p:nvSpPr>
        <p:spPr>
          <a:xfrm>
            <a:off x="8059864" y="834621"/>
            <a:ext cx="1889760" cy="584775"/>
          </a:xfrm>
          <a:prstGeom prst="rect">
            <a:avLst/>
          </a:prstGeom>
          <a:noFill/>
        </p:spPr>
        <p:txBody>
          <a:bodyPr wrap="square" rtlCol="0">
            <a:spAutoFit/>
          </a:bodyPr>
          <a:lstStyle/>
          <a:p>
            <a:r>
              <a:rPr lang="sl-SI" sz="3200" dirty="0"/>
              <a:t>2 ∙ 4 = </a:t>
            </a:r>
            <a:r>
              <a:rPr lang="sl-SI" sz="3200" dirty="0">
                <a:solidFill>
                  <a:srgbClr val="FF0000"/>
                </a:solidFill>
              </a:rPr>
              <a:t>8</a:t>
            </a:r>
          </a:p>
        </p:txBody>
      </p:sp>
      <p:sp>
        <p:nvSpPr>
          <p:cNvPr id="37" name="PoljeZBesedilom 36">
            <a:extLst>
              <a:ext uri="{FF2B5EF4-FFF2-40B4-BE49-F238E27FC236}">
                <a16:creationId xmlns:a16="http://schemas.microsoft.com/office/drawing/2014/main" id="{BAC4DAB9-4F70-43A8-9138-46C0F404BB9C}"/>
              </a:ext>
            </a:extLst>
          </p:cNvPr>
          <p:cNvSpPr txBox="1"/>
          <p:nvPr/>
        </p:nvSpPr>
        <p:spPr>
          <a:xfrm>
            <a:off x="8035616" y="1462534"/>
            <a:ext cx="2819053" cy="584775"/>
          </a:xfrm>
          <a:prstGeom prst="rect">
            <a:avLst/>
          </a:prstGeom>
          <a:noFill/>
        </p:spPr>
        <p:txBody>
          <a:bodyPr wrap="square" rtlCol="0">
            <a:spAutoFit/>
          </a:bodyPr>
          <a:lstStyle/>
          <a:p>
            <a:r>
              <a:rPr lang="sl-SI" sz="3200" dirty="0"/>
              <a:t>3 ∙ 4 = </a:t>
            </a:r>
            <a:r>
              <a:rPr lang="sl-SI" sz="3200" dirty="0">
                <a:solidFill>
                  <a:srgbClr val="FF0000"/>
                </a:solidFill>
              </a:rPr>
              <a:t>12</a:t>
            </a:r>
          </a:p>
        </p:txBody>
      </p:sp>
      <p:sp>
        <p:nvSpPr>
          <p:cNvPr id="38" name="PoljeZBesedilom 37">
            <a:extLst>
              <a:ext uri="{FF2B5EF4-FFF2-40B4-BE49-F238E27FC236}">
                <a16:creationId xmlns:a16="http://schemas.microsoft.com/office/drawing/2014/main" id="{FDB4A677-1ACF-4062-AB70-534F52F5BF8B}"/>
              </a:ext>
            </a:extLst>
          </p:cNvPr>
          <p:cNvSpPr txBox="1"/>
          <p:nvPr/>
        </p:nvSpPr>
        <p:spPr>
          <a:xfrm>
            <a:off x="7853677" y="1998590"/>
            <a:ext cx="2888214" cy="584775"/>
          </a:xfrm>
          <a:prstGeom prst="rect">
            <a:avLst/>
          </a:prstGeom>
          <a:noFill/>
        </p:spPr>
        <p:txBody>
          <a:bodyPr wrap="square" rtlCol="0">
            <a:spAutoFit/>
          </a:bodyPr>
          <a:lstStyle/>
          <a:p>
            <a:r>
              <a:rPr lang="sl-SI" sz="3200" dirty="0" smtClean="0"/>
              <a:t> 4  ∙ </a:t>
            </a:r>
            <a:r>
              <a:rPr lang="sl-SI" sz="3200" dirty="0"/>
              <a:t>4 = </a:t>
            </a:r>
            <a:r>
              <a:rPr lang="sl-SI" sz="3200" dirty="0">
                <a:solidFill>
                  <a:srgbClr val="FF0000"/>
                </a:solidFill>
              </a:rPr>
              <a:t>16</a:t>
            </a:r>
          </a:p>
        </p:txBody>
      </p:sp>
      <p:sp>
        <p:nvSpPr>
          <p:cNvPr id="39" name="PoljeZBesedilom 38">
            <a:extLst>
              <a:ext uri="{FF2B5EF4-FFF2-40B4-BE49-F238E27FC236}">
                <a16:creationId xmlns:a16="http://schemas.microsoft.com/office/drawing/2014/main" id="{8C66E196-BB80-4D1E-9D14-7FA9EB368451}"/>
              </a:ext>
            </a:extLst>
          </p:cNvPr>
          <p:cNvSpPr txBox="1"/>
          <p:nvPr/>
        </p:nvSpPr>
        <p:spPr>
          <a:xfrm>
            <a:off x="8026775" y="2635540"/>
            <a:ext cx="2885227" cy="584775"/>
          </a:xfrm>
          <a:prstGeom prst="rect">
            <a:avLst/>
          </a:prstGeom>
          <a:noFill/>
        </p:spPr>
        <p:txBody>
          <a:bodyPr wrap="square" rtlCol="0">
            <a:spAutoFit/>
          </a:bodyPr>
          <a:lstStyle/>
          <a:p>
            <a:r>
              <a:rPr lang="sl-SI" sz="3200" dirty="0"/>
              <a:t>5 ∙ 4 = </a:t>
            </a:r>
            <a:r>
              <a:rPr lang="sl-SI" sz="3200" dirty="0">
                <a:solidFill>
                  <a:srgbClr val="FF0000"/>
                </a:solidFill>
              </a:rPr>
              <a:t>20</a:t>
            </a:r>
          </a:p>
        </p:txBody>
      </p:sp>
      <p:sp>
        <p:nvSpPr>
          <p:cNvPr id="40" name="PoljeZBesedilom 39">
            <a:extLst>
              <a:ext uri="{FF2B5EF4-FFF2-40B4-BE49-F238E27FC236}">
                <a16:creationId xmlns:a16="http://schemas.microsoft.com/office/drawing/2014/main" id="{5CAC8A75-91BC-4A7D-B105-A745E6AD7209}"/>
              </a:ext>
            </a:extLst>
          </p:cNvPr>
          <p:cNvSpPr txBox="1"/>
          <p:nvPr/>
        </p:nvSpPr>
        <p:spPr>
          <a:xfrm>
            <a:off x="8035616" y="3392408"/>
            <a:ext cx="3015332" cy="584775"/>
          </a:xfrm>
          <a:prstGeom prst="rect">
            <a:avLst/>
          </a:prstGeom>
          <a:noFill/>
        </p:spPr>
        <p:txBody>
          <a:bodyPr wrap="square" rtlCol="0">
            <a:spAutoFit/>
          </a:bodyPr>
          <a:lstStyle/>
          <a:p>
            <a:r>
              <a:rPr lang="sl-SI" sz="3200" dirty="0"/>
              <a:t>6 ∙ 4 = </a:t>
            </a:r>
            <a:r>
              <a:rPr lang="sl-SI" sz="3200" dirty="0">
                <a:solidFill>
                  <a:srgbClr val="FF0000"/>
                </a:solidFill>
              </a:rPr>
              <a:t>24</a:t>
            </a:r>
          </a:p>
        </p:txBody>
      </p:sp>
      <p:sp>
        <p:nvSpPr>
          <p:cNvPr id="41" name="PoljeZBesedilom 40">
            <a:extLst>
              <a:ext uri="{FF2B5EF4-FFF2-40B4-BE49-F238E27FC236}">
                <a16:creationId xmlns:a16="http://schemas.microsoft.com/office/drawing/2014/main" id="{FB9F7D08-C98C-4217-9963-CD6C5267DF99}"/>
              </a:ext>
            </a:extLst>
          </p:cNvPr>
          <p:cNvSpPr txBox="1"/>
          <p:nvPr/>
        </p:nvSpPr>
        <p:spPr>
          <a:xfrm>
            <a:off x="8059863" y="4149276"/>
            <a:ext cx="3015332" cy="584775"/>
          </a:xfrm>
          <a:prstGeom prst="rect">
            <a:avLst/>
          </a:prstGeom>
          <a:noFill/>
        </p:spPr>
        <p:txBody>
          <a:bodyPr wrap="square" rtlCol="0">
            <a:spAutoFit/>
          </a:bodyPr>
          <a:lstStyle/>
          <a:p>
            <a:r>
              <a:rPr lang="sl-SI" sz="3200" dirty="0"/>
              <a:t>7 ∙ 4 = </a:t>
            </a:r>
            <a:r>
              <a:rPr lang="sl-SI" sz="3200" dirty="0">
                <a:solidFill>
                  <a:srgbClr val="FF0000"/>
                </a:solidFill>
              </a:rPr>
              <a:t>28</a:t>
            </a:r>
          </a:p>
        </p:txBody>
      </p:sp>
      <p:sp>
        <p:nvSpPr>
          <p:cNvPr id="42" name="PoljeZBesedilom 41">
            <a:extLst>
              <a:ext uri="{FF2B5EF4-FFF2-40B4-BE49-F238E27FC236}">
                <a16:creationId xmlns:a16="http://schemas.microsoft.com/office/drawing/2014/main" id="{4FD4B5AA-0AC1-40B7-AC87-A1D55C3AAB64}"/>
              </a:ext>
            </a:extLst>
          </p:cNvPr>
          <p:cNvSpPr txBox="1"/>
          <p:nvPr/>
        </p:nvSpPr>
        <p:spPr>
          <a:xfrm>
            <a:off x="8035616" y="4791351"/>
            <a:ext cx="3153081" cy="584775"/>
          </a:xfrm>
          <a:prstGeom prst="rect">
            <a:avLst/>
          </a:prstGeom>
          <a:noFill/>
        </p:spPr>
        <p:txBody>
          <a:bodyPr wrap="square" rtlCol="0">
            <a:spAutoFit/>
          </a:bodyPr>
          <a:lstStyle/>
          <a:p>
            <a:r>
              <a:rPr lang="sl-SI" sz="3200" dirty="0"/>
              <a:t>8 ∙ 4 = </a:t>
            </a:r>
            <a:r>
              <a:rPr lang="sl-SI" sz="3200" dirty="0">
                <a:solidFill>
                  <a:srgbClr val="FF0000"/>
                </a:solidFill>
              </a:rPr>
              <a:t>32</a:t>
            </a:r>
          </a:p>
        </p:txBody>
      </p:sp>
      <p:sp>
        <p:nvSpPr>
          <p:cNvPr id="43" name="PoljeZBesedilom 42">
            <a:extLst>
              <a:ext uri="{FF2B5EF4-FFF2-40B4-BE49-F238E27FC236}">
                <a16:creationId xmlns:a16="http://schemas.microsoft.com/office/drawing/2014/main" id="{660EC246-7303-47D6-AC3F-48D2AA0A4840}"/>
              </a:ext>
            </a:extLst>
          </p:cNvPr>
          <p:cNvSpPr txBox="1"/>
          <p:nvPr/>
        </p:nvSpPr>
        <p:spPr>
          <a:xfrm>
            <a:off x="8035616" y="5403447"/>
            <a:ext cx="3015332" cy="584775"/>
          </a:xfrm>
          <a:prstGeom prst="rect">
            <a:avLst/>
          </a:prstGeom>
          <a:noFill/>
        </p:spPr>
        <p:txBody>
          <a:bodyPr wrap="square" rtlCol="0">
            <a:spAutoFit/>
          </a:bodyPr>
          <a:lstStyle/>
          <a:p>
            <a:r>
              <a:rPr lang="sl-SI" sz="3200" dirty="0"/>
              <a:t>9 ∙ 4 = </a:t>
            </a:r>
            <a:r>
              <a:rPr lang="sl-SI" sz="3200" dirty="0">
                <a:solidFill>
                  <a:srgbClr val="FF0000"/>
                </a:solidFill>
              </a:rPr>
              <a:t>36</a:t>
            </a:r>
          </a:p>
        </p:txBody>
      </p:sp>
      <p:sp>
        <p:nvSpPr>
          <p:cNvPr id="44" name="PoljeZBesedilom 43">
            <a:extLst>
              <a:ext uri="{FF2B5EF4-FFF2-40B4-BE49-F238E27FC236}">
                <a16:creationId xmlns:a16="http://schemas.microsoft.com/office/drawing/2014/main" id="{7D1E7436-D9A6-4379-A7C1-EC41A645B9DC}"/>
              </a:ext>
            </a:extLst>
          </p:cNvPr>
          <p:cNvSpPr txBox="1"/>
          <p:nvPr/>
        </p:nvSpPr>
        <p:spPr>
          <a:xfrm>
            <a:off x="7800955" y="5955320"/>
            <a:ext cx="2663554" cy="584775"/>
          </a:xfrm>
          <a:prstGeom prst="rect">
            <a:avLst/>
          </a:prstGeom>
          <a:noFill/>
        </p:spPr>
        <p:txBody>
          <a:bodyPr wrap="square" rtlCol="0">
            <a:spAutoFit/>
          </a:bodyPr>
          <a:lstStyle/>
          <a:p>
            <a:r>
              <a:rPr lang="sl-SI" sz="3200" dirty="0"/>
              <a:t>10 ∙ 4 = </a:t>
            </a:r>
            <a:r>
              <a:rPr lang="sl-SI" sz="3200" dirty="0">
                <a:solidFill>
                  <a:srgbClr val="FF0000"/>
                </a:solidFill>
              </a:rPr>
              <a:t>40</a:t>
            </a:r>
          </a:p>
        </p:txBody>
      </p:sp>
      <p:sp>
        <p:nvSpPr>
          <p:cNvPr id="45" name="Pravokotnik: zaokroženi vogali 25">
            <a:extLst>
              <a:ext uri="{FF2B5EF4-FFF2-40B4-BE49-F238E27FC236}">
                <a16:creationId xmlns:a16="http://schemas.microsoft.com/office/drawing/2014/main" id="{C9B30A26-50A4-42C3-B70A-E390F68BB57A}"/>
              </a:ext>
            </a:extLst>
          </p:cNvPr>
          <p:cNvSpPr/>
          <p:nvPr/>
        </p:nvSpPr>
        <p:spPr>
          <a:xfrm>
            <a:off x="9278681" y="128521"/>
            <a:ext cx="646284" cy="647644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6" name="PoljeZBesedilom 45">
            <a:extLst>
              <a:ext uri="{FF2B5EF4-FFF2-40B4-BE49-F238E27FC236}">
                <a16:creationId xmlns:a16="http://schemas.microsoft.com/office/drawing/2014/main" id="{D31888C6-026F-4970-B2CF-541EEBDAAA5A}"/>
              </a:ext>
            </a:extLst>
          </p:cNvPr>
          <p:cNvSpPr txBox="1"/>
          <p:nvPr/>
        </p:nvSpPr>
        <p:spPr>
          <a:xfrm>
            <a:off x="7800955" y="246390"/>
            <a:ext cx="2621217" cy="584775"/>
          </a:xfrm>
          <a:prstGeom prst="rect">
            <a:avLst/>
          </a:prstGeom>
          <a:noFill/>
        </p:spPr>
        <p:txBody>
          <a:bodyPr wrap="square" rtlCol="0">
            <a:spAutoFit/>
          </a:bodyPr>
          <a:lstStyle/>
          <a:p>
            <a:r>
              <a:rPr lang="sl-SI" sz="3200" dirty="0" smtClean="0"/>
              <a:t>  1 ∙ </a:t>
            </a:r>
            <a:r>
              <a:rPr lang="sl-SI" sz="3200" dirty="0"/>
              <a:t>4 = </a:t>
            </a:r>
            <a:r>
              <a:rPr lang="sl-SI" sz="3200" dirty="0" smtClean="0">
                <a:solidFill>
                  <a:srgbClr val="FF0000"/>
                </a:solidFill>
              </a:rPr>
              <a:t>4 </a:t>
            </a:r>
            <a:endParaRPr lang="sl-SI" sz="3200" dirty="0">
              <a:solidFill>
                <a:srgbClr val="FF0000"/>
              </a:solidFill>
            </a:endParaRPr>
          </a:p>
        </p:txBody>
      </p:sp>
      <p:sp>
        <p:nvSpPr>
          <p:cNvPr id="2" name="PoljeZBesedilom 1"/>
          <p:cNvSpPr txBox="1"/>
          <p:nvPr/>
        </p:nvSpPr>
        <p:spPr>
          <a:xfrm>
            <a:off x="9574988" y="2935684"/>
            <a:ext cx="2951921" cy="954107"/>
          </a:xfrm>
          <a:prstGeom prst="rect">
            <a:avLst/>
          </a:prstGeom>
          <a:noFill/>
        </p:spPr>
        <p:txBody>
          <a:bodyPr wrap="square" rtlCol="0">
            <a:spAutoFit/>
          </a:bodyPr>
          <a:lstStyle/>
          <a:p>
            <a:pPr algn="ctr"/>
            <a:r>
              <a:rPr lang="sl-SI" sz="2800" b="1" dirty="0" smtClean="0">
                <a:solidFill>
                  <a:srgbClr val="FF0000"/>
                </a:solidFill>
              </a:rPr>
              <a:t>VEČKRATNIKI ŠTEVILA 4</a:t>
            </a:r>
            <a:endParaRPr lang="sl-SI" sz="2800" b="1" dirty="0">
              <a:solidFill>
                <a:srgbClr val="FF0000"/>
              </a:solidFill>
            </a:endParaRPr>
          </a:p>
        </p:txBody>
      </p:sp>
      <p:sp>
        <p:nvSpPr>
          <p:cNvPr id="3" name="PoljeZBesedilom 2"/>
          <p:cNvSpPr txBox="1"/>
          <p:nvPr/>
        </p:nvSpPr>
        <p:spPr>
          <a:xfrm>
            <a:off x="2221019" y="2149418"/>
            <a:ext cx="6418615" cy="4770537"/>
          </a:xfrm>
          <a:prstGeom prst="rect">
            <a:avLst/>
          </a:prstGeom>
          <a:noFill/>
        </p:spPr>
        <p:txBody>
          <a:bodyPr wrap="square" rtlCol="0">
            <a:spAutoFit/>
          </a:bodyPr>
          <a:lstStyle/>
          <a:p>
            <a:r>
              <a:rPr lang="sl-SI" sz="2800" dirty="0" smtClean="0"/>
              <a:t>4+4+4+4</a:t>
            </a:r>
          </a:p>
          <a:p>
            <a:endParaRPr lang="sl-SI" dirty="0" smtClean="0"/>
          </a:p>
          <a:p>
            <a:r>
              <a:rPr lang="sl-SI" sz="2800" dirty="0" smtClean="0"/>
              <a:t>     4+4+4+4+4</a:t>
            </a:r>
          </a:p>
          <a:p>
            <a:endParaRPr lang="sl-SI" dirty="0"/>
          </a:p>
          <a:p>
            <a:r>
              <a:rPr lang="sl-SI" dirty="0"/>
              <a:t> </a:t>
            </a:r>
            <a:r>
              <a:rPr lang="sl-SI" dirty="0" smtClean="0"/>
              <a:t>               </a:t>
            </a:r>
            <a:r>
              <a:rPr lang="sl-SI" sz="3200" dirty="0" smtClean="0"/>
              <a:t>4+4+4+4+4+4</a:t>
            </a:r>
          </a:p>
          <a:p>
            <a:r>
              <a:rPr lang="sl-SI" dirty="0" smtClean="0"/>
              <a:t>                         </a:t>
            </a:r>
            <a:r>
              <a:rPr lang="sl-SI" sz="3600" dirty="0" smtClean="0"/>
              <a:t>4+4+4+4+4+4+4</a:t>
            </a:r>
          </a:p>
          <a:p>
            <a:endParaRPr lang="sl-SI" dirty="0"/>
          </a:p>
          <a:p>
            <a:r>
              <a:rPr lang="sl-SI" dirty="0" smtClean="0"/>
              <a:t>                                4+4+4+4+4+4+4+4</a:t>
            </a:r>
          </a:p>
          <a:p>
            <a:endParaRPr lang="sl-SI" dirty="0"/>
          </a:p>
          <a:p>
            <a:endParaRPr lang="sl-SI" dirty="0" smtClean="0"/>
          </a:p>
          <a:p>
            <a:r>
              <a:rPr lang="sl-SI" dirty="0" smtClean="0"/>
              <a:t>                                        4+4+4+4+4+4+4+4+4</a:t>
            </a:r>
          </a:p>
          <a:p>
            <a:endParaRPr lang="sl-SI" dirty="0"/>
          </a:p>
          <a:p>
            <a:endParaRPr lang="sl-SI" dirty="0" smtClean="0"/>
          </a:p>
          <a:p>
            <a:r>
              <a:rPr lang="sl-SI" dirty="0" smtClean="0"/>
              <a:t>                                                  4+4+4+4+4+4+4+4+4+4</a:t>
            </a:r>
            <a:endParaRPr lang="sl-SI" dirty="0"/>
          </a:p>
        </p:txBody>
      </p:sp>
    </p:spTree>
    <p:custDataLst>
      <p:tags r:id="rId1"/>
    </p:custDataLst>
    <p:extLst>
      <p:ext uri="{BB962C8B-B14F-4D97-AF65-F5344CB8AC3E}">
        <p14:creationId xmlns:p14="http://schemas.microsoft.com/office/powerpoint/2010/main" val="421929170"/>
      </p:ext>
    </p:extLst>
  </p:cSld>
  <p:clrMapOvr>
    <a:masterClrMapping/>
  </p:clrMapOvr>
  <mc:AlternateContent xmlns:mc="http://schemas.openxmlformats.org/markup-compatibility/2006" xmlns:p14="http://schemas.microsoft.com/office/powerpoint/2010/main">
    <mc:Choice Requires="p14">
      <p:transition spd="slow" p14:dur="2000" advTm="53636"/>
    </mc:Choice>
    <mc:Fallback xmlns="">
      <p:transition spd="slow" advTm="53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6" grpId="0"/>
      <p:bldP spid="37" grpId="0"/>
      <p:bldP spid="38" grpId="0"/>
      <p:bldP spid="39" grpId="0"/>
      <p:bldP spid="40" grpId="0"/>
      <p:bldP spid="41" grpId="0"/>
      <p:bldP spid="42" grpId="0"/>
      <p:bldP spid="43" grpId="0"/>
      <p:bldP spid="44" grpId="0"/>
      <p:bldP spid="45" grpId="0" animBg="1"/>
      <p:bldP spid="4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B3433C-3527-47A8-AFF9-AE8663F9F0FC}"/>
              </a:ext>
            </a:extLst>
          </p:cNvPr>
          <p:cNvSpPr>
            <a:spLocks noGrp="1"/>
          </p:cNvSpPr>
          <p:nvPr>
            <p:ph type="title"/>
          </p:nvPr>
        </p:nvSpPr>
        <p:spPr>
          <a:xfrm>
            <a:off x="693420" y="0"/>
            <a:ext cx="10805160" cy="1325563"/>
          </a:xfrm>
        </p:spPr>
        <p:txBody>
          <a:bodyPr/>
          <a:lstStyle/>
          <a:p>
            <a:pPr algn="ctr"/>
            <a:r>
              <a:rPr lang="sl-SI" b="1" dirty="0">
                <a:solidFill>
                  <a:srgbClr val="FF9999"/>
                </a:solidFill>
                <a:latin typeface="+mn-lt"/>
              </a:rPr>
              <a:t>Ali se </a:t>
            </a:r>
            <a:r>
              <a:rPr lang="sl-SI" b="1" dirty="0" smtClean="0">
                <a:solidFill>
                  <a:srgbClr val="FF9999"/>
                </a:solidFill>
                <a:latin typeface="+mn-lt"/>
              </a:rPr>
              <a:t>spomniš </a:t>
            </a:r>
            <a:r>
              <a:rPr lang="sl-SI" b="1" dirty="0">
                <a:solidFill>
                  <a:srgbClr val="FF9999"/>
                </a:solidFill>
                <a:latin typeface="+mn-lt"/>
              </a:rPr>
              <a:t>zgodbe o radovednem zajcu?</a:t>
            </a:r>
          </a:p>
        </p:txBody>
      </p:sp>
      <p:sp>
        <p:nvSpPr>
          <p:cNvPr id="3" name="Označba mesta vsebine 2">
            <a:extLst>
              <a:ext uri="{FF2B5EF4-FFF2-40B4-BE49-F238E27FC236}">
                <a16:creationId xmlns:a16="http://schemas.microsoft.com/office/drawing/2014/main" id="{2A56EC81-AADA-4376-B8EE-C0D8154B794E}"/>
              </a:ext>
            </a:extLst>
          </p:cNvPr>
          <p:cNvSpPr>
            <a:spLocks noGrp="1"/>
          </p:cNvSpPr>
          <p:nvPr>
            <p:ph idx="1"/>
          </p:nvPr>
        </p:nvSpPr>
        <p:spPr>
          <a:xfrm>
            <a:off x="386080" y="1325563"/>
            <a:ext cx="11602720" cy="5410516"/>
          </a:xfrm>
        </p:spPr>
        <p:txBody>
          <a:bodyPr>
            <a:noAutofit/>
          </a:bodyPr>
          <a:lstStyle/>
          <a:p>
            <a:pPr marL="0" indent="0" algn="just">
              <a:buNone/>
            </a:pPr>
            <a:r>
              <a:rPr lang="sl-SI" dirty="0"/>
              <a:t>V istem gozdu je živela muca. In ne boste verjeli! Tudi ta muca je bila zelo radovedna!</a:t>
            </a:r>
          </a:p>
          <a:p>
            <a:pPr marL="0" indent="0" algn="just">
              <a:buNone/>
            </a:pPr>
            <a:endParaRPr lang="sl-SI" sz="300" dirty="0"/>
          </a:p>
          <a:p>
            <a:pPr marL="0" indent="0" algn="just">
              <a:buNone/>
            </a:pPr>
            <a:r>
              <a:rPr lang="sl-SI" dirty="0"/>
              <a:t>Nekega dne je srečala zajca. Ni se mogla upreti svoji radovednosti, zato ga je prosila, če si sme sposoditi njegov čudežni klobuk. Ker zajcu to ni bilo najbolj po volji, mu je muca v zameno za klobuk podarila korenje.</a:t>
            </a:r>
          </a:p>
          <a:p>
            <a:pPr marL="0" indent="0" algn="just">
              <a:buNone/>
            </a:pPr>
            <a:endParaRPr lang="sl-SI" sz="900" dirty="0"/>
          </a:p>
          <a:p>
            <a:pPr marL="0" indent="0" algn="just">
              <a:buNone/>
            </a:pPr>
            <a:r>
              <a:rPr lang="sl-SI" dirty="0"/>
              <a:t>Takoj, ko si je muca nadela klobuk, se je zgodil čudež. Tudi ona je obvladala matematiko, še najbolje pa je znala poštevanko števila 4.</a:t>
            </a:r>
          </a:p>
          <a:p>
            <a:pPr marL="0" indent="0" algn="just">
              <a:buNone/>
            </a:pPr>
            <a:endParaRPr lang="sl-SI" sz="1000" dirty="0"/>
          </a:p>
          <a:p>
            <a:pPr marL="0" indent="0" algn="just">
              <a:buNone/>
            </a:pPr>
            <a:r>
              <a:rPr lang="sl-SI" dirty="0"/>
              <a:t>Tako se je sprehajala po gozdu in preštevala po 4 kamenje, gobe, drevesa in vse kar se je prešteti dalo.</a:t>
            </a:r>
          </a:p>
          <a:p>
            <a:pPr marL="0" indent="0" algn="just">
              <a:buNone/>
            </a:pPr>
            <a:endParaRPr lang="sl-SI" dirty="0"/>
          </a:p>
          <a:p>
            <a:pPr marL="0" indent="0" algn="just">
              <a:buNone/>
            </a:pPr>
            <a:r>
              <a:rPr lang="sl-SI" dirty="0" smtClean="0"/>
              <a:t>Pot jo je zanesla </a:t>
            </a:r>
            <a:r>
              <a:rPr lang="sl-SI" dirty="0"/>
              <a:t>do deroče reke, vendar ne na isti konec kot zajca, kajti tukaj je bila reka širša. Opazila je, da vodi čez strugo 40 skal. Ker je bila radovedna, se je odločila, da gre raziskati gozd na drugo </a:t>
            </a:r>
            <a:r>
              <a:rPr lang="sl-SI" dirty="0" smtClean="0"/>
              <a:t>stran </a:t>
            </a:r>
            <a:r>
              <a:rPr lang="sl-SI" dirty="0"/>
              <a:t>reke.</a:t>
            </a:r>
          </a:p>
          <a:p>
            <a:pPr marL="0" indent="0" algn="just">
              <a:buNone/>
            </a:pPr>
            <a:endParaRPr lang="sl-SI" dirty="0"/>
          </a:p>
          <a:p>
            <a:pPr marL="0" indent="0" algn="just">
              <a:buNone/>
            </a:pPr>
            <a:r>
              <a:rPr lang="sl-SI" dirty="0"/>
              <a:t>Tudi tukaj so bile nekatere skale majave. Da bi bilo </a:t>
            </a:r>
            <a:r>
              <a:rPr lang="sl-SI" dirty="0" smtClean="0"/>
              <a:t>čim manj </a:t>
            </a:r>
            <a:r>
              <a:rPr lang="sl-SI" dirty="0"/>
              <a:t>možnosti, da skoči na majavo skalo in pade v vodo, se je odločila, da bo skakala po 4 naprej.</a:t>
            </a:r>
            <a:endParaRPr lang="sl-SI" sz="2000" dirty="0"/>
          </a:p>
        </p:txBody>
      </p:sp>
      <p:pic>
        <p:nvPicPr>
          <p:cNvPr id="4" name="Picture 6">
            <a:extLst>
              <a:ext uri="{FF2B5EF4-FFF2-40B4-BE49-F238E27FC236}">
                <a16:creationId xmlns:a16="http://schemas.microsoft.com/office/drawing/2014/main" id="{44554E85-A420-425F-96D6-7199829450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4395" y="794149"/>
            <a:ext cx="1039677" cy="1062828"/>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B1413EFA-6479-4F38-8ECD-3FE01722A2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11" t="12926" r="26099" b="10645"/>
          <a:stretch/>
        </p:blipFill>
        <p:spPr>
          <a:xfrm>
            <a:off x="101794" y="121921"/>
            <a:ext cx="752267" cy="1134223"/>
          </a:xfrm>
          <a:prstGeom prst="rect">
            <a:avLst/>
          </a:prstGeom>
          <a:effectLst/>
        </p:spPr>
      </p:pic>
    </p:spTree>
    <p:custDataLst>
      <p:tags r:id="rId1"/>
    </p:custDataLst>
    <p:extLst>
      <p:ext uri="{BB962C8B-B14F-4D97-AF65-F5344CB8AC3E}">
        <p14:creationId xmlns:p14="http://schemas.microsoft.com/office/powerpoint/2010/main" val="3083940080"/>
      </p:ext>
    </p:extLst>
  </p:cSld>
  <p:clrMapOvr>
    <a:masterClrMapping/>
  </p:clrMapOvr>
  <mc:AlternateContent xmlns:mc="http://schemas.openxmlformats.org/markup-compatibility/2006" xmlns:p14="http://schemas.microsoft.com/office/powerpoint/2010/main">
    <mc:Choice Requires="p14">
      <p:transition spd="slow" p14:dur="2000" advTm="86791"/>
    </mc:Choice>
    <mc:Fallback xmlns="">
      <p:transition spd="slow" advTm="867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12">
            <a:extLst>
              <a:ext uri="{FF2B5EF4-FFF2-40B4-BE49-F238E27FC236}">
                <a16:creationId xmlns:a16="http://schemas.microsoft.com/office/drawing/2014/main" id="{5F192F03-35C6-4FA3-BDCC-625FC9D548C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l="74244" t="8116" r="-5128" b="-884"/>
          <a:stretch/>
        </p:blipFill>
        <p:spPr bwMode="auto">
          <a:xfrm>
            <a:off x="10694890" y="259271"/>
            <a:ext cx="1787358" cy="289838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a:extLst>
              <a:ext uri="{FF2B5EF4-FFF2-40B4-BE49-F238E27FC236}">
                <a16:creationId xmlns:a16="http://schemas.microsoft.com/office/drawing/2014/main" id="{ED9BFAB5-AC99-4758-9B3A-1BDE59FD21A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l="26193" t="23049" r="53158" b="5237"/>
          <a:stretch/>
        </p:blipFill>
        <p:spPr bwMode="auto">
          <a:xfrm>
            <a:off x="102495" y="246754"/>
            <a:ext cx="1545952" cy="2608205"/>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a:extLst>
              <a:ext uri="{FF2B5EF4-FFF2-40B4-BE49-F238E27FC236}">
                <a16:creationId xmlns:a16="http://schemas.microsoft.com/office/drawing/2014/main" id="{69F4A911-6AEB-485A-AF8E-6A94D99BBCE7}"/>
              </a:ext>
            </a:extLst>
          </p:cNvPr>
          <p:cNvPicPr>
            <a:picLocks noChangeAspect="1"/>
          </p:cNvPicPr>
          <p:nvPr/>
        </p:nvPicPr>
        <p:blipFill rotWithShape="1">
          <a:blip r:embed="rId5">
            <a:extLst>
              <a:ext uri="{28A0092B-C50C-407E-A947-70E740481C1C}">
                <a14:useLocalDpi xmlns:a14="http://schemas.microsoft.com/office/drawing/2010/main" val="0"/>
              </a:ext>
            </a:extLst>
          </a:blip>
          <a:srcRect l="2749" t="59327" b="6282"/>
          <a:stretch/>
        </p:blipFill>
        <p:spPr>
          <a:xfrm>
            <a:off x="1501198" y="2085798"/>
            <a:ext cx="9127241" cy="866149"/>
          </a:xfrm>
          <a:prstGeom prst="rect">
            <a:avLst/>
          </a:prstGeom>
        </p:spPr>
      </p:pic>
      <p:sp>
        <p:nvSpPr>
          <p:cNvPr id="2057" name="Miselni oblaček: oblak 2056">
            <a:extLst>
              <a:ext uri="{FF2B5EF4-FFF2-40B4-BE49-F238E27FC236}">
                <a16:creationId xmlns:a16="http://schemas.microsoft.com/office/drawing/2014/main" id="{EFA14E3A-812A-40E2-895A-03A3D8544ED2}"/>
              </a:ext>
            </a:extLst>
          </p:cNvPr>
          <p:cNvSpPr/>
          <p:nvPr/>
        </p:nvSpPr>
        <p:spPr>
          <a:xfrm>
            <a:off x="3717222" y="3124339"/>
            <a:ext cx="8422977" cy="3276127"/>
          </a:xfrm>
          <a:prstGeom prst="cloudCallout">
            <a:avLst>
              <a:gd name="adj1" fmla="val -66438"/>
              <a:gd name="adj2" fmla="val 37078"/>
            </a:avLst>
          </a:prstGeom>
          <a:solidFill>
            <a:schemeClr val="accent4">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400" dirty="0">
                <a:solidFill>
                  <a:schemeClr val="tx1"/>
                </a:solidFill>
              </a:rPr>
              <a:t>Števila</a:t>
            </a:r>
            <a:r>
              <a:rPr lang="sl-SI" sz="2400" dirty="0">
                <a:solidFill>
                  <a:srgbClr val="FF0000"/>
                </a:solidFill>
              </a:rPr>
              <a:t> 4, 8, 12, 16, 20, 24, 28, 32, 36, 40</a:t>
            </a:r>
          </a:p>
          <a:p>
            <a:pPr algn="ctr"/>
            <a:r>
              <a:rPr lang="sl-SI" sz="2400" dirty="0">
                <a:solidFill>
                  <a:schemeClr val="tx1"/>
                </a:solidFill>
              </a:rPr>
              <a:t>so  </a:t>
            </a:r>
            <a:r>
              <a:rPr lang="sl-SI" sz="2400" dirty="0">
                <a:solidFill>
                  <a:srgbClr val="FF0000"/>
                </a:solidFill>
              </a:rPr>
              <a:t>VEČKRATNIKI ŠTEVILA 4</a:t>
            </a:r>
            <a:r>
              <a:rPr lang="sl-SI" sz="2400" dirty="0">
                <a:solidFill>
                  <a:schemeClr val="tx1"/>
                </a:solidFill>
              </a:rPr>
              <a:t>.</a:t>
            </a:r>
          </a:p>
        </p:txBody>
      </p:sp>
      <p:sp>
        <p:nvSpPr>
          <p:cNvPr id="2060" name="Elipsa 2059">
            <a:extLst>
              <a:ext uri="{FF2B5EF4-FFF2-40B4-BE49-F238E27FC236}">
                <a16:creationId xmlns:a16="http://schemas.microsoft.com/office/drawing/2014/main" id="{82F12AC3-144E-4C2C-B040-641D78FAC520}"/>
              </a:ext>
            </a:extLst>
          </p:cNvPr>
          <p:cNvSpPr/>
          <p:nvPr/>
        </p:nvSpPr>
        <p:spPr>
          <a:xfrm>
            <a:off x="2340463" y="2003018"/>
            <a:ext cx="390144" cy="368447"/>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4</a:t>
            </a:r>
          </a:p>
        </p:txBody>
      </p:sp>
      <p:sp>
        <p:nvSpPr>
          <p:cNvPr id="57" name="Elipsa 56">
            <a:extLst>
              <a:ext uri="{FF2B5EF4-FFF2-40B4-BE49-F238E27FC236}">
                <a16:creationId xmlns:a16="http://schemas.microsoft.com/office/drawing/2014/main" id="{856DE7B7-9C00-4EF2-9D76-7DA624F80316}"/>
              </a:ext>
            </a:extLst>
          </p:cNvPr>
          <p:cNvSpPr/>
          <p:nvPr/>
        </p:nvSpPr>
        <p:spPr>
          <a:xfrm>
            <a:off x="3263707" y="2023415"/>
            <a:ext cx="369192" cy="375633"/>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8</a:t>
            </a:r>
          </a:p>
        </p:txBody>
      </p:sp>
      <p:sp>
        <p:nvSpPr>
          <p:cNvPr id="58" name="Elipsa 57">
            <a:extLst>
              <a:ext uri="{FF2B5EF4-FFF2-40B4-BE49-F238E27FC236}">
                <a16:creationId xmlns:a16="http://schemas.microsoft.com/office/drawing/2014/main" id="{70D54CDF-B5A8-4C6D-B356-E7095117671B}"/>
              </a:ext>
            </a:extLst>
          </p:cNvPr>
          <p:cNvSpPr/>
          <p:nvPr/>
        </p:nvSpPr>
        <p:spPr>
          <a:xfrm>
            <a:off x="3866814" y="1962335"/>
            <a:ext cx="870383" cy="454423"/>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12</a:t>
            </a:r>
          </a:p>
        </p:txBody>
      </p:sp>
      <p:sp>
        <p:nvSpPr>
          <p:cNvPr id="29" name="Elipsa 28">
            <a:extLst>
              <a:ext uri="{FF2B5EF4-FFF2-40B4-BE49-F238E27FC236}">
                <a16:creationId xmlns:a16="http://schemas.microsoft.com/office/drawing/2014/main" id="{D9410981-5497-414E-A0FF-CED30284AC9D}"/>
              </a:ext>
            </a:extLst>
          </p:cNvPr>
          <p:cNvSpPr/>
          <p:nvPr/>
        </p:nvSpPr>
        <p:spPr>
          <a:xfrm>
            <a:off x="4704219" y="1952744"/>
            <a:ext cx="958875" cy="454423"/>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16</a:t>
            </a:r>
          </a:p>
        </p:txBody>
      </p:sp>
      <p:sp>
        <p:nvSpPr>
          <p:cNvPr id="31" name="Elipsa 30">
            <a:extLst>
              <a:ext uri="{FF2B5EF4-FFF2-40B4-BE49-F238E27FC236}">
                <a16:creationId xmlns:a16="http://schemas.microsoft.com/office/drawing/2014/main" id="{7EFF7FBF-43B8-472A-A0FF-843ADF72D98A}"/>
              </a:ext>
            </a:extLst>
          </p:cNvPr>
          <p:cNvSpPr/>
          <p:nvPr/>
        </p:nvSpPr>
        <p:spPr>
          <a:xfrm>
            <a:off x="6490686" y="1970199"/>
            <a:ext cx="1009173" cy="454423"/>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24</a:t>
            </a:r>
          </a:p>
        </p:txBody>
      </p:sp>
      <p:sp>
        <p:nvSpPr>
          <p:cNvPr id="32" name="Elipsa 31">
            <a:extLst>
              <a:ext uri="{FF2B5EF4-FFF2-40B4-BE49-F238E27FC236}">
                <a16:creationId xmlns:a16="http://schemas.microsoft.com/office/drawing/2014/main" id="{1C435C85-65BA-4145-A224-3083411B6746}"/>
              </a:ext>
            </a:extLst>
          </p:cNvPr>
          <p:cNvSpPr/>
          <p:nvPr/>
        </p:nvSpPr>
        <p:spPr>
          <a:xfrm>
            <a:off x="7137584" y="1937362"/>
            <a:ext cx="1378866" cy="454423"/>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28</a:t>
            </a:r>
          </a:p>
        </p:txBody>
      </p:sp>
      <p:sp>
        <p:nvSpPr>
          <p:cNvPr id="33" name="Elipsa 32">
            <a:extLst>
              <a:ext uri="{FF2B5EF4-FFF2-40B4-BE49-F238E27FC236}">
                <a16:creationId xmlns:a16="http://schemas.microsoft.com/office/drawing/2014/main" id="{B71B6514-ED6F-4039-967A-6C3071437F49}"/>
              </a:ext>
            </a:extLst>
          </p:cNvPr>
          <p:cNvSpPr/>
          <p:nvPr/>
        </p:nvSpPr>
        <p:spPr>
          <a:xfrm>
            <a:off x="8152488" y="1938765"/>
            <a:ext cx="1112650" cy="454423"/>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32</a:t>
            </a:r>
          </a:p>
        </p:txBody>
      </p:sp>
      <p:sp>
        <p:nvSpPr>
          <p:cNvPr id="34" name="Elipsa 33">
            <a:extLst>
              <a:ext uri="{FF2B5EF4-FFF2-40B4-BE49-F238E27FC236}">
                <a16:creationId xmlns:a16="http://schemas.microsoft.com/office/drawing/2014/main" id="{5486EA35-D4F3-47B5-8AAB-4CC7E8FF5C52}"/>
              </a:ext>
            </a:extLst>
          </p:cNvPr>
          <p:cNvSpPr/>
          <p:nvPr/>
        </p:nvSpPr>
        <p:spPr>
          <a:xfrm>
            <a:off x="8858093" y="1948192"/>
            <a:ext cx="1356012" cy="454423"/>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36</a:t>
            </a:r>
          </a:p>
        </p:txBody>
      </p:sp>
      <p:sp>
        <p:nvSpPr>
          <p:cNvPr id="35" name="Elipsa 34">
            <a:extLst>
              <a:ext uri="{FF2B5EF4-FFF2-40B4-BE49-F238E27FC236}">
                <a16:creationId xmlns:a16="http://schemas.microsoft.com/office/drawing/2014/main" id="{F4811A28-76E0-4A74-B9CB-679554E2A67E}"/>
              </a:ext>
            </a:extLst>
          </p:cNvPr>
          <p:cNvSpPr/>
          <p:nvPr/>
        </p:nvSpPr>
        <p:spPr>
          <a:xfrm>
            <a:off x="9984757" y="1981972"/>
            <a:ext cx="887950" cy="727889"/>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40</a:t>
            </a:r>
          </a:p>
        </p:txBody>
      </p:sp>
      <p:sp>
        <p:nvSpPr>
          <p:cNvPr id="36" name="Elipsa 35">
            <a:extLst>
              <a:ext uri="{FF2B5EF4-FFF2-40B4-BE49-F238E27FC236}">
                <a16:creationId xmlns:a16="http://schemas.microsoft.com/office/drawing/2014/main" id="{3192CBD1-655F-4A33-9132-53DDF131521B}"/>
              </a:ext>
            </a:extLst>
          </p:cNvPr>
          <p:cNvSpPr/>
          <p:nvPr/>
        </p:nvSpPr>
        <p:spPr>
          <a:xfrm>
            <a:off x="5625376" y="2042467"/>
            <a:ext cx="981947" cy="416355"/>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FF0000"/>
                </a:solidFill>
              </a:rPr>
              <a:t>20</a:t>
            </a:r>
          </a:p>
        </p:txBody>
      </p:sp>
      <p:pic>
        <p:nvPicPr>
          <p:cNvPr id="27" name="Picture 6">
            <a:extLst>
              <a:ext uri="{FF2B5EF4-FFF2-40B4-BE49-F238E27FC236}">
                <a16:creationId xmlns:a16="http://schemas.microsoft.com/office/drawing/2014/main" id="{0246298E-1861-4490-B42C-15614D6C1D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2181" y="1482738"/>
            <a:ext cx="565687" cy="62021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51" name="Picture 6">
            <a:extLst>
              <a:ext uri="{FF2B5EF4-FFF2-40B4-BE49-F238E27FC236}">
                <a16:creationId xmlns:a16="http://schemas.microsoft.com/office/drawing/2014/main" id="{A365C809-1847-4C83-AC0E-1138C5B83C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0556" y="1474685"/>
            <a:ext cx="565687" cy="62021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52" name="Picture 6">
            <a:extLst>
              <a:ext uri="{FF2B5EF4-FFF2-40B4-BE49-F238E27FC236}">
                <a16:creationId xmlns:a16="http://schemas.microsoft.com/office/drawing/2014/main" id="{195A17F5-4D56-4CDC-B09D-4BCD9071B7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155" y="1474684"/>
            <a:ext cx="565687" cy="62021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54" name="Picture 6">
            <a:extLst>
              <a:ext uri="{FF2B5EF4-FFF2-40B4-BE49-F238E27FC236}">
                <a16:creationId xmlns:a16="http://schemas.microsoft.com/office/drawing/2014/main" id="{26EF759C-9EF0-47D2-95B9-51549DC65B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7827" y="1459616"/>
            <a:ext cx="565687" cy="62021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55" name="Picture 6">
            <a:extLst>
              <a:ext uri="{FF2B5EF4-FFF2-40B4-BE49-F238E27FC236}">
                <a16:creationId xmlns:a16="http://schemas.microsoft.com/office/drawing/2014/main" id="{9050533A-6FB5-4C6D-A410-7069039424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7337" y="1459616"/>
            <a:ext cx="565687" cy="62021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56" name="Picture 6">
            <a:extLst>
              <a:ext uri="{FF2B5EF4-FFF2-40B4-BE49-F238E27FC236}">
                <a16:creationId xmlns:a16="http://schemas.microsoft.com/office/drawing/2014/main" id="{E5085462-F923-4A82-A0A8-6C8015E079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5335" y="1459616"/>
            <a:ext cx="565687" cy="62021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59" name="Picture 6">
            <a:extLst>
              <a:ext uri="{FF2B5EF4-FFF2-40B4-BE49-F238E27FC236}">
                <a16:creationId xmlns:a16="http://schemas.microsoft.com/office/drawing/2014/main" id="{D2EC2EF2-1A18-4570-890E-70B41B55A4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118" y="1457088"/>
            <a:ext cx="565687" cy="62021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60" name="Picture 6">
            <a:extLst>
              <a:ext uri="{FF2B5EF4-FFF2-40B4-BE49-F238E27FC236}">
                <a16:creationId xmlns:a16="http://schemas.microsoft.com/office/drawing/2014/main" id="{5A90CAFA-151B-43F7-952F-B1A830F6D9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4306" y="1448426"/>
            <a:ext cx="565687" cy="62021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61" name="Picture 6">
            <a:extLst>
              <a:ext uri="{FF2B5EF4-FFF2-40B4-BE49-F238E27FC236}">
                <a16:creationId xmlns:a16="http://schemas.microsoft.com/office/drawing/2014/main" id="{31C76CAD-75C1-4C5D-9490-E8AE1AE164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7917" y="1457141"/>
            <a:ext cx="565687" cy="62021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62" name="Picture 6">
            <a:extLst>
              <a:ext uri="{FF2B5EF4-FFF2-40B4-BE49-F238E27FC236}">
                <a16:creationId xmlns:a16="http://schemas.microsoft.com/office/drawing/2014/main" id="{E5BB3C55-9518-4A97-9FE3-5D380693BA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28361" y="1448426"/>
            <a:ext cx="565687" cy="62021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63" name="Picture 6">
            <a:extLst>
              <a:ext uri="{FF2B5EF4-FFF2-40B4-BE49-F238E27FC236}">
                <a16:creationId xmlns:a16="http://schemas.microsoft.com/office/drawing/2014/main" id="{E0D71A77-FB31-4D85-A3D4-CF61B9F3EC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2530" y="1526762"/>
            <a:ext cx="565687" cy="62021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grpSp>
        <p:nvGrpSpPr>
          <p:cNvPr id="66" name="Skupina 65">
            <a:extLst>
              <a:ext uri="{FF2B5EF4-FFF2-40B4-BE49-F238E27FC236}">
                <a16:creationId xmlns:a16="http://schemas.microsoft.com/office/drawing/2014/main" id="{E29F68DB-7549-472D-88EB-89F2DD4F8AF6}"/>
              </a:ext>
            </a:extLst>
          </p:cNvPr>
          <p:cNvGrpSpPr/>
          <p:nvPr/>
        </p:nvGrpSpPr>
        <p:grpSpPr>
          <a:xfrm flipV="1">
            <a:off x="1521783" y="2572955"/>
            <a:ext cx="9305927" cy="726742"/>
            <a:chOff x="1526233" y="3322470"/>
            <a:chExt cx="9305927" cy="697990"/>
          </a:xfrm>
        </p:grpSpPr>
        <p:pic>
          <p:nvPicPr>
            <p:cNvPr id="67" name="Slika 66">
              <a:extLst>
                <a:ext uri="{FF2B5EF4-FFF2-40B4-BE49-F238E27FC236}">
                  <a16:creationId xmlns:a16="http://schemas.microsoft.com/office/drawing/2014/main" id="{2CA47D58-2548-4F10-9961-7CB8F1B9D90E}"/>
                </a:ext>
              </a:extLst>
            </p:cNvPr>
            <p:cNvPicPr>
              <a:picLocks noChangeAspect="1"/>
            </p:cNvPicPr>
            <p:nvPr/>
          </p:nvPicPr>
          <p:blipFill rotWithShape="1">
            <a:blip r:embed="rId7">
              <a:extLst>
                <a:ext uri="{28A0092B-C50C-407E-A947-70E740481C1C}">
                  <a14:useLocalDpi xmlns:a14="http://schemas.microsoft.com/office/drawing/2010/main" val="0"/>
                </a:ext>
              </a:extLst>
            </a:blip>
            <a:srcRect l="13107" t="12209" r="13765"/>
            <a:stretch/>
          </p:blipFill>
          <p:spPr>
            <a:xfrm>
              <a:off x="1526233" y="3322470"/>
              <a:ext cx="5284440" cy="509986"/>
            </a:xfrm>
            <a:prstGeom prst="rect">
              <a:avLst/>
            </a:prstGeom>
          </p:spPr>
        </p:pic>
        <p:pic>
          <p:nvPicPr>
            <p:cNvPr id="68" name="Slika 67">
              <a:extLst>
                <a:ext uri="{FF2B5EF4-FFF2-40B4-BE49-F238E27FC236}">
                  <a16:creationId xmlns:a16="http://schemas.microsoft.com/office/drawing/2014/main" id="{C97015ED-269C-4ED0-98E9-2D16025AB661}"/>
                </a:ext>
              </a:extLst>
            </p:cNvPr>
            <p:cNvPicPr>
              <a:picLocks noChangeAspect="1"/>
            </p:cNvPicPr>
            <p:nvPr/>
          </p:nvPicPr>
          <p:blipFill rotWithShape="1">
            <a:blip r:embed="rId7">
              <a:extLst>
                <a:ext uri="{28A0092B-C50C-407E-A947-70E740481C1C}">
                  <a14:useLocalDpi xmlns:a14="http://schemas.microsoft.com/office/drawing/2010/main" val="0"/>
                </a:ext>
              </a:extLst>
            </a:blip>
            <a:srcRect l="45317" t="9327" r="13765" b="-1"/>
            <a:stretch/>
          </p:blipFill>
          <p:spPr>
            <a:xfrm>
              <a:off x="6791428" y="3402366"/>
              <a:ext cx="2956876" cy="526737"/>
            </a:xfrm>
            <a:prstGeom prst="rect">
              <a:avLst/>
            </a:prstGeom>
          </p:spPr>
        </p:pic>
        <p:pic>
          <p:nvPicPr>
            <p:cNvPr id="69" name="Slika 68">
              <a:extLst>
                <a:ext uri="{FF2B5EF4-FFF2-40B4-BE49-F238E27FC236}">
                  <a16:creationId xmlns:a16="http://schemas.microsoft.com/office/drawing/2014/main" id="{484622F2-5FDE-401D-B353-A13AA9C5717D}"/>
                </a:ext>
              </a:extLst>
            </p:cNvPr>
            <p:cNvPicPr>
              <a:picLocks noChangeAspect="1"/>
            </p:cNvPicPr>
            <p:nvPr/>
          </p:nvPicPr>
          <p:blipFill rotWithShape="1">
            <a:blip r:embed="rId8"/>
            <a:srcRect l="70918" t="16627" r="8577" b="1"/>
            <a:stretch/>
          </p:blipFill>
          <p:spPr>
            <a:xfrm>
              <a:off x="9748305" y="3593504"/>
              <a:ext cx="1083855" cy="426956"/>
            </a:xfrm>
            <a:prstGeom prst="rect">
              <a:avLst/>
            </a:prstGeom>
          </p:spPr>
        </p:pic>
      </p:grpSp>
      <p:sp>
        <p:nvSpPr>
          <p:cNvPr id="2" name="PoljeZBesedilom 1">
            <a:extLst>
              <a:ext uri="{FF2B5EF4-FFF2-40B4-BE49-F238E27FC236}">
                <a16:creationId xmlns:a16="http://schemas.microsoft.com/office/drawing/2014/main" id="{67613112-F06D-48A9-B772-B69E82E94A4C}"/>
              </a:ext>
            </a:extLst>
          </p:cNvPr>
          <p:cNvSpPr txBox="1"/>
          <p:nvPr/>
        </p:nvSpPr>
        <p:spPr>
          <a:xfrm>
            <a:off x="1254642" y="266055"/>
            <a:ext cx="9956359" cy="400110"/>
          </a:xfrm>
          <a:prstGeom prst="rect">
            <a:avLst/>
          </a:prstGeom>
          <a:noFill/>
        </p:spPr>
        <p:txBody>
          <a:bodyPr wrap="square" rtlCol="0">
            <a:spAutoFit/>
          </a:bodyPr>
          <a:lstStyle/>
          <a:p>
            <a:r>
              <a:rPr lang="sl-SI" sz="2000" dirty="0"/>
              <a:t>In tako je muca živa in zdrava prišla na drugo </a:t>
            </a:r>
            <a:r>
              <a:rPr lang="sl-SI" sz="2000" dirty="0" smtClean="0"/>
              <a:t>stran reke </a:t>
            </a:r>
            <a:r>
              <a:rPr lang="sl-SI" sz="2000" dirty="0"/>
              <a:t>ter nadaljevala z raziskovanjem gozda.</a:t>
            </a:r>
          </a:p>
        </p:txBody>
      </p:sp>
      <p:grpSp>
        <p:nvGrpSpPr>
          <p:cNvPr id="37" name="Skupina 36">
            <a:extLst>
              <a:ext uri="{FF2B5EF4-FFF2-40B4-BE49-F238E27FC236}">
                <a16:creationId xmlns:a16="http://schemas.microsoft.com/office/drawing/2014/main" id="{DAC3EB98-CC06-4418-9698-DAACF2816510}"/>
              </a:ext>
            </a:extLst>
          </p:cNvPr>
          <p:cNvGrpSpPr/>
          <p:nvPr/>
        </p:nvGrpSpPr>
        <p:grpSpPr>
          <a:xfrm>
            <a:off x="1584672" y="2634324"/>
            <a:ext cx="1472911" cy="570824"/>
            <a:chOff x="1753610" y="3130197"/>
            <a:chExt cx="2767631" cy="675690"/>
          </a:xfrm>
        </p:grpSpPr>
        <p:pic>
          <p:nvPicPr>
            <p:cNvPr id="38" name="Picture 4">
              <a:extLst>
                <a:ext uri="{FF2B5EF4-FFF2-40B4-BE49-F238E27FC236}">
                  <a16:creationId xmlns:a16="http://schemas.microsoft.com/office/drawing/2014/main" id="{083905FA-86AB-473C-B339-259C14631A3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1704617" y="317919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585A1EA4-EDCC-4928-A3D5-64DB3017BB8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125395" y="318393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EC07D0E3-A9F2-49A0-9BF7-35A1192581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584379" y="3182555"/>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ED707739-8438-4E38-B154-B786F72CD4A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031209"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a:extLst>
                <a:ext uri="{FF2B5EF4-FFF2-40B4-BE49-F238E27FC236}">
                  <a16:creationId xmlns:a16="http://schemas.microsoft.com/office/drawing/2014/main" id="{C7108C87-F893-4AF0-823D-31C6A5C23B8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464140"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a:extLst>
                <a:ext uri="{FF2B5EF4-FFF2-40B4-BE49-F238E27FC236}">
                  <a16:creationId xmlns:a16="http://schemas.microsoft.com/office/drawing/2014/main" id="{32A10CBA-7426-45A2-9440-950BB02B479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927042" y="3211688"/>
              <a:ext cx="643192" cy="545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Skupina 82">
            <a:extLst>
              <a:ext uri="{FF2B5EF4-FFF2-40B4-BE49-F238E27FC236}">
                <a16:creationId xmlns:a16="http://schemas.microsoft.com/office/drawing/2014/main" id="{19B62436-B4A1-4623-9981-DC044CE64C46}"/>
              </a:ext>
            </a:extLst>
          </p:cNvPr>
          <p:cNvGrpSpPr/>
          <p:nvPr/>
        </p:nvGrpSpPr>
        <p:grpSpPr>
          <a:xfrm>
            <a:off x="6931035" y="2613878"/>
            <a:ext cx="1472911" cy="570824"/>
            <a:chOff x="1753610" y="3130197"/>
            <a:chExt cx="2767631" cy="675690"/>
          </a:xfrm>
        </p:grpSpPr>
        <p:pic>
          <p:nvPicPr>
            <p:cNvPr id="84" name="Picture 4">
              <a:extLst>
                <a:ext uri="{FF2B5EF4-FFF2-40B4-BE49-F238E27FC236}">
                  <a16:creationId xmlns:a16="http://schemas.microsoft.com/office/drawing/2014/main" id="{59861244-EFF0-48FC-A3CE-CA6657E15D8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1704617" y="317919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a:extLst>
                <a:ext uri="{FF2B5EF4-FFF2-40B4-BE49-F238E27FC236}">
                  <a16:creationId xmlns:a16="http://schemas.microsoft.com/office/drawing/2014/main" id="{337BD3FB-630B-4EE5-941B-97C4C02D7FC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125395" y="318393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a:extLst>
                <a:ext uri="{FF2B5EF4-FFF2-40B4-BE49-F238E27FC236}">
                  <a16:creationId xmlns:a16="http://schemas.microsoft.com/office/drawing/2014/main" id="{302AA34F-2826-409D-929B-22476F4DE8C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584379" y="3182555"/>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a:extLst>
                <a:ext uri="{FF2B5EF4-FFF2-40B4-BE49-F238E27FC236}">
                  <a16:creationId xmlns:a16="http://schemas.microsoft.com/office/drawing/2014/main" id="{B7C79388-CC11-4271-AC99-9FD0A3AF215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031209"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a:extLst>
                <a:ext uri="{FF2B5EF4-FFF2-40B4-BE49-F238E27FC236}">
                  <a16:creationId xmlns:a16="http://schemas.microsoft.com/office/drawing/2014/main" id="{93C9A8AB-2EFE-4A7C-95A4-3CD9FB10D44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464140"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a:extLst>
                <a:ext uri="{FF2B5EF4-FFF2-40B4-BE49-F238E27FC236}">
                  <a16:creationId xmlns:a16="http://schemas.microsoft.com/office/drawing/2014/main" id="{C940FEC8-DC6A-4806-9F2E-D8B9C546563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927042" y="3211688"/>
              <a:ext cx="643192" cy="545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Skupina 96">
            <a:extLst>
              <a:ext uri="{FF2B5EF4-FFF2-40B4-BE49-F238E27FC236}">
                <a16:creationId xmlns:a16="http://schemas.microsoft.com/office/drawing/2014/main" id="{5E70D3FB-1696-4B3C-930A-471E4225CF51}"/>
              </a:ext>
            </a:extLst>
          </p:cNvPr>
          <p:cNvGrpSpPr/>
          <p:nvPr/>
        </p:nvGrpSpPr>
        <p:grpSpPr>
          <a:xfrm>
            <a:off x="8285560" y="2708278"/>
            <a:ext cx="1472911" cy="570824"/>
            <a:chOff x="1753610" y="3130197"/>
            <a:chExt cx="2767631" cy="675690"/>
          </a:xfrm>
        </p:grpSpPr>
        <p:pic>
          <p:nvPicPr>
            <p:cNvPr id="98" name="Picture 4">
              <a:extLst>
                <a:ext uri="{FF2B5EF4-FFF2-40B4-BE49-F238E27FC236}">
                  <a16:creationId xmlns:a16="http://schemas.microsoft.com/office/drawing/2014/main" id="{964290F5-BA58-49B3-AE45-BCE196B6FB2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1704617" y="317919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a:extLst>
                <a:ext uri="{FF2B5EF4-FFF2-40B4-BE49-F238E27FC236}">
                  <a16:creationId xmlns:a16="http://schemas.microsoft.com/office/drawing/2014/main" id="{6718BB21-F56D-4355-9672-E7074B80E2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125395" y="318393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a:extLst>
                <a:ext uri="{FF2B5EF4-FFF2-40B4-BE49-F238E27FC236}">
                  <a16:creationId xmlns:a16="http://schemas.microsoft.com/office/drawing/2014/main" id="{F9D383D5-F9A3-4CF2-BC81-4A06A41486A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584379" y="3182555"/>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a:extLst>
                <a:ext uri="{FF2B5EF4-FFF2-40B4-BE49-F238E27FC236}">
                  <a16:creationId xmlns:a16="http://schemas.microsoft.com/office/drawing/2014/main" id="{11964353-20B3-4223-8251-7896892E724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031209"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a:extLst>
                <a:ext uri="{FF2B5EF4-FFF2-40B4-BE49-F238E27FC236}">
                  <a16:creationId xmlns:a16="http://schemas.microsoft.com/office/drawing/2014/main" id="{650750CD-7F48-46DE-8C7D-4E8C1D7DB06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464140"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a:extLst>
                <a:ext uri="{FF2B5EF4-FFF2-40B4-BE49-F238E27FC236}">
                  <a16:creationId xmlns:a16="http://schemas.microsoft.com/office/drawing/2014/main" id="{C128E2FF-E4D9-4284-80D7-955907813FB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927042" y="3211688"/>
              <a:ext cx="643192" cy="545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 name="Skupina 103">
            <a:extLst>
              <a:ext uri="{FF2B5EF4-FFF2-40B4-BE49-F238E27FC236}">
                <a16:creationId xmlns:a16="http://schemas.microsoft.com/office/drawing/2014/main" id="{38D1EAD7-65C4-4549-BF8A-08350F1F212A}"/>
              </a:ext>
            </a:extLst>
          </p:cNvPr>
          <p:cNvGrpSpPr/>
          <p:nvPr/>
        </p:nvGrpSpPr>
        <p:grpSpPr>
          <a:xfrm>
            <a:off x="5692694" y="2669496"/>
            <a:ext cx="1472911" cy="570824"/>
            <a:chOff x="1753610" y="3130197"/>
            <a:chExt cx="2767631" cy="675690"/>
          </a:xfrm>
        </p:grpSpPr>
        <p:pic>
          <p:nvPicPr>
            <p:cNvPr id="105" name="Picture 4">
              <a:extLst>
                <a:ext uri="{FF2B5EF4-FFF2-40B4-BE49-F238E27FC236}">
                  <a16:creationId xmlns:a16="http://schemas.microsoft.com/office/drawing/2014/main" id="{633D96BC-03AD-46A1-B68A-E0FCC4502FF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1704617" y="317919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a:extLst>
                <a:ext uri="{FF2B5EF4-FFF2-40B4-BE49-F238E27FC236}">
                  <a16:creationId xmlns:a16="http://schemas.microsoft.com/office/drawing/2014/main" id="{BA7D6123-14CD-4A0D-9B63-E23C290BEF6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125395" y="318393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a:extLst>
                <a:ext uri="{FF2B5EF4-FFF2-40B4-BE49-F238E27FC236}">
                  <a16:creationId xmlns:a16="http://schemas.microsoft.com/office/drawing/2014/main" id="{E0933791-D160-4E92-A5CA-858CB459F75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584379" y="3182555"/>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a:extLst>
                <a:ext uri="{FF2B5EF4-FFF2-40B4-BE49-F238E27FC236}">
                  <a16:creationId xmlns:a16="http://schemas.microsoft.com/office/drawing/2014/main" id="{AB87B678-EA75-4A72-91C6-F28B854A98B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031209"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a:extLst>
                <a:ext uri="{FF2B5EF4-FFF2-40B4-BE49-F238E27FC236}">
                  <a16:creationId xmlns:a16="http://schemas.microsoft.com/office/drawing/2014/main" id="{7CC397F1-8E86-4DBD-8DA7-AB0D8F93A08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464140"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a:extLst>
                <a:ext uri="{FF2B5EF4-FFF2-40B4-BE49-F238E27FC236}">
                  <a16:creationId xmlns:a16="http://schemas.microsoft.com/office/drawing/2014/main" id="{8694BD98-AC41-4C85-A987-A676B5DA9E0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927042" y="3211688"/>
              <a:ext cx="643192" cy="545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Skupina 110">
            <a:extLst>
              <a:ext uri="{FF2B5EF4-FFF2-40B4-BE49-F238E27FC236}">
                <a16:creationId xmlns:a16="http://schemas.microsoft.com/office/drawing/2014/main" id="{D4AC66F9-4AE8-4E58-A1A4-9354557BC631}"/>
              </a:ext>
            </a:extLst>
          </p:cNvPr>
          <p:cNvGrpSpPr/>
          <p:nvPr/>
        </p:nvGrpSpPr>
        <p:grpSpPr>
          <a:xfrm>
            <a:off x="4357386" y="2527132"/>
            <a:ext cx="1472911" cy="570824"/>
            <a:chOff x="1753610" y="3130197"/>
            <a:chExt cx="2767631" cy="675690"/>
          </a:xfrm>
        </p:grpSpPr>
        <p:pic>
          <p:nvPicPr>
            <p:cNvPr id="112" name="Picture 4">
              <a:extLst>
                <a:ext uri="{FF2B5EF4-FFF2-40B4-BE49-F238E27FC236}">
                  <a16:creationId xmlns:a16="http://schemas.microsoft.com/office/drawing/2014/main" id="{3BEED1FA-37DF-4E2A-830F-330A07F452E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1704617" y="317919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a:extLst>
                <a:ext uri="{FF2B5EF4-FFF2-40B4-BE49-F238E27FC236}">
                  <a16:creationId xmlns:a16="http://schemas.microsoft.com/office/drawing/2014/main" id="{7462F7AE-8A87-4251-BBB9-F2512BD4240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125395" y="318393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a:extLst>
                <a:ext uri="{FF2B5EF4-FFF2-40B4-BE49-F238E27FC236}">
                  <a16:creationId xmlns:a16="http://schemas.microsoft.com/office/drawing/2014/main" id="{BC600B52-DC52-483A-8D21-B88FEE1C142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584379" y="3182555"/>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a:extLst>
                <a:ext uri="{FF2B5EF4-FFF2-40B4-BE49-F238E27FC236}">
                  <a16:creationId xmlns:a16="http://schemas.microsoft.com/office/drawing/2014/main" id="{3446376C-1534-4C1C-A513-6AA2B6CCC9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031209"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a:extLst>
                <a:ext uri="{FF2B5EF4-FFF2-40B4-BE49-F238E27FC236}">
                  <a16:creationId xmlns:a16="http://schemas.microsoft.com/office/drawing/2014/main" id="{22DCEDA6-7B34-4BD4-B485-5443DA3CF0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464140"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a:extLst>
                <a:ext uri="{FF2B5EF4-FFF2-40B4-BE49-F238E27FC236}">
                  <a16:creationId xmlns:a16="http://schemas.microsoft.com/office/drawing/2014/main" id="{87DEAA65-E189-4187-8E25-05C90A77D45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927042" y="3211688"/>
              <a:ext cx="643192" cy="545206"/>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Slika 3"/>
          <p:cNvPicPr>
            <a:picLocks noChangeAspect="1"/>
          </p:cNvPicPr>
          <p:nvPr/>
        </p:nvPicPr>
        <p:blipFill>
          <a:blip r:embed="rId10"/>
          <a:stretch>
            <a:fillRect/>
          </a:stretch>
        </p:blipFill>
        <p:spPr>
          <a:xfrm>
            <a:off x="471055" y="3953164"/>
            <a:ext cx="2764100" cy="2904836"/>
          </a:xfrm>
          <a:prstGeom prst="rect">
            <a:avLst/>
          </a:prstGeom>
        </p:spPr>
      </p:pic>
      <p:grpSp>
        <p:nvGrpSpPr>
          <p:cNvPr id="118" name="Skupina 117">
            <a:extLst>
              <a:ext uri="{FF2B5EF4-FFF2-40B4-BE49-F238E27FC236}">
                <a16:creationId xmlns:a16="http://schemas.microsoft.com/office/drawing/2014/main" id="{DAC3EB98-CC06-4418-9698-DAACF2816510}"/>
              </a:ext>
            </a:extLst>
          </p:cNvPr>
          <p:cNvGrpSpPr/>
          <p:nvPr/>
        </p:nvGrpSpPr>
        <p:grpSpPr>
          <a:xfrm>
            <a:off x="2961241" y="2654573"/>
            <a:ext cx="1472911" cy="570824"/>
            <a:chOff x="1753610" y="3130197"/>
            <a:chExt cx="2767631" cy="675690"/>
          </a:xfrm>
        </p:grpSpPr>
        <p:pic>
          <p:nvPicPr>
            <p:cNvPr id="119" name="Picture 4">
              <a:extLst>
                <a:ext uri="{FF2B5EF4-FFF2-40B4-BE49-F238E27FC236}">
                  <a16:creationId xmlns:a16="http://schemas.microsoft.com/office/drawing/2014/main" id="{083905FA-86AB-473C-B339-259C14631A3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1704617" y="317919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a:extLst>
                <a:ext uri="{FF2B5EF4-FFF2-40B4-BE49-F238E27FC236}">
                  <a16:creationId xmlns:a16="http://schemas.microsoft.com/office/drawing/2014/main" id="{585A1EA4-EDCC-4928-A3D5-64DB3017BB8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125395" y="3183930"/>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a:extLst>
                <a:ext uri="{FF2B5EF4-FFF2-40B4-BE49-F238E27FC236}">
                  <a16:creationId xmlns:a16="http://schemas.microsoft.com/office/drawing/2014/main" id="{EC07D0E3-A9F2-49A0-9BF7-35A1192581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2584379" y="3182555"/>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a:extLst>
                <a:ext uri="{FF2B5EF4-FFF2-40B4-BE49-F238E27FC236}">
                  <a16:creationId xmlns:a16="http://schemas.microsoft.com/office/drawing/2014/main" id="{ED707739-8438-4E38-B154-B786F72CD4A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031209"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a:extLst>
                <a:ext uri="{FF2B5EF4-FFF2-40B4-BE49-F238E27FC236}">
                  <a16:creationId xmlns:a16="http://schemas.microsoft.com/office/drawing/2014/main" id="{C7108C87-F893-4AF0-823D-31C6A5C23B8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464140" y="3192741"/>
              <a:ext cx="643192" cy="54520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a:extLst>
                <a:ext uri="{FF2B5EF4-FFF2-40B4-BE49-F238E27FC236}">
                  <a16:creationId xmlns:a16="http://schemas.microsoft.com/office/drawing/2014/main" id="{32A10CBA-7426-45A2-9440-950BB02B479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58038">
              <a:off x="3927042" y="3211688"/>
              <a:ext cx="643192" cy="545206"/>
            </a:xfrm>
            <a:prstGeom prst="rect">
              <a:avLst/>
            </a:prstGeom>
            <a:noFill/>
            <a:extLst>
              <a:ext uri="{909E8E84-426E-40DD-AFC4-6F175D3DCCD1}">
                <a14:hiddenFill xmlns:a14="http://schemas.microsoft.com/office/drawing/2010/main">
                  <a:solidFill>
                    <a:srgbClr val="FFFFFF"/>
                  </a:solidFill>
                </a14:hiddenFill>
              </a:ext>
            </a:extLst>
          </p:spPr>
        </p:pic>
      </p:grpSp>
      <p:pic>
        <p:nvPicPr>
          <p:cNvPr id="126" name="Picture 4">
            <a:extLst>
              <a:ext uri="{FF2B5EF4-FFF2-40B4-BE49-F238E27FC236}">
                <a16:creationId xmlns:a16="http://schemas.microsoft.com/office/drawing/2014/main" id="{C1C2CF89-B344-4488-8BF0-4CF487D93CF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414219">
            <a:off x="9691920" y="2634119"/>
            <a:ext cx="545534" cy="32876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a:extLst>
              <a:ext uri="{FF2B5EF4-FFF2-40B4-BE49-F238E27FC236}">
                <a16:creationId xmlns:a16="http://schemas.microsoft.com/office/drawing/2014/main" id="{C1C2CF89-B344-4488-8BF0-4CF487D93CF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414219">
            <a:off x="9911110" y="2706940"/>
            <a:ext cx="545534" cy="32876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a:extLst>
              <a:ext uri="{FF2B5EF4-FFF2-40B4-BE49-F238E27FC236}">
                <a16:creationId xmlns:a16="http://schemas.microsoft.com/office/drawing/2014/main" id="{C1C2CF89-B344-4488-8BF0-4CF487D93CF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414219">
            <a:off x="10188745" y="2814745"/>
            <a:ext cx="545534" cy="2712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52765615"/>
      </p:ext>
    </p:extLst>
  </p:cSld>
  <p:clrMapOvr>
    <a:masterClrMapping/>
  </p:clrMapOvr>
  <mc:AlternateContent xmlns:mc="http://schemas.openxmlformats.org/markup-compatibility/2006" xmlns:p14="http://schemas.microsoft.com/office/powerpoint/2010/main">
    <mc:Choice Requires="p14">
      <p:transition spd="slow" p14:dur="2000" advTm="62691"/>
    </mc:Choice>
    <mc:Fallback xmlns="">
      <p:transition spd="slow" advTm="62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4.16667E-6 4.44444E-6 L 0.02084 -0.06783 C 0.025 -0.08311 0.03178 -0.09051 0.03881 -0.09051 C 0.04649 -0.09051 0.053 -0.08311 0.05743 -0.06783 L 0.07917 4.44444E-6 " pathEditMode="relative" rAng="0" ptsTypes="AAAAA">
                                      <p:cBhvr>
                                        <p:cTn id="6" dur="2000" fill="hold"/>
                                        <p:tgtEl>
                                          <p:spTgt spid="27"/>
                                        </p:tgtEl>
                                        <p:attrNameLst>
                                          <p:attrName>ppt_x</p:attrName>
                                          <p:attrName>ppt_y</p:attrName>
                                        </p:attrNameLst>
                                      </p:cBhvr>
                                      <p:rCtr x="3958" y="-4537"/>
                                    </p:animMotion>
                                  </p:childTnLst>
                                </p:cTn>
                              </p:par>
                              <p:par>
                                <p:cTn id="7" presetID="10" presetClass="entr" presetSubtype="0" fill="hold" grpId="0" nodeType="withEffect">
                                  <p:stCondLst>
                                    <p:cond delay="0"/>
                                  </p:stCondLst>
                                  <p:childTnLst>
                                    <p:set>
                                      <p:cBhvr>
                                        <p:cTn id="8" dur="1" fill="hold">
                                          <p:stCondLst>
                                            <p:cond delay="0"/>
                                          </p:stCondLst>
                                        </p:cTn>
                                        <p:tgtEl>
                                          <p:spTgt spid="2060"/>
                                        </p:tgtEl>
                                        <p:attrNameLst>
                                          <p:attrName>style.visibility</p:attrName>
                                        </p:attrNameLst>
                                      </p:cBhvr>
                                      <p:to>
                                        <p:strVal val="visible"/>
                                      </p:to>
                                    </p:set>
                                    <p:animEffect transition="in" filter="fade">
                                      <p:cBhvr>
                                        <p:cTn id="9" dur="500"/>
                                        <p:tgtEl>
                                          <p:spTgt spid="206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7"/>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44" presetClass="path" presetSubtype="0" accel="50000" decel="50000" fill="hold" nodeType="clickEffect">
                                  <p:stCondLst>
                                    <p:cond delay="0"/>
                                  </p:stCondLst>
                                  <p:childTnLst>
                                    <p:animMotion origin="layout" path="M -0.00508 0.00163 L 0.01458 -0.06574 C 0.01875 -0.08078 0.02487 -0.08888 0.03125 -0.08888 C 0.03867 -0.08888 0.04466 -0.08078 0.0487 -0.06574 L 0.06888 0.00163 " pathEditMode="relative" rAng="0" ptsTypes="AAAAA">
                                      <p:cBhvr>
                                        <p:cTn id="20" dur="2000" fill="hold"/>
                                        <p:tgtEl>
                                          <p:spTgt spid="51"/>
                                        </p:tgtEl>
                                        <p:attrNameLst>
                                          <p:attrName>ppt_x</p:attrName>
                                          <p:attrName>ppt_y</p:attrName>
                                        </p:attrNameLst>
                                      </p:cBhvr>
                                      <p:rCtr x="3698" y="-4537"/>
                                    </p:animMotion>
                                  </p:childTnLst>
                                </p:cTn>
                              </p:par>
                              <p:par>
                                <p:cTn id="21" presetID="10"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51"/>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44" presetClass="path" presetSubtype="0" accel="50000" decel="50000" fill="hold" nodeType="withEffect">
                                  <p:stCondLst>
                                    <p:cond delay="0"/>
                                  </p:stCondLst>
                                  <p:childTnLst>
                                    <p:animMotion origin="layout" path="M -0.00781 0.00163 L 0.01211 -0.06574 C 0.01615 -0.08078 0.0224 -0.08888 0.02904 -0.08888 C 0.03646 -0.08888 0.04245 -0.08078 0.04662 -0.06574 L 0.06693 0.00163 " pathEditMode="relative" rAng="0" ptsTypes="AAAAA">
                                      <p:cBhvr>
                                        <p:cTn id="32" dur="2000" fill="hold"/>
                                        <p:tgtEl>
                                          <p:spTgt spid="52"/>
                                        </p:tgtEl>
                                        <p:attrNameLst>
                                          <p:attrName>ppt_x</p:attrName>
                                          <p:attrName>ppt_y</p:attrName>
                                        </p:attrNameLst>
                                      </p:cBhvr>
                                      <p:rCtr x="3737" y="-4537"/>
                                    </p:animMotion>
                                  </p:childTnLst>
                                </p:cTn>
                              </p:par>
                              <p:par>
                                <p:cTn id="33" presetID="10"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52"/>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44" presetClass="path" presetSubtype="0" accel="50000" decel="50000" fill="hold" nodeType="withEffect">
                                  <p:stCondLst>
                                    <p:cond delay="0"/>
                                  </p:stCondLst>
                                  <p:childTnLst>
                                    <p:animMotion origin="layout" path="M -8.33333E-7 4.44444E-6 L 0.02044 -0.06737 C 0.02474 -0.08241 0.03112 -0.09051 0.03789 -0.09051 C 0.0457 -0.09051 0.05182 -0.08241 0.05612 -0.06737 L 0.07695 4.44444E-6 " pathEditMode="relative" rAng="0" ptsTypes="AAAAA">
                                      <p:cBhvr>
                                        <p:cTn id="44" dur="2000" fill="hold"/>
                                        <p:tgtEl>
                                          <p:spTgt spid="54"/>
                                        </p:tgtEl>
                                        <p:attrNameLst>
                                          <p:attrName>ppt_x</p:attrName>
                                          <p:attrName>ppt_y</p:attrName>
                                        </p:attrNameLst>
                                      </p:cBhvr>
                                      <p:rCtr x="3841" y="-4537"/>
                                    </p:animMotion>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54"/>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par>
                                <p:cTn id="55" presetID="44" presetClass="path" presetSubtype="0" accel="50000" decel="50000" fill="hold" nodeType="withEffect">
                                  <p:stCondLst>
                                    <p:cond delay="0"/>
                                  </p:stCondLst>
                                  <p:childTnLst>
                                    <p:animMotion origin="layout" path="M -3.95833E-6 4.44444E-6 L 0.02097 -0.06737 C 0.02539 -0.08241 0.03191 -0.09051 0.03881 -0.09051 C 0.04675 -0.09051 0.053 -0.08241 0.0573 -0.06737 L 0.07878 4.44444E-6 " pathEditMode="relative" rAng="0" ptsTypes="AAAAA">
                                      <p:cBhvr>
                                        <p:cTn id="56" dur="2000" fill="hold"/>
                                        <p:tgtEl>
                                          <p:spTgt spid="55"/>
                                        </p:tgtEl>
                                        <p:attrNameLst>
                                          <p:attrName>ppt_x</p:attrName>
                                          <p:attrName>ppt_y</p:attrName>
                                        </p:attrNameLst>
                                      </p:cBhvr>
                                      <p:rCtr x="3932" y="-4537"/>
                                    </p:animMotion>
                                  </p:childTnLst>
                                </p:cTn>
                              </p:par>
                              <p:par>
                                <p:cTn id="57" presetID="10"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55"/>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500"/>
                                        <p:tgtEl>
                                          <p:spTgt spid="56"/>
                                        </p:tgtEl>
                                      </p:cBhvr>
                                    </p:animEffect>
                                  </p:childTnLst>
                                </p:cTn>
                              </p:par>
                              <p:par>
                                <p:cTn id="67" presetID="44" presetClass="path" presetSubtype="0" accel="50000" decel="50000" fill="hold" nodeType="withEffect">
                                  <p:stCondLst>
                                    <p:cond delay="0"/>
                                  </p:stCondLst>
                                  <p:childTnLst>
                                    <p:animMotion origin="layout" path="M 0.00755 -3.7037E-7 L 0.02696 -0.06736 C 0.03099 -0.08241 0.03711 -0.09051 0.04349 -0.09051 C 0.05091 -0.09051 0.05677 -0.08241 0.06081 -0.06736 L 0.08073 -3.7037E-7 " pathEditMode="relative" rAng="0" ptsTypes="AAAAA">
                                      <p:cBhvr>
                                        <p:cTn id="68" dur="2000" fill="hold"/>
                                        <p:tgtEl>
                                          <p:spTgt spid="56"/>
                                        </p:tgtEl>
                                        <p:attrNameLst>
                                          <p:attrName>ppt_x</p:attrName>
                                          <p:attrName>ppt_y</p:attrName>
                                        </p:attrNameLst>
                                      </p:cBhvr>
                                      <p:rCtr x="3659" y="-4537"/>
                                    </p:animMotion>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56"/>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par>
                                <p:cTn id="79" presetID="44" presetClass="path" presetSubtype="0" accel="50000" decel="50000" fill="hold" nodeType="withEffect">
                                  <p:stCondLst>
                                    <p:cond delay="0"/>
                                  </p:stCondLst>
                                  <p:childTnLst>
                                    <p:animMotion origin="layout" path="M 0.00534 0.00023 L 0.02435 -0.06713 C 0.02826 -0.08218 0.03425 -0.09028 0.0405 -0.09028 C 0.04753 -0.09028 0.05326 -0.08218 0.05716 -0.06713 L 0.07643 0.00023 " pathEditMode="relative" rAng="0" ptsTypes="AAAAA">
                                      <p:cBhvr>
                                        <p:cTn id="80" dur="2000" fill="hold"/>
                                        <p:tgtEl>
                                          <p:spTgt spid="59"/>
                                        </p:tgtEl>
                                        <p:attrNameLst>
                                          <p:attrName>ppt_x</p:attrName>
                                          <p:attrName>ppt_y</p:attrName>
                                        </p:attrNameLst>
                                      </p:cBhvr>
                                      <p:rCtr x="3555" y="-4537"/>
                                    </p:animMotion>
                                  </p:childTnLst>
                                </p:cTn>
                              </p:par>
                              <p:par>
                                <p:cTn id="81" presetID="10"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59"/>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par>
                                <p:cTn id="91" presetID="10"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44" presetClass="path" presetSubtype="0" accel="50000" decel="50000" fill="hold" nodeType="withEffect">
                                  <p:stCondLst>
                                    <p:cond delay="0"/>
                                  </p:stCondLst>
                                  <p:childTnLst>
                                    <p:animMotion origin="layout" path="M 0.00182 0.00162 L 0.02109 -0.06574 C 0.02513 -0.08079 0.03125 -0.08889 0.03763 -0.08889 C 0.04479 -0.08889 0.05065 -0.08079 0.05455 -0.06574 L 0.07422 0.00162 " pathEditMode="relative" rAng="0" ptsTypes="AAAAA">
                                      <p:cBhvr>
                                        <p:cTn id="95" dur="2000" fill="hold"/>
                                        <p:tgtEl>
                                          <p:spTgt spid="60"/>
                                        </p:tgtEl>
                                        <p:attrNameLst>
                                          <p:attrName>ppt_x</p:attrName>
                                          <p:attrName>ppt_y</p:attrName>
                                        </p:attrNameLst>
                                      </p:cBhvr>
                                      <p:rCtr x="3620" y="-4537"/>
                                    </p:animMotion>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60"/>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500"/>
                                        <p:tgtEl>
                                          <p:spTgt spid="61"/>
                                        </p:tgtEl>
                                      </p:cBhvr>
                                    </p:animEffect>
                                  </p:childTnLst>
                                </p:cTn>
                              </p:par>
                              <p:par>
                                <p:cTn id="103" presetID="44" presetClass="path" presetSubtype="0" accel="50000" decel="50000" fill="hold" nodeType="withEffect">
                                  <p:stCondLst>
                                    <p:cond delay="0"/>
                                  </p:stCondLst>
                                  <p:childTnLst>
                                    <p:animMotion origin="layout" path="M 1.04167E-6 -3.7037E-7 L 0.01771 -0.06736 C 0.02135 -0.08241 0.02695 -0.09051 0.03281 -0.09051 C 0.03945 -0.09051 0.04479 -0.08241 0.04844 -0.06736 L 0.06654 -3.7037E-7 " pathEditMode="relative" rAng="0" ptsTypes="AAAAA">
                                      <p:cBhvr>
                                        <p:cTn id="104" dur="2000" fill="hold"/>
                                        <p:tgtEl>
                                          <p:spTgt spid="61"/>
                                        </p:tgtEl>
                                        <p:attrNameLst>
                                          <p:attrName>ppt_x</p:attrName>
                                          <p:attrName>ppt_y</p:attrName>
                                        </p:attrNameLst>
                                      </p:cBhvr>
                                      <p:rCtr x="3320" y="-4537"/>
                                    </p:animMotion>
                                  </p:childTnLst>
                                </p:cTn>
                              </p:par>
                              <p:par>
                                <p:cTn id="105" presetID="10"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61"/>
                                        </p:tgtEl>
                                        <p:attrNameLst>
                                          <p:attrName>style.visibility</p:attrName>
                                        </p:attrNameLst>
                                      </p:cBhvr>
                                      <p:to>
                                        <p:strVal val="hidden"/>
                                      </p:to>
                                    </p:set>
                                  </p:childTnLst>
                                </p:cTn>
                              </p:par>
                              <p:par>
                                <p:cTn id="112" presetID="10" presetClass="entr" presetSubtype="0"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par>
                                <p:cTn id="115" presetID="10" presetClass="entr" presetSubtype="0" fill="hold" nodeType="with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fade">
                                      <p:cBhvr>
                                        <p:cTn id="117" dur="500"/>
                                        <p:tgtEl>
                                          <p:spTgt spid="62"/>
                                        </p:tgtEl>
                                      </p:cBhvr>
                                    </p:animEffect>
                                  </p:childTnLst>
                                </p:cTn>
                              </p:par>
                              <p:par>
                                <p:cTn id="118" presetID="44" presetClass="path" presetSubtype="0" accel="50000" decel="50000" fill="hold" nodeType="withEffect">
                                  <p:stCondLst>
                                    <p:cond delay="0"/>
                                  </p:stCondLst>
                                  <p:childTnLst>
                                    <p:animMotion origin="layout" path="M 2.5E-6 1.11111E-6 L 0.01823 -0.06736 C 0.022 -0.08241 0.02786 -0.09051 0.03372 -0.09051 C 0.04075 -0.09051 0.04635 -0.08241 0.05026 -0.06736 L 0.06901 1.11111E-6 " pathEditMode="relative" rAng="0" ptsTypes="AAAAA">
                                      <p:cBhvr>
                                        <p:cTn id="119" dur="2000" fill="hold"/>
                                        <p:tgtEl>
                                          <p:spTgt spid="62"/>
                                        </p:tgtEl>
                                        <p:attrNameLst>
                                          <p:attrName>ppt_x</p:attrName>
                                          <p:attrName>ppt_y</p:attrName>
                                        </p:attrNameLst>
                                      </p:cBhvr>
                                      <p:rCtr x="3451" y="-4537"/>
                                    </p:animMotion>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62"/>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500"/>
                                        <p:tgtEl>
                                          <p:spTgt spid="6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fade">
                                      <p:cBhvr>
                                        <p:cTn id="133" dur="500"/>
                                        <p:tgtEl>
                                          <p:spTgt spid="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057"/>
                                        </p:tgtEl>
                                        <p:attrNameLst>
                                          <p:attrName>style.visibility</p:attrName>
                                        </p:attrNameLst>
                                      </p:cBhvr>
                                      <p:to>
                                        <p:strVal val="visible"/>
                                      </p:to>
                                    </p:set>
                                    <p:animEffect transition="in" filter="fade">
                                      <p:cBhvr>
                                        <p:cTn id="138"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60" grpId="0"/>
      <p:bldP spid="57" grpId="0"/>
      <p:bldP spid="58" grpId="0"/>
      <p:bldP spid="29" grpId="0"/>
      <p:bldP spid="31" grpId="0"/>
      <p:bldP spid="32" grpId="0"/>
      <p:bldP spid="33" grpId="0"/>
      <p:bldP spid="34" grpId="0"/>
      <p:bldP spid="35" grpId="0"/>
      <p:bldP spid="3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E4590189-5716-4808-AAB3-B0F1E321B538}"/>
              </a:ext>
            </a:extLst>
          </p:cNvPr>
          <p:cNvSpPr txBox="1"/>
          <p:nvPr/>
        </p:nvSpPr>
        <p:spPr>
          <a:xfrm>
            <a:off x="3835151" y="69926"/>
            <a:ext cx="3737499" cy="523220"/>
          </a:xfrm>
          <a:prstGeom prst="rect">
            <a:avLst/>
          </a:prstGeom>
          <a:noFill/>
        </p:spPr>
        <p:txBody>
          <a:bodyPr wrap="square" rtlCol="0">
            <a:spAutoFit/>
          </a:bodyPr>
          <a:lstStyle/>
          <a:p>
            <a:pPr algn="ctr"/>
            <a:r>
              <a:rPr lang="sl-SI" sz="2800" b="1" dirty="0">
                <a:solidFill>
                  <a:srgbClr val="FF0000"/>
                </a:solidFill>
              </a:rPr>
              <a:t>POŠTEVANKA ŠTEVILA 4</a:t>
            </a:r>
          </a:p>
        </p:txBody>
      </p:sp>
      <p:sp>
        <p:nvSpPr>
          <p:cNvPr id="87" name="PoljeZBesedilom 86">
            <a:extLst>
              <a:ext uri="{FF2B5EF4-FFF2-40B4-BE49-F238E27FC236}">
                <a16:creationId xmlns:a16="http://schemas.microsoft.com/office/drawing/2014/main" id="{6D7DA626-3A8A-42DD-8EFF-2231546ED8B5}"/>
              </a:ext>
            </a:extLst>
          </p:cNvPr>
          <p:cNvSpPr txBox="1"/>
          <p:nvPr/>
        </p:nvSpPr>
        <p:spPr>
          <a:xfrm>
            <a:off x="454857" y="6423322"/>
            <a:ext cx="9973597" cy="461665"/>
          </a:xfrm>
          <a:prstGeom prst="rect">
            <a:avLst/>
          </a:prstGeom>
          <a:noFill/>
        </p:spPr>
        <p:txBody>
          <a:bodyPr wrap="square">
            <a:spAutoFit/>
          </a:bodyPr>
          <a:lstStyle/>
          <a:p>
            <a:r>
              <a:rPr lang="sl-SI" sz="2400" dirty="0">
                <a:solidFill>
                  <a:schemeClr val="tx1"/>
                </a:solidFill>
              </a:rPr>
              <a:t>Števila</a:t>
            </a:r>
            <a:r>
              <a:rPr lang="sl-SI" sz="2400" dirty="0">
                <a:solidFill>
                  <a:srgbClr val="FF0000"/>
                </a:solidFill>
              </a:rPr>
              <a:t> 4, 8, 12, 16, 20, 24, 28, 32, 36, </a:t>
            </a:r>
            <a:r>
              <a:rPr lang="sl-SI" sz="2400" dirty="0" smtClean="0">
                <a:solidFill>
                  <a:srgbClr val="FF0000"/>
                </a:solidFill>
              </a:rPr>
              <a:t>40 </a:t>
            </a:r>
            <a:r>
              <a:rPr lang="sl-SI" sz="2400" dirty="0" smtClean="0"/>
              <a:t>s</a:t>
            </a:r>
            <a:r>
              <a:rPr lang="sl-SI" sz="2400" dirty="0" smtClean="0">
                <a:solidFill>
                  <a:schemeClr val="tx1"/>
                </a:solidFill>
              </a:rPr>
              <a:t>o  </a:t>
            </a:r>
            <a:r>
              <a:rPr lang="sl-SI" sz="2400" dirty="0">
                <a:solidFill>
                  <a:srgbClr val="FF0000"/>
                </a:solidFill>
              </a:rPr>
              <a:t>VEČKRATNIKI ŠTEVILA 4</a:t>
            </a:r>
            <a:r>
              <a:rPr lang="sl-SI" sz="2400" dirty="0">
                <a:solidFill>
                  <a:schemeClr val="tx1"/>
                </a:solidFill>
              </a:rPr>
              <a:t>.</a:t>
            </a:r>
          </a:p>
        </p:txBody>
      </p:sp>
      <p:sp>
        <p:nvSpPr>
          <p:cNvPr id="5" name="PoljeZBesedilom 4">
            <a:extLst>
              <a:ext uri="{FF2B5EF4-FFF2-40B4-BE49-F238E27FC236}">
                <a16:creationId xmlns:a16="http://schemas.microsoft.com/office/drawing/2014/main" id="{303909F5-CA1F-44E1-BEAD-C6F8F4A3EDBE}"/>
              </a:ext>
            </a:extLst>
          </p:cNvPr>
          <p:cNvSpPr txBox="1"/>
          <p:nvPr/>
        </p:nvSpPr>
        <p:spPr>
          <a:xfrm>
            <a:off x="9664952" y="115144"/>
            <a:ext cx="2237175" cy="461665"/>
          </a:xfrm>
          <a:prstGeom prst="rect">
            <a:avLst/>
          </a:prstGeom>
          <a:solidFill>
            <a:schemeClr val="accent1">
              <a:lumMod val="40000"/>
              <a:lumOff val="60000"/>
            </a:schemeClr>
          </a:solidFill>
          <a:ln>
            <a:solidFill>
              <a:schemeClr val="tx1"/>
            </a:solidFill>
          </a:ln>
        </p:spPr>
        <p:txBody>
          <a:bodyPr wrap="square">
            <a:spAutoFit/>
          </a:bodyPr>
          <a:lstStyle/>
          <a:p>
            <a:pPr algn="ctr"/>
            <a:r>
              <a:rPr lang="sl-SI" sz="2400" dirty="0">
                <a:solidFill>
                  <a:srgbClr val="0070C0"/>
                </a:solidFill>
              </a:rPr>
              <a:t>ZAPIS V ZVEZEK</a:t>
            </a:r>
          </a:p>
        </p:txBody>
      </p:sp>
      <p:grpSp>
        <p:nvGrpSpPr>
          <p:cNvPr id="16" name="Skupina 15">
            <a:extLst>
              <a:ext uri="{FF2B5EF4-FFF2-40B4-BE49-F238E27FC236}">
                <a16:creationId xmlns:a16="http://schemas.microsoft.com/office/drawing/2014/main" id="{66F4CC43-8C18-430C-BB44-8CD7A92C813F}"/>
              </a:ext>
            </a:extLst>
          </p:cNvPr>
          <p:cNvGrpSpPr/>
          <p:nvPr/>
        </p:nvGrpSpPr>
        <p:grpSpPr>
          <a:xfrm>
            <a:off x="487382" y="363879"/>
            <a:ext cx="2067216" cy="5853324"/>
            <a:chOff x="9154159" y="296367"/>
            <a:chExt cx="1898201" cy="6384255"/>
          </a:xfrm>
        </p:grpSpPr>
        <p:sp>
          <p:nvSpPr>
            <p:cNvPr id="17" name="PoljeZBesedilom 16">
              <a:extLst>
                <a:ext uri="{FF2B5EF4-FFF2-40B4-BE49-F238E27FC236}">
                  <a16:creationId xmlns:a16="http://schemas.microsoft.com/office/drawing/2014/main" id="{53E1FA5D-8F12-458F-B98E-2126240F649F}"/>
                </a:ext>
              </a:extLst>
            </p:cNvPr>
            <p:cNvSpPr txBox="1"/>
            <p:nvPr/>
          </p:nvSpPr>
          <p:spPr>
            <a:xfrm>
              <a:off x="9154161" y="296367"/>
              <a:ext cx="1889760" cy="584775"/>
            </a:xfrm>
            <a:prstGeom prst="rect">
              <a:avLst/>
            </a:prstGeom>
            <a:noFill/>
          </p:spPr>
          <p:txBody>
            <a:bodyPr wrap="square" rtlCol="0">
              <a:spAutoFit/>
            </a:bodyPr>
            <a:lstStyle/>
            <a:p>
              <a:r>
                <a:rPr lang="sl-SI" sz="3200" dirty="0"/>
                <a:t>1 ∙ 4 = </a:t>
              </a:r>
              <a:r>
                <a:rPr lang="sl-SI" sz="3200" dirty="0">
                  <a:solidFill>
                    <a:srgbClr val="FF0000"/>
                  </a:solidFill>
                </a:rPr>
                <a:t>4</a:t>
              </a:r>
            </a:p>
          </p:txBody>
        </p:sp>
        <p:sp>
          <p:nvSpPr>
            <p:cNvPr id="18" name="PoljeZBesedilom 17">
              <a:extLst>
                <a:ext uri="{FF2B5EF4-FFF2-40B4-BE49-F238E27FC236}">
                  <a16:creationId xmlns:a16="http://schemas.microsoft.com/office/drawing/2014/main" id="{471CE2D5-0F68-4394-9A5C-9937FE5FF2FC}"/>
                </a:ext>
              </a:extLst>
            </p:cNvPr>
            <p:cNvSpPr txBox="1"/>
            <p:nvPr/>
          </p:nvSpPr>
          <p:spPr>
            <a:xfrm>
              <a:off x="9154160" y="896879"/>
              <a:ext cx="1889760" cy="584775"/>
            </a:xfrm>
            <a:prstGeom prst="rect">
              <a:avLst/>
            </a:prstGeom>
            <a:noFill/>
          </p:spPr>
          <p:txBody>
            <a:bodyPr wrap="square" rtlCol="0">
              <a:spAutoFit/>
            </a:bodyPr>
            <a:lstStyle/>
            <a:p>
              <a:r>
                <a:rPr lang="sl-SI" sz="3200" dirty="0"/>
                <a:t>2 ∙ 4 = </a:t>
              </a:r>
              <a:r>
                <a:rPr lang="sl-SI" sz="3200" dirty="0">
                  <a:solidFill>
                    <a:srgbClr val="FF0000"/>
                  </a:solidFill>
                </a:rPr>
                <a:t>8</a:t>
              </a:r>
            </a:p>
          </p:txBody>
        </p:sp>
        <p:sp>
          <p:nvSpPr>
            <p:cNvPr id="19" name="PoljeZBesedilom 18">
              <a:extLst>
                <a:ext uri="{FF2B5EF4-FFF2-40B4-BE49-F238E27FC236}">
                  <a16:creationId xmlns:a16="http://schemas.microsoft.com/office/drawing/2014/main" id="{2CE9FB1E-5072-4B55-A980-90832053B3C7}"/>
                </a:ext>
              </a:extLst>
            </p:cNvPr>
            <p:cNvSpPr txBox="1"/>
            <p:nvPr/>
          </p:nvSpPr>
          <p:spPr>
            <a:xfrm>
              <a:off x="9154159" y="1551599"/>
              <a:ext cx="1889760" cy="584775"/>
            </a:xfrm>
            <a:prstGeom prst="rect">
              <a:avLst/>
            </a:prstGeom>
            <a:noFill/>
          </p:spPr>
          <p:txBody>
            <a:bodyPr wrap="square" rtlCol="0">
              <a:spAutoFit/>
            </a:bodyPr>
            <a:lstStyle/>
            <a:p>
              <a:r>
                <a:rPr lang="sl-SI" sz="3200" dirty="0"/>
                <a:t>3 ∙ 4 = </a:t>
              </a:r>
              <a:r>
                <a:rPr lang="sl-SI" sz="3200" dirty="0">
                  <a:solidFill>
                    <a:srgbClr val="FF0000"/>
                  </a:solidFill>
                </a:rPr>
                <a:t>12</a:t>
              </a:r>
            </a:p>
          </p:txBody>
        </p:sp>
        <p:sp>
          <p:nvSpPr>
            <p:cNvPr id="20" name="PoljeZBesedilom 19">
              <a:extLst>
                <a:ext uri="{FF2B5EF4-FFF2-40B4-BE49-F238E27FC236}">
                  <a16:creationId xmlns:a16="http://schemas.microsoft.com/office/drawing/2014/main" id="{FF093AEB-F18E-49BA-B3AF-3D68C1C07859}"/>
                </a:ext>
              </a:extLst>
            </p:cNvPr>
            <p:cNvSpPr txBox="1"/>
            <p:nvPr/>
          </p:nvSpPr>
          <p:spPr>
            <a:xfrm>
              <a:off x="9154160" y="2189505"/>
              <a:ext cx="1889760" cy="584775"/>
            </a:xfrm>
            <a:prstGeom prst="rect">
              <a:avLst/>
            </a:prstGeom>
            <a:noFill/>
          </p:spPr>
          <p:txBody>
            <a:bodyPr wrap="square" rtlCol="0">
              <a:spAutoFit/>
            </a:bodyPr>
            <a:lstStyle/>
            <a:p>
              <a:r>
                <a:rPr lang="sl-SI" sz="3200" dirty="0"/>
                <a:t>4 ∙ 4 = </a:t>
              </a:r>
              <a:r>
                <a:rPr lang="sl-SI" sz="3200" dirty="0">
                  <a:solidFill>
                    <a:srgbClr val="FF0000"/>
                  </a:solidFill>
                </a:rPr>
                <a:t>16</a:t>
              </a:r>
            </a:p>
          </p:txBody>
        </p:sp>
        <p:sp>
          <p:nvSpPr>
            <p:cNvPr id="21" name="PoljeZBesedilom 20">
              <a:extLst>
                <a:ext uri="{FF2B5EF4-FFF2-40B4-BE49-F238E27FC236}">
                  <a16:creationId xmlns:a16="http://schemas.microsoft.com/office/drawing/2014/main" id="{4E0DAB17-65CD-4FDA-86DC-960904A50334}"/>
                </a:ext>
              </a:extLst>
            </p:cNvPr>
            <p:cNvSpPr txBox="1"/>
            <p:nvPr/>
          </p:nvSpPr>
          <p:spPr>
            <a:xfrm>
              <a:off x="9154160" y="2844225"/>
              <a:ext cx="1889760" cy="584775"/>
            </a:xfrm>
            <a:prstGeom prst="rect">
              <a:avLst/>
            </a:prstGeom>
            <a:noFill/>
          </p:spPr>
          <p:txBody>
            <a:bodyPr wrap="square" rtlCol="0">
              <a:spAutoFit/>
            </a:bodyPr>
            <a:lstStyle/>
            <a:p>
              <a:r>
                <a:rPr lang="sl-SI" sz="3200" dirty="0"/>
                <a:t>5 ∙ 4 = </a:t>
              </a:r>
              <a:r>
                <a:rPr lang="sl-SI" sz="3200" dirty="0">
                  <a:solidFill>
                    <a:srgbClr val="FF0000"/>
                  </a:solidFill>
                </a:rPr>
                <a:t>20</a:t>
              </a:r>
            </a:p>
          </p:txBody>
        </p:sp>
        <p:sp>
          <p:nvSpPr>
            <p:cNvPr id="22" name="PoljeZBesedilom 21">
              <a:extLst>
                <a:ext uri="{FF2B5EF4-FFF2-40B4-BE49-F238E27FC236}">
                  <a16:creationId xmlns:a16="http://schemas.microsoft.com/office/drawing/2014/main" id="{16D3B6B8-D946-4819-8A7B-DE55ED286E76}"/>
                </a:ext>
              </a:extLst>
            </p:cNvPr>
            <p:cNvSpPr txBox="1"/>
            <p:nvPr/>
          </p:nvSpPr>
          <p:spPr>
            <a:xfrm>
              <a:off x="9162600" y="3507191"/>
              <a:ext cx="1889760" cy="584775"/>
            </a:xfrm>
            <a:prstGeom prst="rect">
              <a:avLst/>
            </a:prstGeom>
            <a:noFill/>
          </p:spPr>
          <p:txBody>
            <a:bodyPr wrap="square" rtlCol="0">
              <a:spAutoFit/>
            </a:bodyPr>
            <a:lstStyle/>
            <a:p>
              <a:r>
                <a:rPr lang="sl-SI" sz="3200" dirty="0"/>
                <a:t>6 ∙ 4 = </a:t>
              </a:r>
              <a:r>
                <a:rPr lang="sl-SI" sz="3200" dirty="0">
                  <a:solidFill>
                    <a:srgbClr val="FF0000"/>
                  </a:solidFill>
                </a:rPr>
                <a:t>24</a:t>
              </a:r>
            </a:p>
          </p:txBody>
        </p:sp>
        <p:sp>
          <p:nvSpPr>
            <p:cNvPr id="23" name="PoljeZBesedilom 22">
              <a:extLst>
                <a:ext uri="{FF2B5EF4-FFF2-40B4-BE49-F238E27FC236}">
                  <a16:creationId xmlns:a16="http://schemas.microsoft.com/office/drawing/2014/main" id="{D18A9BAB-8D52-41C2-9431-DDD8DC1FFBFE}"/>
                </a:ext>
              </a:extLst>
            </p:cNvPr>
            <p:cNvSpPr txBox="1"/>
            <p:nvPr/>
          </p:nvSpPr>
          <p:spPr>
            <a:xfrm>
              <a:off x="9162600" y="4170158"/>
              <a:ext cx="1889760" cy="584775"/>
            </a:xfrm>
            <a:prstGeom prst="rect">
              <a:avLst/>
            </a:prstGeom>
            <a:noFill/>
          </p:spPr>
          <p:txBody>
            <a:bodyPr wrap="square" rtlCol="0">
              <a:spAutoFit/>
            </a:bodyPr>
            <a:lstStyle/>
            <a:p>
              <a:r>
                <a:rPr lang="sl-SI" sz="3200" dirty="0"/>
                <a:t>7 ∙ 4 = </a:t>
              </a:r>
              <a:r>
                <a:rPr lang="sl-SI" sz="3200" dirty="0">
                  <a:solidFill>
                    <a:srgbClr val="FF0000"/>
                  </a:solidFill>
                </a:rPr>
                <a:t>28</a:t>
              </a:r>
            </a:p>
          </p:txBody>
        </p:sp>
        <p:sp>
          <p:nvSpPr>
            <p:cNvPr id="24" name="PoljeZBesedilom 23">
              <a:extLst>
                <a:ext uri="{FF2B5EF4-FFF2-40B4-BE49-F238E27FC236}">
                  <a16:creationId xmlns:a16="http://schemas.microsoft.com/office/drawing/2014/main" id="{3FB5C4F0-064A-4B7A-BB94-98B91AE60E40}"/>
                </a:ext>
              </a:extLst>
            </p:cNvPr>
            <p:cNvSpPr txBox="1"/>
            <p:nvPr/>
          </p:nvSpPr>
          <p:spPr>
            <a:xfrm>
              <a:off x="9154160" y="4800929"/>
              <a:ext cx="1889760" cy="584775"/>
            </a:xfrm>
            <a:prstGeom prst="rect">
              <a:avLst/>
            </a:prstGeom>
            <a:noFill/>
          </p:spPr>
          <p:txBody>
            <a:bodyPr wrap="square" rtlCol="0">
              <a:spAutoFit/>
            </a:bodyPr>
            <a:lstStyle/>
            <a:p>
              <a:r>
                <a:rPr lang="sl-SI" sz="3200" dirty="0"/>
                <a:t>8 ∙ 4 = </a:t>
              </a:r>
              <a:r>
                <a:rPr lang="sl-SI" sz="3200" dirty="0">
                  <a:solidFill>
                    <a:srgbClr val="FF0000"/>
                  </a:solidFill>
                </a:rPr>
                <a:t>32</a:t>
              </a:r>
            </a:p>
          </p:txBody>
        </p:sp>
        <p:sp>
          <p:nvSpPr>
            <p:cNvPr id="25" name="PoljeZBesedilom 24">
              <a:extLst>
                <a:ext uri="{FF2B5EF4-FFF2-40B4-BE49-F238E27FC236}">
                  <a16:creationId xmlns:a16="http://schemas.microsoft.com/office/drawing/2014/main" id="{6178F5E3-825B-46E3-9DB8-4C1E08C96BC8}"/>
                </a:ext>
              </a:extLst>
            </p:cNvPr>
            <p:cNvSpPr txBox="1"/>
            <p:nvPr/>
          </p:nvSpPr>
          <p:spPr>
            <a:xfrm>
              <a:off x="9162600" y="5465705"/>
              <a:ext cx="1889760" cy="584775"/>
            </a:xfrm>
            <a:prstGeom prst="rect">
              <a:avLst/>
            </a:prstGeom>
            <a:noFill/>
          </p:spPr>
          <p:txBody>
            <a:bodyPr wrap="square" rtlCol="0">
              <a:spAutoFit/>
            </a:bodyPr>
            <a:lstStyle/>
            <a:p>
              <a:r>
                <a:rPr lang="sl-SI" sz="3200" dirty="0"/>
                <a:t>9 ∙ 4 = </a:t>
              </a:r>
              <a:r>
                <a:rPr lang="sl-SI" sz="3200" dirty="0">
                  <a:solidFill>
                    <a:srgbClr val="FF0000"/>
                  </a:solidFill>
                </a:rPr>
                <a:t>36</a:t>
              </a:r>
            </a:p>
          </p:txBody>
        </p:sp>
        <p:sp>
          <p:nvSpPr>
            <p:cNvPr id="26" name="PoljeZBesedilom 25">
              <a:extLst>
                <a:ext uri="{FF2B5EF4-FFF2-40B4-BE49-F238E27FC236}">
                  <a16:creationId xmlns:a16="http://schemas.microsoft.com/office/drawing/2014/main" id="{4F9BCC44-D737-465B-B3F5-6A833A242708}"/>
                </a:ext>
              </a:extLst>
            </p:cNvPr>
            <p:cNvSpPr txBox="1"/>
            <p:nvPr/>
          </p:nvSpPr>
          <p:spPr>
            <a:xfrm>
              <a:off x="9154160" y="6095847"/>
              <a:ext cx="1889760" cy="584775"/>
            </a:xfrm>
            <a:prstGeom prst="rect">
              <a:avLst/>
            </a:prstGeom>
            <a:noFill/>
          </p:spPr>
          <p:txBody>
            <a:bodyPr wrap="square" rtlCol="0">
              <a:spAutoFit/>
            </a:bodyPr>
            <a:lstStyle/>
            <a:p>
              <a:r>
                <a:rPr lang="sl-SI" sz="3200" dirty="0"/>
                <a:t>10 ∙ 4 = </a:t>
              </a:r>
              <a:r>
                <a:rPr lang="sl-SI" sz="3200" dirty="0">
                  <a:solidFill>
                    <a:srgbClr val="FF0000"/>
                  </a:solidFill>
                </a:rPr>
                <a:t>40</a:t>
              </a:r>
            </a:p>
          </p:txBody>
        </p:sp>
      </p:grpSp>
      <p:pic>
        <p:nvPicPr>
          <p:cNvPr id="37" name="Slika 36">
            <a:extLst>
              <a:ext uri="{FF2B5EF4-FFF2-40B4-BE49-F238E27FC236}">
                <a16:creationId xmlns:a16="http://schemas.microsoft.com/office/drawing/2014/main" id="{C1C63E43-370F-4FC0-931D-5DE7C19FED31}"/>
              </a:ext>
            </a:extLst>
          </p:cNvPr>
          <p:cNvPicPr>
            <a:picLocks noChangeAspect="1"/>
          </p:cNvPicPr>
          <p:nvPr/>
        </p:nvPicPr>
        <p:blipFill>
          <a:blip r:embed="rId2"/>
          <a:stretch>
            <a:fillRect/>
          </a:stretch>
        </p:blipFill>
        <p:spPr>
          <a:xfrm>
            <a:off x="2374436" y="345977"/>
            <a:ext cx="779191" cy="652836"/>
          </a:xfrm>
          <a:prstGeom prst="rect">
            <a:avLst/>
          </a:prstGeom>
        </p:spPr>
      </p:pic>
      <p:pic>
        <p:nvPicPr>
          <p:cNvPr id="38" name="Slika 37">
            <a:extLst>
              <a:ext uri="{FF2B5EF4-FFF2-40B4-BE49-F238E27FC236}">
                <a16:creationId xmlns:a16="http://schemas.microsoft.com/office/drawing/2014/main" id="{3DB13B49-489A-480D-947E-AEA863AE65DB}"/>
              </a:ext>
            </a:extLst>
          </p:cNvPr>
          <p:cNvPicPr>
            <a:picLocks noChangeAspect="1"/>
          </p:cNvPicPr>
          <p:nvPr/>
        </p:nvPicPr>
        <p:blipFill rotWithShape="1">
          <a:blip r:embed="rId3"/>
          <a:srcRect t="18421"/>
          <a:stretch/>
        </p:blipFill>
        <p:spPr>
          <a:xfrm>
            <a:off x="2388780" y="835577"/>
            <a:ext cx="1105609" cy="652837"/>
          </a:xfrm>
          <a:prstGeom prst="rect">
            <a:avLst/>
          </a:prstGeom>
        </p:spPr>
      </p:pic>
      <p:pic>
        <p:nvPicPr>
          <p:cNvPr id="39" name="Slika 38">
            <a:extLst>
              <a:ext uri="{FF2B5EF4-FFF2-40B4-BE49-F238E27FC236}">
                <a16:creationId xmlns:a16="http://schemas.microsoft.com/office/drawing/2014/main" id="{65C37B40-1847-47D1-9C20-F1DBE448E5DB}"/>
              </a:ext>
            </a:extLst>
          </p:cNvPr>
          <p:cNvPicPr>
            <a:picLocks noChangeAspect="1"/>
          </p:cNvPicPr>
          <p:nvPr/>
        </p:nvPicPr>
        <p:blipFill>
          <a:blip r:embed="rId4"/>
          <a:stretch>
            <a:fillRect/>
          </a:stretch>
        </p:blipFill>
        <p:spPr>
          <a:xfrm>
            <a:off x="2483226" y="1378350"/>
            <a:ext cx="1253024" cy="737073"/>
          </a:xfrm>
          <a:prstGeom prst="rect">
            <a:avLst/>
          </a:prstGeom>
        </p:spPr>
      </p:pic>
      <p:pic>
        <p:nvPicPr>
          <p:cNvPr id="40" name="Slika 39">
            <a:extLst>
              <a:ext uri="{FF2B5EF4-FFF2-40B4-BE49-F238E27FC236}">
                <a16:creationId xmlns:a16="http://schemas.microsoft.com/office/drawing/2014/main" id="{DF45561E-2880-4C06-A60C-AE95B7258C95}"/>
              </a:ext>
            </a:extLst>
          </p:cNvPr>
          <p:cNvPicPr>
            <a:picLocks noChangeAspect="1"/>
          </p:cNvPicPr>
          <p:nvPr/>
        </p:nvPicPr>
        <p:blipFill>
          <a:blip r:embed="rId5"/>
          <a:stretch>
            <a:fillRect/>
          </a:stretch>
        </p:blipFill>
        <p:spPr>
          <a:xfrm>
            <a:off x="2444736" y="2005857"/>
            <a:ext cx="1737386" cy="621247"/>
          </a:xfrm>
          <a:prstGeom prst="rect">
            <a:avLst/>
          </a:prstGeom>
        </p:spPr>
      </p:pic>
      <p:pic>
        <p:nvPicPr>
          <p:cNvPr id="41" name="Slika 40">
            <a:extLst>
              <a:ext uri="{FF2B5EF4-FFF2-40B4-BE49-F238E27FC236}">
                <a16:creationId xmlns:a16="http://schemas.microsoft.com/office/drawing/2014/main" id="{69B32B13-2BE8-489D-94C6-57038A8A47C9}"/>
              </a:ext>
            </a:extLst>
          </p:cNvPr>
          <p:cNvPicPr>
            <a:picLocks noChangeAspect="1"/>
          </p:cNvPicPr>
          <p:nvPr/>
        </p:nvPicPr>
        <p:blipFill>
          <a:blip r:embed="rId6"/>
          <a:stretch>
            <a:fillRect/>
          </a:stretch>
        </p:blipFill>
        <p:spPr>
          <a:xfrm>
            <a:off x="2483226" y="2642361"/>
            <a:ext cx="2211218" cy="705484"/>
          </a:xfrm>
          <a:prstGeom prst="rect">
            <a:avLst/>
          </a:prstGeom>
        </p:spPr>
      </p:pic>
      <p:pic>
        <p:nvPicPr>
          <p:cNvPr id="42" name="Slika 41">
            <a:extLst>
              <a:ext uri="{FF2B5EF4-FFF2-40B4-BE49-F238E27FC236}">
                <a16:creationId xmlns:a16="http://schemas.microsoft.com/office/drawing/2014/main" id="{A88B8658-0152-4106-B249-E4FDC6F9DCEE}"/>
              </a:ext>
            </a:extLst>
          </p:cNvPr>
          <p:cNvPicPr>
            <a:picLocks noChangeAspect="1"/>
          </p:cNvPicPr>
          <p:nvPr/>
        </p:nvPicPr>
        <p:blipFill>
          <a:blip r:embed="rId7"/>
          <a:stretch>
            <a:fillRect/>
          </a:stretch>
        </p:blipFill>
        <p:spPr>
          <a:xfrm>
            <a:off x="2374436" y="3224083"/>
            <a:ext cx="2737699" cy="800250"/>
          </a:xfrm>
          <a:prstGeom prst="rect">
            <a:avLst/>
          </a:prstGeom>
        </p:spPr>
      </p:pic>
      <p:pic>
        <p:nvPicPr>
          <p:cNvPr id="43" name="Slika 42">
            <a:extLst>
              <a:ext uri="{FF2B5EF4-FFF2-40B4-BE49-F238E27FC236}">
                <a16:creationId xmlns:a16="http://schemas.microsoft.com/office/drawing/2014/main" id="{F627A5E2-32B8-4D7C-96F5-89E5C23B1B68}"/>
              </a:ext>
            </a:extLst>
          </p:cNvPr>
          <p:cNvPicPr>
            <a:picLocks noChangeAspect="1"/>
          </p:cNvPicPr>
          <p:nvPr/>
        </p:nvPicPr>
        <p:blipFill>
          <a:blip r:embed="rId8"/>
          <a:stretch>
            <a:fillRect/>
          </a:stretch>
        </p:blipFill>
        <p:spPr>
          <a:xfrm>
            <a:off x="2444225" y="3815051"/>
            <a:ext cx="2958820" cy="737073"/>
          </a:xfrm>
          <a:prstGeom prst="rect">
            <a:avLst/>
          </a:prstGeom>
        </p:spPr>
      </p:pic>
      <p:pic>
        <p:nvPicPr>
          <p:cNvPr id="44" name="Slika 43">
            <a:extLst>
              <a:ext uri="{FF2B5EF4-FFF2-40B4-BE49-F238E27FC236}">
                <a16:creationId xmlns:a16="http://schemas.microsoft.com/office/drawing/2014/main" id="{E3F77B58-8C80-41E3-AE15-526D01068767}"/>
              </a:ext>
            </a:extLst>
          </p:cNvPr>
          <p:cNvPicPr>
            <a:picLocks noChangeAspect="1"/>
          </p:cNvPicPr>
          <p:nvPr/>
        </p:nvPicPr>
        <p:blipFill>
          <a:blip r:embed="rId9"/>
          <a:stretch>
            <a:fillRect/>
          </a:stretch>
        </p:blipFill>
        <p:spPr>
          <a:xfrm>
            <a:off x="2495772" y="4384544"/>
            <a:ext cx="3295768" cy="800250"/>
          </a:xfrm>
          <a:prstGeom prst="rect">
            <a:avLst/>
          </a:prstGeom>
        </p:spPr>
      </p:pic>
      <p:pic>
        <p:nvPicPr>
          <p:cNvPr id="45" name="Slika 44">
            <a:extLst>
              <a:ext uri="{FF2B5EF4-FFF2-40B4-BE49-F238E27FC236}">
                <a16:creationId xmlns:a16="http://schemas.microsoft.com/office/drawing/2014/main" id="{06578CA5-8A4A-4712-BF5E-EB61CEBB2447}"/>
              </a:ext>
            </a:extLst>
          </p:cNvPr>
          <p:cNvPicPr>
            <a:picLocks noChangeAspect="1"/>
          </p:cNvPicPr>
          <p:nvPr/>
        </p:nvPicPr>
        <p:blipFill>
          <a:blip r:embed="rId10"/>
          <a:stretch>
            <a:fillRect/>
          </a:stretch>
        </p:blipFill>
        <p:spPr>
          <a:xfrm>
            <a:off x="2449555" y="5036306"/>
            <a:ext cx="3927544" cy="726543"/>
          </a:xfrm>
          <a:prstGeom prst="rect">
            <a:avLst/>
          </a:prstGeom>
        </p:spPr>
      </p:pic>
      <p:pic>
        <p:nvPicPr>
          <p:cNvPr id="46" name="Slika 45">
            <a:extLst>
              <a:ext uri="{FF2B5EF4-FFF2-40B4-BE49-F238E27FC236}">
                <a16:creationId xmlns:a16="http://schemas.microsoft.com/office/drawing/2014/main" id="{96305FDB-1E2E-4E89-B7C3-98BDADCC55FB}"/>
              </a:ext>
            </a:extLst>
          </p:cNvPr>
          <p:cNvPicPr>
            <a:picLocks noChangeAspect="1"/>
          </p:cNvPicPr>
          <p:nvPr/>
        </p:nvPicPr>
        <p:blipFill rotWithShape="1">
          <a:blip r:embed="rId11"/>
          <a:srcRect t="11547"/>
          <a:stretch/>
        </p:blipFill>
        <p:spPr>
          <a:xfrm>
            <a:off x="2374436" y="5679977"/>
            <a:ext cx="4390847" cy="689220"/>
          </a:xfrm>
          <a:prstGeom prst="rect">
            <a:avLst/>
          </a:prstGeom>
        </p:spPr>
      </p:pic>
      <p:sp>
        <p:nvSpPr>
          <p:cNvPr id="2" name="Oblaček govora: elipsa 1">
            <a:extLst>
              <a:ext uri="{FF2B5EF4-FFF2-40B4-BE49-F238E27FC236}">
                <a16:creationId xmlns:a16="http://schemas.microsoft.com/office/drawing/2014/main" id="{12BE313C-9D66-4A40-A132-3497EB89C9C9}"/>
              </a:ext>
            </a:extLst>
          </p:cNvPr>
          <p:cNvSpPr/>
          <p:nvPr/>
        </p:nvSpPr>
        <p:spPr>
          <a:xfrm>
            <a:off x="8666480" y="3528767"/>
            <a:ext cx="2699938" cy="1930126"/>
          </a:xfrm>
          <a:prstGeom prst="wedgeEllipseCallout">
            <a:avLst>
              <a:gd name="adj1" fmla="val -147216"/>
              <a:gd name="adj2" fmla="val -29022"/>
            </a:avLst>
          </a:prstGeom>
          <a:solidFill>
            <a:schemeClr val="accent4">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Če želiš, lahko zraven poštevanke narišeš tudi muce. </a:t>
            </a:r>
          </a:p>
        </p:txBody>
      </p:sp>
    </p:spTree>
    <p:extLst>
      <p:ext uri="{BB962C8B-B14F-4D97-AF65-F5344CB8AC3E}">
        <p14:creationId xmlns:p14="http://schemas.microsoft.com/office/powerpoint/2010/main" val="3891808101"/>
      </p:ext>
    </p:extLst>
  </p:cSld>
  <p:clrMapOvr>
    <a:masterClrMapping/>
  </p:clrMapOvr>
  <mc:AlternateContent xmlns:mc="http://schemas.openxmlformats.org/markup-compatibility/2006" xmlns:p14="http://schemas.microsoft.com/office/powerpoint/2010/main">
    <mc:Choice Requires="p14">
      <p:transition spd="slow" p14:dur="2000" advTm="18995"/>
    </mc:Choice>
    <mc:Fallback xmlns="">
      <p:transition spd="slow" advTm="1899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2849185" y="255866"/>
            <a:ext cx="9064337" cy="6358910"/>
          </a:xfrm>
          <a:prstGeom prst="rect">
            <a:avLst/>
          </a:prstGeom>
        </p:spPr>
      </p:pic>
      <p:sp>
        <p:nvSpPr>
          <p:cNvPr id="3" name="PoljeZBesedilom 2"/>
          <p:cNvSpPr txBox="1"/>
          <p:nvPr/>
        </p:nvSpPr>
        <p:spPr>
          <a:xfrm>
            <a:off x="1616363" y="261706"/>
            <a:ext cx="1232821" cy="298543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l-SI" sz="2000" b="1" dirty="0" smtClean="0"/>
              <a:t>Reši naloge v delovnemu zvezku na strani </a:t>
            </a:r>
            <a:endParaRPr lang="sl-SI" sz="2000" b="1" dirty="0"/>
          </a:p>
          <a:p>
            <a:pPr algn="ctr"/>
            <a:endParaRPr lang="sl-SI" sz="2800" b="1" dirty="0" smtClean="0">
              <a:solidFill>
                <a:srgbClr val="0070C0"/>
              </a:solidFill>
            </a:endParaRPr>
          </a:p>
          <a:p>
            <a:pPr algn="ctr"/>
            <a:r>
              <a:rPr lang="sl-SI" sz="2000" b="1" dirty="0" smtClean="0">
                <a:solidFill>
                  <a:srgbClr val="0070C0"/>
                </a:solidFill>
              </a:rPr>
              <a:t>10 in 11</a:t>
            </a:r>
            <a:endParaRPr lang="sl-SI" sz="2000" b="1" dirty="0">
              <a:solidFill>
                <a:srgbClr val="0070C0"/>
              </a:solidFill>
            </a:endParaRPr>
          </a:p>
        </p:txBody>
      </p:sp>
    </p:spTree>
    <p:extLst>
      <p:ext uri="{BB962C8B-B14F-4D97-AF65-F5344CB8AC3E}">
        <p14:creationId xmlns:p14="http://schemas.microsoft.com/office/powerpoint/2010/main" val="2584119122"/>
      </p:ext>
    </p:extLst>
  </p:cSld>
  <p:clrMapOvr>
    <a:masterClrMapping/>
  </p:clrMapOvr>
  <mc:AlternateContent xmlns:mc="http://schemas.openxmlformats.org/markup-compatibility/2006" xmlns:p14="http://schemas.microsoft.com/office/powerpoint/2010/main">
    <mc:Choice Requires="p14">
      <p:transition spd="slow" p14:dur="2000" advTm="11646"/>
    </mc:Choice>
    <mc:Fallback xmlns="">
      <p:transition spd="slow" advTm="1164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01534" y="2573344"/>
            <a:ext cx="11049000" cy="1325563"/>
          </a:xfrm>
        </p:spPr>
        <p:txBody>
          <a:bodyPr>
            <a:noAutofit/>
          </a:bodyPr>
          <a:lstStyle/>
          <a:p>
            <a:r>
              <a:rPr lang="sl-SI" sz="4800" b="1" dirty="0" smtClean="0">
                <a:solidFill>
                  <a:srgbClr val="0070C0"/>
                </a:solidFill>
              </a:rPr>
              <a:t>POŠTEVANKO ŠTEVILA 4 </a:t>
            </a:r>
            <a:br>
              <a:rPr lang="sl-SI" sz="4800" b="1" dirty="0" smtClean="0">
                <a:solidFill>
                  <a:srgbClr val="0070C0"/>
                </a:solidFill>
              </a:rPr>
            </a:br>
            <a:r>
              <a:rPr lang="sl-SI" sz="4800" b="1" dirty="0" smtClean="0">
                <a:solidFill>
                  <a:srgbClr val="0070C0"/>
                </a:solidFill>
              </a:rPr>
              <a:t>SE NAUČI NA PAMET.</a:t>
            </a:r>
            <a:endParaRPr lang="sl-SI" sz="4800" b="1" dirty="0">
              <a:solidFill>
                <a:srgbClr val="0070C0"/>
              </a:solidFill>
            </a:endParaRPr>
          </a:p>
        </p:txBody>
      </p:sp>
    </p:spTree>
    <p:custDataLst>
      <p:tags r:id="rId1"/>
    </p:custDataLst>
    <p:extLst>
      <p:ext uri="{BB962C8B-B14F-4D97-AF65-F5344CB8AC3E}">
        <p14:creationId xmlns:p14="http://schemas.microsoft.com/office/powerpoint/2010/main" val="4170157789"/>
      </p:ext>
    </p:extLst>
  </p:cSld>
  <p:clrMapOvr>
    <a:masterClrMapping/>
  </p:clrMapOvr>
  <mc:AlternateContent xmlns:mc="http://schemas.openxmlformats.org/markup-compatibility/2006" xmlns:p14="http://schemas.microsoft.com/office/powerpoint/2010/main">
    <mc:Choice Requires="p14">
      <p:transition spd="slow" p14:dur="2000" advTm="20739"/>
    </mc:Choice>
    <mc:Fallback xmlns="">
      <p:transition spd="slow" advTm="2073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Pomagaj si z (</a:t>
            </a:r>
            <a:r>
              <a:rPr lang="sl-SI" dirty="0" smtClean="0"/>
              <a:t>U)POŠTEVANČKU, ki ga najdeš v spletni učilnici. Lahko ga prerišeš ali pa ga natisni (v kolikor imaš možnost). </a:t>
            </a:r>
            <a:endParaRPr lang="sl-SI"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89955" y="2595514"/>
            <a:ext cx="5458119" cy="4012676"/>
          </a:xfrm>
        </p:spPr>
      </p:pic>
    </p:spTree>
    <p:extLst>
      <p:ext uri="{BB962C8B-B14F-4D97-AF65-F5344CB8AC3E}">
        <p14:creationId xmlns:p14="http://schemas.microsoft.com/office/powerpoint/2010/main" val="1656200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Viri: </a:t>
            </a:r>
            <a:endParaRPr lang="sl-SI" dirty="0"/>
          </a:p>
        </p:txBody>
      </p:sp>
      <p:sp>
        <p:nvSpPr>
          <p:cNvPr id="3" name="Označba mesta vsebine 2"/>
          <p:cNvSpPr>
            <a:spLocks noGrp="1"/>
          </p:cNvSpPr>
          <p:nvPr>
            <p:ph idx="1"/>
          </p:nvPr>
        </p:nvSpPr>
        <p:spPr/>
        <p:txBody>
          <a:bodyPr/>
          <a:lstStyle/>
          <a:p>
            <a:endParaRPr lang="sl-SI" dirty="0" smtClean="0">
              <a:hlinkClick r:id="rId2"/>
            </a:endParaRPr>
          </a:p>
          <a:p>
            <a:r>
              <a:rPr lang="sl-SI" dirty="0" smtClean="0">
                <a:hlinkClick r:id="rId2"/>
              </a:rPr>
              <a:t>https</a:t>
            </a:r>
            <a:r>
              <a:rPr lang="sl-SI" dirty="0">
                <a:hlinkClick r:id="rId2"/>
              </a:rPr>
              <a:t>://www.facebook.com/MATA-NA-IZI-106313384474508/photos/pcb.181149036990942/181148996990946</a:t>
            </a:r>
            <a:r>
              <a:rPr lang="sl-SI" dirty="0" smtClean="0">
                <a:hlinkClick r:id="rId2"/>
              </a:rPr>
              <a:t>/</a:t>
            </a:r>
            <a:endParaRPr lang="sl-SI" dirty="0" smtClean="0"/>
          </a:p>
          <a:p>
            <a:endParaRPr lang="sl-SI" dirty="0" smtClean="0"/>
          </a:p>
          <a:p>
            <a:endParaRPr lang="sl-SI" dirty="0"/>
          </a:p>
        </p:txBody>
      </p:sp>
    </p:spTree>
    <p:extLst>
      <p:ext uri="{BB962C8B-B14F-4D97-AF65-F5344CB8AC3E}">
        <p14:creationId xmlns:p14="http://schemas.microsoft.com/office/powerpoint/2010/main" val="189314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3">
              <a:lumMod val="40000"/>
              <a:lumOff val="60000"/>
            </a:schemeClr>
          </a:solidFill>
        </p:spPr>
        <p:txBody>
          <a:bodyPr/>
          <a:lstStyle/>
          <a:p>
            <a:r>
              <a:rPr lang="sl-SI" b="1" dirty="0" smtClean="0">
                <a:solidFill>
                  <a:schemeClr val="accent5">
                    <a:lumMod val="75000"/>
                  </a:schemeClr>
                </a:solidFill>
              </a:rPr>
              <a:t>Koliko tačk ima ena muca?</a:t>
            </a:r>
            <a:endParaRPr lang="sl-SI" dirty="0"/>
          </a:p>
        </p:txBody>
      </p:sp>
      <p:sp>
        <p:nvSpPr>
          <p:cNvPr id="3" name="Ograda vsebine 2"/>
          <p:cNvSpPr>
            <a:spLocks noGrp="1"/>
          </p:cNvSpPr>
          <p:nvPr>
            <p:ph idx="1"/>
          </p:nvPr>
        </p:nvSpPr>
        <p:spPr>
          <a:xfrm>
            <a:off x="1981200" y="1628801"/>
            <a:ext cx="8229600" cy="4525963"/>
          </a:xfrm>
          <a:solidFill>
            <a:schemeClr val="accent5">
              <a:lumMod val="40000"/>
              <a:lumOff val="60000"/>
            </a:schemeClr>
          </a:solidFill>
        </p:spPr>
        <p:txBody>
          <a:bodyPr/>
          <a:lstStyle/>
          <a:p>
            <a:pPr lvl="0" algn="ctr" fontAlgn="base">
              <a:spcBef>
                <a:spcPct val="0"/>
              </a:spcBef>
              <a:spcAft>
                <a:spcPct val="0"/>
              </a:spcAft>
              <a:buNone/>
            </a:pPr>
            <a:endParaRPr lang="sl-SI" b="1" dirty="0" smtClean="0">
              <a:ea typeface="Calibri" pitchFamily="34" charset="0"/>
              <a:cs typeface="Times New Roman" pitchFamily="18" charset="0"/>
            </a:endParaRPr>
          </a:p>
          <a:p>
            <a:pPr lvl="0" algn="ctr" fontAlgn="base">
              <a:spcBef>
                <a:spcPct val="0"/>
              </a:spcBef>
              <a:spcAft>
                <a:spcPct val="0"/>
              </a:spcAft>
              <a:buNone/>
            </a:pPr>
            <a:endParaRPr lang="sl-SI" b="1" dirty="0">
              <a:ea typeface="Calibri" pitchFamily="34" charset="0"/>
              <a:cs typeface="Times New Roman" pitchFamily="18" charset="0"/>
            </a:endParaRPr>
          </a:p>
          <a:p>
            <a:pPr lvl="0" algn="ctr" fontAlgn="base">
              <a:spcBef>
                <a:spcPct val="0"/>
              </a:spcBef>
              <a:spcAft>
                <a:spcPct val="0"/>
              </a:spcAft>
              <a:buNone/>
            </a:pPr>
            <a:endParaRPr lang="sl-SI" b="1" dirty="0" smtClean="0">
              <a:ea typeface="Calibri" pitchFamily="34" charset="0"/>
              <a:cs typeface="Times New Roman" pitchFamily="18" charset="0"/>
            </a:endParaRPr>
          </a:p>
          <a:p>
            <a:pPr lvl="0" algn="ctr" fontAlgn="base">
              <a:spcBef>
                <a:spcPct val="0"/>
              </a:spcBef>
              <a:spcAft>
                <a:spcPct val="0"/>
              </a:spcAft>
              <a:buNone/>
            </a:pPr>
            <a:endParaRPr lang="sl-SI" b="1" dirty="0" smtClean="0">
              <a:ea typeface="Calibri" pitchFamily="34" charset="0"/>
              <a:cs typeface="Times New Roman" pitchFamily="18" charset="0"/>
            </a:endParaRPr>
          </a:p>
          <a:p>
            <a:pPr lvl="0" algn="ctr" fontAlgn="base">
              <a:spcBef>
                <a:spcPct val="0"/>
              </a:spcBef>
              <a:spcAft>
                <a:spcPct val="0"/>
              </a:spcAft>
              <a:buNone/>
            </a:pPr>
            <a:endParaRPr lang="sl-SI" b="1" dirty="0" smtClean="0">
              <a:ea typeface="Calibri" pitchFamily="34" charset="0"/>
              <a:cs typeface="Times New Roman" pitchFamily="18" charset="0"/>
            </a:endParaRPr>
          </a:p>
          <a:p>
            <a:pPr lvl="0" algn="ctr" fontAlgn="base">
              <a:spcBef>
                <a:spcPct val="0"/>
              </a:spcBef>
              <a:spcAft>
                <a:spcPct val="0"/>
              </a:spcAft>
              <a:buNone/>
            </a:pPr>
            <a:r>
              <a:rPr lang="en-US" sz="4000" b="1" dirty="0">
                <a:ea typeface="Calibri" pitchFamily="34" charset="0"/>
                <a:cs typeface="Times New Roman" pitchFamily="18" charset="0"/>
              </a:rPr>
              <a:t>4</a:t>
            </a:r>
            <a:r>
              <a:rPr lang="sl-SI" sz="4000" b="1" dirty="0">
                <a:ea typeface="Calibri" pitchFamily="34" charset="0"/>
                <a:cs typeface="Times New Roman" pitchFamily="18" charset="0"/>
              </a:rPr>
              <a:t> </a:t>
            </a:r>
            <a:r>
              <a:rPr lang="sl-SI" sz="2400" b="1" dirty="0">
                <a:ea typeface="Calibri" pitchFamily="34" charset="0"/>
                <a:cs typeface="Times New Roman" pitchFamily="18" charset="0"/>
              </a:rPr>
              <a:t>tačke</a:t>
            </a:r>
            <a:endParaRPr lang="sl-SI" sz="2400" b="1" dirty="0">
              <a:cs typeface="Arial" pitchFamily="34" charset="0"/>
            </a:endParaRPr>
          </a:p>
          <a:p>
            <a:pPr lvl="0" algn="ctr" eaLnBrk="0" fontAlgn="base" hangingPunct="0">
              <a:spcBef>
                <a:spcPct val="0"/>
              </a:spcBef>
              <a:spcAft>
                <a:spcPct val="0"/>
              </a:spcAft>
              <a:buNone/>
            </a:pPr>
            <a:r>
              <a:rPr lang="en-US" sz="4000" b="1" dirty="0">
                <a:ea typeface="Calibri" pitchFamily="34" charset="0"/>
                <a:cs typeface="Times New Roman" pitchFamily="18" charset="0"/>
              </a:rPr>
              <a:t> </a:t>
            </a:r>
            <a:r>
              <a:rPr lang="en-US" sz="4000" b="1" dirty="0">
                <a:solidFill>
                  <a:srgbClr val="FF0000"/>
                </a:solidFill>
                <a:ea typeface="Calibri" pitchFamily="34" charset="0"/>
                <a:cs typeface="Calibri" pitchFamily="34" charset="0"/>
              </a:rPr>
              <a:t>1</a:t>
            </a:r>
            <a:r>
              <a:rPr lang="sl-SI" sz="4000" b="1" dirty="0">
                <a:solidFill>
                  <a:srgbClr val="FF0000"/>
                </a:solidFill>
                <a:cs typeface="Calibri" pitchFamily="34" charset="0"/>
              </a:rPr>
              <a:t>·</a:t>
            </a:r>
            <a:r>
              <a:rPr lang="en-US" sz="4000" b="1" dirty="0">
                <a:solidFill>
                  <a:srgbClr val="FF0000"/>
                </a:solidFill>
                <a:cs typeface="Times New Roman" pitchFamily="18" charset="0"/>
              </a:rPr>
              <a:t> 4 = 4</a:t>
            </a:r>
            <a:endParaRPr lang="sl-SI" sz="4000" b="1" dirty="0">
              <a:solidFill>
                <a:srgbClr val="FF0000"/>
              </a:solidFill>
              <a:cs typeface="Times New Roman" pitchFamily="18" charset="0"/>
            </a:endParaRPr>
          </a:p>
          <a:p>
            <a:pPr lvl="0" eaLnBrk="0" fontAlgn="base" hangingPunct="0">
              <a:spcBef>
                <a:spcPct val="0"/>
              </a:spcBef>
              <a:spcAft>
                <a:spcPct val="0"/>
              </a:spcAft>
              <a:buNone/>
            </a:pPr>
            <a:r>
              <a:rPr lang="sl-SI" sz="4000" dirty="0">
                <a:cs typeface="Times New Roman" pitchFamily="18" charset="0"/>
              </a:rPr>
              <a:t>			Ena muca ima </a:t>
            </a:r>
            <a:r>
              <a:rPr lang="sl-SI" sz="4000" b="1" dirty="0">
                <a:solidFill>
                  <a:srgbClr val="FF0000"/>
                </a:solidFill>
                <a:cs typeface="Times New Roman" pitchFamily="18" charset="0"/>
              </a:rPr>
              <a:t>štiri</a:t>
            </a:r>
            <a:r>
              <a:rPr lang="sl-SI" sz="4000" dirty="0">
                <a:cs typeface="Times New Roman" pitchFamily="18" charset="0"/>
              </a:rPr>
              <a:t> tačke.</a:t>
            </a:r>
          </a:p>
          <a:p>
            <a:endParaRPr lang="sl-SI" sz="4000" dirty="0"/>
          </a:p>
        </p:txBody>
      </p:sp>
      <p:pic>
        <p:nvPicPr>
          <p:cNvPr id="4" name="Ograda vsebine 3" descr="fotografiranje-muck-muca-fotomorgana-37 | Fotomorgana andraž muljavec"/>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849" y="1772816"/>
            <a:ext cx="1876152" cy="1783184"/>
          </a:xfrm>
          <a:prstGeom prst="rect">
            <a:avLst/>
          </a:prstGeom>
          <a:noFill/>
          <a:ln>
            <a:noFill/>
          </a:ln>
        </p:spPr>
      </p:pic>
    </p:spTree>
    <p:custDataLst>
      <p:tags r:id="rId1"/>
    </p:custDataLst>
    <p:extLst>
      <p:ext uri="{BB962C8B-B14F-4D97-AF65-F5344CB8AC3E}">
        <p14:creationId xmlns:p14="http://schemas.microsoft.com/office/powerpoint/2010/main" val="2325065939"/>
      </p:ext>
    </p:extLst>
  </p:cSld>
  <p:clrMapOvr>
    <a:masterClrMapping/>
  </p:clrMapOvr>
  <mc:AlternateContent xmlns:mc="http://schemas.openxmlformats.org/markup-compatibility/2006" xmlns:p14="http://schemas.microsoft.com/office/powerpoint/2010/main">
    <mc:Choice Requires="p14">
      <p:transition spd="slow" p14:dur="2000" advTm="13083"/>
    </mc:Choice>
    <mc:Fallback xmlns="">
      <p:transition spd="slow" advTm="130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507288" cy="1143000"/>
          </a:xfrm>
          <a:solidFill>
            <a:schemeClr val="accent3">
              <a:lumMod val="40000"/>
              <a:lumOff val="60000"/>
            </a:schemeClr>
          </a:solidFill>
        </p:spPr>
        <p:txBody>
          <a:bodyPr>
            <a:noAutofit/>
          </a:bodyPr>
          <a:lstStyle/>
          <a:p>
            <a:r>
              <a:rPr lang="en-US" b="1" dirty="0" err="1" smtClean="0">
                <a:solidFill>
                  <a:schemeClr val="accent5">
                    <a:lumMod val="75000"/>
                  </a:schemeClr>
                </a:solidFill>
              </a:rPr>
              <a:t>Koliko</a:t>
            </a:r>
            <a:r>
              <a:rPr lang="en-US" b="1" dirty="0" smtClean="0">
                <a:solidFill>
                  <a:schemeClr val="accent5">
                    <a:lumMod val="75000"/>
                  </a:schemeClr>
                </a:solidFill>
              </a:rPr>
              <a:t> </a:t>
            </a:r>
            <a:r>
              <a:rPr lang="en-US" b="1" dirty="0" err="1" smtClean="0">
                <a:solidFill>
                  <a:schemeClr val="accent5">
                    <a:lumMod val="75000"/>
                  </a:schemeClr>
                </a:solidFill>
              </a:rPr>
              <a:t>tačk</a:t>
            </a:r>
            <a:r>
              <a:rPr lang="en-US" b="1" dirty="0" smtClean="0">
                <a:solidFill>
                  <a:schemeClr val="accent5">
                    <a:lumMod val="75000"/>
                  </a:schemeClr>
                </a:solidFill>
              </a:rPr>
              <a:t> </a:t>
            </a:r>
            <a:r>
              <a:rPr lang="en-US" b="1" dirty="0" err="1" smtClean="0">
                <a:solidFill>
                  <a:schemeClr val="accent5">
                    <a:lumMod val="75000"/>
                  </a:schemeClr>
                </a:solidFill>
              </a:rPr>
              <a:t>imata</a:t>
            </a:r>
            <a:r>
              <a:rPr lang="en-US" b="1" dirty="0" smtClean="0">
                <a:solidFill>
                  <a:schemeClr val="accent5">
                    <a:lumMod val="75000"/>
                  </a:schemeClr>
                </a:solidFill>
              </a:rPr>
              <a:t> </a:t>
            </a:r>
            <a:r>
              <a:rPr lang="en-US" b="1" dirty="0" err="1" smtClean="0">
                <a:solidFill>
                  <a:schemeClr val="accent5">
                    <a:lumMod val="75000"/>
                  </a:schemeClr>
                </a:solidFill>
              </a:rPr>
              <a:t>dve</a:t>
            </a:r>
            <a:r>
              <a:rPr lang="en-US" b="1" dirty="0" smtClean="0">
                <a:solidFill>
                  <a:schemeClr val="accent5">
                    <a:lumMod val="75000"/>
                  </a:schemeClr>
                </a:solidFill>
              </a:rPr>
              <a:t> </a:t>
            </a:r>
            <a:r>
              <a:rPr lang="en-US" b="1" dirty="0" err="1" smtClean="0">
                <a:solidFill>
                  <a:schemeClr val="accent5">
                    <a:lumMod val="75000"/>
                  </a:schemeClr>
                </a:solidFill>
              </a:rPr>
              <a:t>muci</a:t>
            </a:r>
            <a:r>
              <a:rPr lang="en-US" b="1" dirty="0" smtClean="0">
                <a:solidFill>
                  <a:schemeClr val="accent5">
                    <a:lumMod val="75000"/>
                  </a:schemeClr>
                </a:solidFill>
              </a:rPr>
              <a:t> </a:t>
            </a:r>
            <a:r>
              <a:rPr lang="en-US" b="1" dirty="0" err="1" smtClean="0">
                <a:solidFill>
                  <a:schemeClr val="accent5">
                    <a:lumMod val="75000"/>
                  </a:schemeClr>
                </a:solidFill>
              </a:rPr>
              <a:t>skupaj</a:t>
            </a:r>
            <a:r>
              <a:rPr lang="en-US" b="1" dirty="0" smtClean="0">
                <a:solidFill>
                  <a:schemeClr val="accent5">
                    <a:lumMod val="75000"/>
                  </a:schemeClr>
                </a:solidFill>
              </a:rPr>
              <a:t>?</a:t>
            </a:r>
            <a:endParaRPr lang="sl-SI" dirty="0"/>
          </a:p>
        </p:txBody>
      </p:sp>
      <p:sp>
        <p:nvSpPr>
          <p:cNvPr id="3" name="Ograda vsebine 2"/>
          <p:cNvSpPr>
            <a:spLocks noGrp="1"/>
          </p:cNvSpPr>
          <p:nvPr>
            <p:ph idx="1"/>
          </p:nvPr>
        </p:nvSpPr>
        <p:spPr>
          <a:xfrm>
            <a:off x="2120044" y="1628801"/>
            <a:ext cx="8229600" cy="4525963"/>
          </a:xfrm>
          <a:solidFill>
            <a:schemeClr val="accent5">
              <a:lumMod val="40000"/>
              <a:lumOff val="60000"/>
            </a:schemeClr>
          </a:solidFill>
        </p:spPr>
        <p:txBody>
          <a:bodyPr/>
          <a:lstStyle/>
          <a:p>
            <a:endParaRPr lang="sl-SI" dirty="0"/>
          </a:p>
          <a:p>
            <a:endParaRPr lang="sl-SI" dirty="0" smtClean="0"/>
          </a:p>
          <a:p>
            <a:endParaRPr lang="sl-SI" dirty="0" smtClean="0"/>
          </a:p>
          <a:p>
            <a:endParaRPr lang="sl-SI" dirty="0"/>
          </a:p>
          <a:p>
            <a:pPr marL="0" indent="0" fontAlgn="base">
              <a:spcBef>
                <a:spcPct val="0"/>
              </a:spcBef>
              <a:spcAft>
                <a:spcPct val="0"/>
              </a:spcAft>
              <a:buNone/>
            </a:pPr>
            <a:r>
              <a:rPr lang="sl-SI" sz="4000" b="1" dirty="0">
                <a:solidFill>
                  <a:srgbClr val="000000"/>
                </a:solidFill>
                <a:ea typeface="Calibri" pitchFamily="34" charset="0"/>
                <a:cs typeface="Times New Roman" pitchFamily="18" charset="0"/>
              </a:rPr>
              <a:t>		</a:t>
            </a:r>
            <a:r>
              <a:rPr lang="en-US" sz="4000" b="1" dirty="0">
                <a:solidFill>
                  <a:srgbClr val="000000"/>
                </a:solidFill>
                <a:ea typeface="Calibri" pitchFamily="34" charset="0"/>
                <a:cs typeface="Times New Roman" pitchFamily="18" charset="0"/>
              </a:rPr>
              <a:t>4 </a:t>
            </a:r>
            <a:r>
              <a:rPr lang="sl-SI" sz="4000" b="1" dirty="0">
                <a:solidFill>
                  <a:srgbClr val="000000"/>
                </a:solidFill>
                <a:ea typeface="Calibri" pitchFamily="34" charset="0"/>
                <a:cs typeface="Times New Roman" pitchFamily="18" charset="0"/>
              </a:rPr>
              <a:t>	  </a:t>
            </a:r>
            <a:r>
              <a:rPr lang="en-US" sz="4000" b="1" dirty="0">
                <a:solidFill>
                  <a:srgbClr val="000000"/>
                </a:solidFill>
                <a:ea typeface="Calibri" pitchFamily="34" charset="0"/>
                <a:cs typeface="Times New Roman" pitchFamily="18" charset="0"/>
              </a:rPr>
              <a:t>+</a:t>
            </a:r>
            <a:r>
              <a:rPr lang="sl-SI" sz="4000" b="1" dirty="0">
                <a:solidFill>
                  <a:srgbClr val="000000"/>
                </a:solidFill>
                <a:ea typeface="Calibri" pitchFamily="34" charset="0"/>
                <a:cs typeface="Times New Roman" pitchFamily="18" charset="0"/>
              </a:rPr>
              <a:t>	</a:t>
            </a:r>
            <a:r>
              <a:rPr lang="en-US" sz="4000" b="1" dirty="0">
                <a:solidFill>
                  <a:srgbClr val="000000"/>
                </a:solidFill>
                <a:ea typeface="Calibri" pitchFamily="34" charset="0"/>
                <a:cs typeface="Times New Roman" pitchFamily="18" charset="0"/>
              </a:rPr>
              <a:t> 4 </a:t>
            </a:r>
            <a:r>
              <a:rPr lang="sl-SI" sz="4000" b="1" dirty="0">
                <a:solidFill>
                  <a:srgbClr val="000000"/>
                </a:solidFill>
                <a:ea typeface="Calibri" pitchFamily="34" charset="0"/>
                <a:cs typeface="Times New Roman" pitchFamily="18" charset="0"/>
              </a:rPr>
              <a:t>		</a:t>
            </a:r>
            <a:r>
              <a:rPr lang="en-US" sz="4000" b="1" dirty="0">
                <a:solidFill>
                  <a:srgbClr val="000000"/>
                </a:solidFill>
                <a:ea typeface="Calibri" pitchFamily="34" charset="0"/>
                <a:cs typeface="Times New Roman" pitchFamily="18" charset="0"/>
              </a:rPr>
              <a:t>= </a:t>
            </a:r>
            <a:r>
              <a:rPr lang="sl-SI" sz="4000" b="1" dirty="0">
                <a:solidFill>
                  <a:srgbClr val="000000"/>
                </a:solidFill>
                <a:ea typeface="Calibri" pitchFamily="34" charset="0"/>
                <a:cs typeface="Times New Roman" pitchFamily="18" charset="0"/>
              </a:rPr>
              <a:t> </a:t>
            </a:r>
            <a:r>
              <a:rPr lang="en-US" sz="4000" b="1" dirty="0">
                <a:solidFill>
                  <a:srgbClr val="000000"/>
                </a:solidFill>
                <a:ea typeface="Calibri" pitchFamily="34" charset="0"/>
                <a:cs typeface="Times New Roman" pitchFamily="18" charset="0"/>
              </a:rPr>
              <a:t>8</a:t>
            </a:r>
            <a:endParaRPr lang="sl-SI" sz="4000" b="1" dirty="0">
              <a:cs typeface="Arial" pitchFamily="34" charset="0"/>
            </a:endParaRPr>
          </a:p>
          <a:p>
            <a:pPr marL="0" indent="0" eaLnBrk="0" fontAlgn="base" hangingPunct="0">
              <a:spcBef>
                <a:spcPct val="0"/>
              </a:spcBef>
              <a:spcAft>
                <a:spcPct val="0"/>
              </a:spcAft>
              <a:buNone/>
            </a:pPr>
            <a:r>
              <a:rPr lang="sl-SI" sz="4000" b="1" dirty="0">
                <a:solidFill>
                  <a:srgbClr val="FF0000"/>
                </a:solidFill>
                <a:ea typeface="Calibri" pitchFamily="34" charset="0"/>
                <a:cs typeface="Calibri" pitchFamily="34" charset="0"/>
              </a:rPr>
              <a:t>			</a:t>
            </a:r>
            <a:r>
              <a:rPr lang="en-US" sz="4000" b="1" dirty="0" smtClean="0">
                <a:solidFill>
                  <a:srgbClr val="FF0000"/>
                </a:solidFill>
                <a:ea typeface="Calibri" pitchFamily="34" charset="0"/>
                <a:cs typeface="Calibri" pitchFamily="34" charset="0"/>
              </a:rPr>
              <a:t>2</a:t>
            </a:r>
            <a:r>
              <a:rPr lang="sl-SI" sz="4000" b="1" dirty="0" smtClean="0">
                <a:solidFill>
                  <a:srgbClr val="FF0000"/>
                </a:solidFill>
                <a:ea typeface="Calibri" pitchFamily="34" charset="0"/>
                <a:cs typeface="Calibri" pitchFamily="34" charset="0"/>
              </a:rPr>
              <a:t> </a:t>
            </a:r>
            <a:r>
              <a:rPr lang="sl-SI" sz="4000" b="1" dirty="0" smtClean="0">
                <a:solidFill>
                  <a:srgbClr val="FF0000"/>
                </a:solidFill>
                <a:cs typeface="Calibri" pitchFamily="34" charset="0"/>
              </a:rPr>
              <a:t>·</a:t>
            </a:r>
            <a:r>
              <a:rPr lang="en-US" sz="4000" b="1" dirty="0" smtClean="0">
                <a:solidFill>
                  <a:srgbClr val="FF0000"/>
                </a:solidFill>
                <a:cs typeface="Times New Roman" pitchFamily="18" charset="0"/>
              </a:rPr>
              <a:t> </a:t>
            </a:r>
            <a:r>
              <a:rPr lang="en-US" sz="4000" b="1" dirty="0">
                <a:solidFill>
                  <a:srgbClr val="FF0000"/>
                </a:solidFill>
                <a:cs typeface="Times New Roman" pitchFamily="18" charset="0"/>
              </a:rPr>
              <a:t>4 = 8</a:t>
            </a:r>
            <a:endParaRPr lang="sl-SI" sz="4000" b="1" dirty="0">
              <a:solidFill>
                <a:srgbClr val="FF0000"/>
              </a:solidFill>
              <a:cs typeface="Times New Roman" pitchFamily="18" charset="0"/>
            </a:endParaRPr>
          </a:p>
          <a:p>
            <a:pPr marL="0" indent="0" eaLnBrk="0" fontAlgn="base" hangingPunct="0">
              <a:spcBef>
                <a:spcPct val="0"/>
              </a:spcBef>
              <a:spcAft>
                <a:spcPct val="0"/>
              </a:spcAft>
              <a:buNone/>
            </a:pPr>
            <a:r>
              <a:rPr lang="sl-SI" sz="4000" dirty="0">
                <a:cs typeface="Times New Roman" pitchFamily="18" charset="0"/>
              </a:rPr>
              <a:t>Dve muci imata skupaj </a:t>
            </a:r>
            <a:r>
              <a:rPr lang="sl-SI" sz="4000" b="1" dirty="0">
                <a:solidFill>
                  <a:srgbClr val="FF0000"/>
                </a:solidFill>
                <a:cs typeface="Times New Roman" pitchFamily="18" charset="0"/>
              </a:rPr>
              <a:t>8</a:t>
            </a:r>
            <a:r>
              <a:rPr lang="sl-SI" sz="4000" dirty="0">
                <a:cs typeface="Times New Roman" pitchFamily="18" charset="0"/>
              </a:rPr>
              <a:t> tačk.</a:t>
            </a:r>
            <a:endParaRPr lang="en-US" sz="4000" dirty="0">
              <a:cs typeface="Arial" pitchFamily="34" charset="0"/>
            </a:endParaRPr>
          </a:p>
          <a:p>
            <a:endParaRPr lang="sl-SI" dirty="0"/>
          </a:p>
        </p:txBody>
      </p:sp>
      <p:pic>
        <p:nvPicPr>
          <p:cNvPr id="4" name="Ograda vsebine 3" descr="fotografiranje-muck-muca-fotomorgana-37 | Fotomorgana andraž muljavec"/>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4112" y="1861258"/>
            <a:ext cx="2168943" cy="1728192"/>
          </a:xfrm>
          <a:prstGeom prst="rect">
            <a:avLst/>
          </a:prstGeom>
          <a:noFill/>
          <a:ln>
            <a:noFill/>
          </a:ln>
        </p:spPr>
      </p:pic>
      <p:pic>
        <p:nvPicPr>
          <p:cNvPr id="5" name="Slika 4" descr="MLADA MUCA IN ZAŠČITA PRED BOLHAMI - VetProme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5920" y="1861258"/>
            <a:ext cx="2016224" cy="1728192"/>
          </a:xfrm>
          <a:prstGeom prst="rect">
            <a:avLst/>
          </a:prstGeom>
          <a:noFill/>
          <a:ln>
            <a:noFill/>
          </a:ln>
        </p:spPr>
      </p:pic>
    </p:spTree>
    <p:custDataLst>
      <p:tags r:id="rId1"/>
    </p:custDataLst>
    <p:extLst>
      <p:ext uri="{BB962C8B-B14F-4D97-AF65-F5344CB8AC3E}">
        <p14:creationId xmlns:p14="http://schemas.microsoft.com/office/powerpoint/2010/main" val="3265214475"/>
      </p:ext>
    </p:extLst>
  </p:cSld>
  <p:clrMapOvr>
    <a:masterClrMapping/>
  </p:clrMapOvr>
  <mc:AlternateContent xmlns:mc="http://schemas.openxmlformats.org/markup-compatibility/2006" xmlns:p14="http://schemas.microsoft.com/office/powerpoint/2010/main">
    <mc:Choice Requires="p14">
      <p:transition spd="slow" p14:dur="2000" advTm="15812"/>
    </mc:Choice>
    <mc:Fallback xmlns="">
      <p:transition spd="slow" advTm="158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3">
              <a:lumMod val="40000"/>
              <a:lumOff val="60000"/>
            </a:schemeClr>
          </a:solidFill>
        </p:spPr>
        <p:txBody>
          <a:bodyPr/>
          <a:lstStyle/>
          <a:p>
            <a:r>
              <a:rPr lang="en-US" b="1" dirty="0" err="1" smtClean="0">
                <a:solidFill>
                  <a:schemeClr val="accent5">
                    <a:lumMod val="75000"/>
                  </a:schemeClr>
                </a:solidFill>
              </a:rPr>
              <a:t>Koliko</a:t>
            </a:r>
            <a:r>
              <a:rPr lang="en-US" b="1" dirty="0" smtClean="0">
                <a:solidFill>
                  <a:schemeClr val="accent5">
                    <a:lumMod val="75000"/>
                  </a:schemeClr>
                </a:solidFill>
              </a:rPr>
              <a:t> </a:t>
            </a:r>
            <a:r>
              <a:rPr lang="en-US" b="1" dirty="0" err="1" smtClean="0">
                <a:solidFill>
                  <a:schemeClr val="accent5">
                    <a:lumMod val="75000"/>
                  </a:schemeClr>
                </a:solidFill>
              </a:rPr>
              <a:t>tačk</a:t>
            </a:r>
            <a:r>
              <a:rPr lang="en-US" b="1" dirty="0" smtClean="0">
                <a:solidFill>
                  <a:schemeClr val="accent5">
                    <a:lumMod val="75000"/>
                  </a:schemeClr>
                </a:solidFill>
              </a:rPr>
              <a:t> </a:t>
            </a:r>
            <a:r>
              <a:rPr lang="sl-SI" b="1" dirty="0" smtClean="0">
                <a:solidFill>
                  <a:schemeClr val="accent5">
                    <a:lumMod val="75000"/>
                  </a:schemeClr>
                </a:solidFill>
              </a:rPr>
              <a:t>imajo tri muce </a:t>
            </a:r>
            <a:r>
              <a:rPr lang="en-US" b="1" dirty="0" err="1" smtClean="0">
                <a:solidFill>
                  <a:schemeClr val="accent5">
                    <a:lumMod val="75000"/>
                  </a:schemeClr>
                </a:solidFill>
              </a:rPr>
              <a:t>skupaj</a:t>
            </a:r>
            <a:r>
              <a:rPr lang="en-US" b="1" dirty="0" smtClean="0">
                <a:solidFill>
                  <a:schemeClr val="accent5">
                    <a:lumMod val="75000"/>
                  </a:schemeClr>
                </a:solidFill>
              </a:rPr>
              <a:t>?</a:t>
            </a:r>
            <a:endParaRPr lang="sl-SI" b="1" dirty="0">
              <a:solidFill>
                <a:schemeClr val="accent5">
                  <a:lumMod val="75000"/>
                </a:schemeClr>
              </a:solidFill>
            </a:endParaRPr>
          </a:p>
        </p:txBody>
      </p:sp>
      <p:sp>
        <p:nvSpPr>
          <p:cNvPr id="3" name="Ograda vsebine 2"/>
          <p:cNvSpPr>
            <a:spLocks noGrp="1"/>
          </p:cNvSpPr>
          <p:nvPr>
            <p:ph idx="1"/>
          </p:nvPr>
        </p:nvSpPr>
        <p:spPr>
          <a:solidFill>
            <a:schemeClr val="accent5">
              <a:lumMod val="40000"/>
              <a:lumOff val="60000"/>
            </a:schemeClr>
          </a:solidFill>
        </p:spPr>
        <p:txBody>
          <a:bodyPr>
            <a:normAutofit fontScale="92500" lnSpcReduction="20000"/>
          </a:bodyPr>
          <a:lstStyle/>
          <a:p>
            <a:endParaRPr lang="sl-SI" dirty="0" smtClean="0"/>
          </a:p>
          <a:p>
            <a:endParaRPr lang="sl-SI" dirty="0"/>
          </a:p>
          <a:p>
            <a:pPr>
              <a:buNone/>
            </a:pPr>
            <a:endParaRPr lang="sl-SI" dirty="0"/>
          </a:p>
          <a:p>
            <a:pPr>
              <a:buNone/>
            </a:pPr>
            <a:endParaRPr lang="sl-SI" dirty="0" smtClean="0"/>
          </a:p>
          <a:p>
            <a:pPr>
              <a:buNone/>
            </a:pPr>
            <a:endParaRPr lang="sl-SI" sz="4000" dirty="0"/>
          </a:p>
          <a:p>
            <a:pPr algn="ctr">
              <a:buNone/>
            </a:pPr>
            <a:r>
              <a:rPr lang="sl-SI" sz="4300" b="1" dirty="0"/>
              <a:t>		4	 + 	    4 		+	 4 	     = 12</a:t>
            </a:r>
          </a:p>
          <a:p>
            <a:pPr algn="ctr">
              <a:buNone/>
            </a:pPr>
            <a:r>
              <a:rPr lang="sl-SI" sz="4300" b="1" dirty="0">
                <a:solidFill>
                  <a:srgbClr val="FF0000"/>
                </a:solidFill>
              </a:rPr>
              <a:t>3 </a:t>
            </a:r>
            <a:r>
              <a:rPr lang="sl-SI" sz="4300" b="1" dirty="0">
                <a:solidFill>
                  <a:srgbClr val="FF0000"/>
                </a:solidFill>
                <a:cs typeface="Calibri" pitchFamily="34" charset="0"/>
              </a:rPr>
              <a:t>· 4 = 12</a:t>
            </a:r>
          </a:p>
          <a:p>
            <a:pPr>
              <a:buNone/>
            </a:pPr>
            <a:r>
              <a:rPr lang="sl-SI" sz="4300" dirty="0"/>
              <a:t>Tri muce imajo skupaj </a:t>
            </a:r>
            <a:r>
              <a:rPr lang="sl-SI" sz="4300" b="1" dirty="0">
                <a:solidFill>
                  <a:srgbClr val="FF0000"/>
                </a:solidFill>
              </a:rPr>
              <a:t>12</a:t>
            </a:r>
            <a:r>
              <a:rPr lang="sl-SI" sz="4300" dirty="0"/>
              <a:t> tačk. </a:t>
            </a:r>
          </a:p>
        </p:txBody>
      </p:sp>
      <p:pic>
        <p:nvPicPr>
          <p:cNvPr id="4" name="Ograda vsebine 3" descr="fotografiranje-muck-muca-fotomorgana-37 | Fotomorgana andraž muljavec"/>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5662" y="1916832"/>
            <a:ext cx="2000448" cy="1656184"/>
          </a:xfrm>
          <a:prstGeom prst="rect">
            <a:avLst/>
          </a:prstGeom>
          <a:noFill/>
          <a:ln>
            <a:noFill/>
          </a:ln>
        </p:spPr>
      </p:pic>
      <p:pic>
        <p:nvPicPr>
          <p:cNvPr id="5" name="Slika 4" descr="MLADA MUCA IN ZAŠČITA PRED BOLHAMI - VetProme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2363" y="1916832"/>
            <a:ext cx="1754731" cy="1656184"/>
          </a:xfrm>
          <a:prstGeom prst="rect">
            <a:avLst/>
          </a:prstGeom>
          <a:noFill/>
          <a:ln>
            <a:noFill/>
          </a:ln>
        </p:spPr>
      </p:pic>
      <p:pic>
        <p:nvPicPr>
          <p:cNvPr id="6" name="Slika 5" descr="images.jpg"/>
          <p:cNvPicPr>
            <a:picLocks noChangeAspect="1"/>
          </p:cNvPicPr>
          <p:nvPr/>
        </p:nvPicPr>
        <p:blipFill>
          <a:blip r:embed="rId5" cstate="print"/>
          <a:stretch>
            <a:fillRect/>
          </a:stretch>
        </p:blipFill>
        <p:spPr>
          <a:xfrm>
            <a:off x="7093347" y="1916832"/>
            <a:ext cx="2086792" cy="1656184"/>
          </a:xfrm>
          <a:prstGeom prst="rect">
            <a:avLst/>
          </a:prstGeom>
        </p:spPr>
      </p:pic>
    </p:spTree>
    <p:custDataLst>
      <p:tags r:id="rId1"/>
    </p:custDataLst>
    <p:extLst>
      <p:ext uri="{BB962C8B-B14F-4D97-AF65-F5344CB8AC3E}">
        <p14:creationId xmlns:p14="http://schemas.microsoft.com/office/powerpoint/2010/main" val="463812942"/>
      </p:ext>
    </p:extLst>
  </p:cSld>
  <p:clrMapOvr>
    <a:masterClrMapping/>
  </p:clrMapOvr>
  <mc:AlternateContent xmlns:mc="http://schemas.openxmlformats.org/markup-compatibility/2006" xmlns:p14="http://schemas.microsoft.com/office/powerpoint/2010/main">
    <mc:Choice Requires="p14">
      <p:transition spd="slow" p14:dur="2000" advTm="17007"/>
    </mc:Choice>
    <mc:Fallback xmlns="">
      <p:transition spd="slow" advTm="170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bg/>
                                          </p:spTgt>
                                        </p:tgtEl>
                                        <p:attrNameLst>
                                          <p:attrName>style.visibility</p:attrName>
                                        </p:attrNameLst>
                                      </p:cBhvr>
                                      <p:to>
                                        <p:strVal val="visible"/>
                                      </p:to>
                                    </p:set>
                                    <p:animEffect transition="in" filter="fade">
                                      <p:cBhvr>
                                        <p:cTn id="31" dur="1000"/>
                                        <p:tgtEl>
                                          <p:spTgt spid="3">
                                            <p:bg/>
                                          </p:spTgt>
                                        </p:tgtEl>
                                      </p:cBhvr>
                                    </p:animEffect>
                                    <p:anim calcmode="lin" valueType="num">
                                      <p:cBhvr>
                                        <p:cTn id="32" dur="1000" fill="hold"/>
                                        <p:tgtEl>
                                          <p:spTgt spid="3">
                                            <p:bg/>
                                          </p:spTgt>
                                        </p:tgtEl>
                                        <p:attrNameLst>
                                          <p:attrName>ppt_x</p:attrName>
                                        </p:attrNameLst>
                                      </p:cBhvr>
                                      <p:tavLst>
                                        <p:tav tm="0">
                                          <p:val>
                                            <p:strVal val="#ppt_x"/>
                                          </p:val>
                                        </p:tav>
                                        <p:tav tm="100000">
                                          <p:val>
                                            <p:strVal val="#ppt_x"/>
                                          </p:val>
                                        </p:tav>
                                      </p:tavLst>
                                    </p:anim>
                                    <p:anim calcmode="lin" valueType="num">
                                      <p:cBhvr>
                                        <p:cTn id="3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274638"/>
            <a:ext cx="8229600" cy="994122"/>
          </a:xfrm>
          <a:solidFill>
            <a:schemeClr val="accent3">
              <a:lumMod val="40000"/>
              <a:lumOff val="60000"/>
            </a:schemeClr>
          </a:solidFill>
        </p:spPr>
        <p:txBody>
          <a:bodyPr>
            <a:normAutofit/>
          </a:bodyPr>
          <a:lstStyle/>
          <a:p>
            <a:r>
              <a:rPr lang="en-US" b="1" dirty="0" err="1" smtClean="0">
                <a:solidFill>
                  <a:schemeClr val="accent5">
                    <a:lumMod val="75000"/>
                  </a:schemeClr>
                </a:solidFill>
              </a:rPr>
              <a:t>Koliko</a:t>
            </a:r>
            <a:r>
              <a:rPr lang="en-US" b="1" dirty="0" smtClean="0">
                <a:solidFill>
                  <a:schemeClr val="accent5">
                    <a:lumMod val="75000"/>
                  </a:schemeClr>
                </a:solidFill>
              </a:rPr>
              <a:t> </a:t>
            </a:r>
            <a:r>
              <a:rPr lang="en-US" b="1" dirty="0" err="1" smtClean="0">
                <a:solidFill>
                  <a:schemeClr val="accent5">
                    <a:lumMod val="75000"/>
                  </a:schemeClr>
                </a:solidFill>
              </a:rPr>
              <a:t>tačk</a:t>
            </a:r>
            <a:r>
              <a:rPr lang="en-US" b="1" dirty="0" smtClean="0">
                <a:solidFill>
                  <a:schemeClr val="accent5">
                    <a:lumMod val="75000"/>
                  </a:schemeClr>
                </a:solidFill>
              </a:rPr>
              <a:t> </a:t>
            </a:r>
            <a:r>
              <a:rPr lang="sl-SI" b="1" dirty="0" smtClean="0">
                <a:solidFill>
                  <a:schemeClr val="accent5">
                    <a:lumMod val="75000"/>
                  </a:schemeClr>
                </a:solidFill>
              </a:rPr>
              <a:t>imajo štiri muce </a:t>
            </a:r>
            <a:r>
              <a:rPr lang="en-US" b="1" dirty="0" err="1" smtClean="0">
                <a:solidFill>
                  <a:schemeClr val="accent5">
                    <a:lumMod val="75000"/>
                  </a:schemeClr>
                </a:solidFill>
              </a:rPr>
              <a:t>skupaj</a:t>
            </a:r>
            <a:r>
              <a:rPr lang="en-US" b="1" dirty="0" smtClean="0">
                <a:solidFill>
                  <a:schemeClr val="accent5">
                    <a:lumMod val="75000"/>
                  </a:schemeClr>
                </a:solidFill>
              </a:rPr>
              <a:t>?</a:t>
            </a:r>
            <a:endParaRPr lang="sl-SI" b="1" dirty="0">
              <a:solidFill>
                <a:schemeClr val="accent5">
                  <a:lumMod val="75000"/>
                </a:schemeClr>
              </a:solidFill>
            </a:endParaRPr>
          </a:p>
        </p:txBody>
      </p:sp>
      <p:sp>
        <p:nvSpPr>
          <p:cNvPr id="3" name="Ograda vsebine 2"/>
          <p:cNvSpPr>
            <a:spLocks noGrp="1"/>
          </p:cNvSpPr>
          <p:nvPr>
            <p:ph idx="1"/>
          </p:nvPr>
        </p:nvSpPr>
        <p:spPr>
          <a:xfrm>
            <a:off x="1981200" y="1600200"/>
            <a:ext cx="8229600" cy="4853136"/>
          </a:xfrm>
          <a:solidFill>
            <a:schemeClr val="accent5">
              <a:lumMod val="40000"/>
              <a:lumOff val="60000"/>
            </a:schemeClr>
          </a:solidFill>
        </p:spPr>
        <p:txBody>
          <a:bodyPr>
            <a:normAutofit fontScale="92500" lnSpcReduction="10000"/>
          </a:bodyPr>
          <a:lstStyle/>
          <a:p>
            <a:endParaRPr lang="sl-SI" dirty="0" smtClean="0"/>
          </a:p>
          <a:p>
            <a:endParaRPr lang="sl-SI" dirty="0"/>
          </a:p>
          <a:p>
            <a:endParaRPr lang="sl-SI" dirty="0" smtClean="0"/>
          </a:p>
          <a:p>
            <a:pPr>
              <a:buNone/>
            </a:pPr>
            <a:endParaRPr lang="sl-SI" dirty="0" smtClean="0"/>
          </a:p>
          <a:p>
            <a:pPr>
              <a:buNone/>
            </a:pPr>
            <a:endParaRPr lang="sl-SI" dirty="0"/>
          </a:p>
          <a:p>
            <a:pPr>
              <a:buNone/>
            </a:pPr>
            <a:endParaRPr lang="sl-SI" sz="4400" dirty="0">
              <a:latin typeface="+mj-lt"/>
            </a:endParaRPr>
          </a:p>
          <a:p>
            <a:pPr>
              <a:buNone/>
            </a:pPr>
            <a:r>
              <a:rPr lang="sl-SI" sz="4300" b="1" dirty="0"/>
              <a:t>			  4   +  4  +  4  +  4     =  16</a:t>
            </a:r>
          </a:p>
          <a:p>
            <a:pPr algn="ctr">
              <a:buNone/>
            </a:pPr>
            <a:r>
              <a:rPr lang="sl-SI" sz="4300" b="1" dirty="0">
                <a:solidFill>
                  <a:srgbClr val="FF0000"/>
                </a:solidFill>
              </a:rPr>
              <a:t>4 </a:t>
            </a:r>
            <a:r>
              <a:rPr lang="sl-SI" sz="4300" b="1" dirty="0">
                <a:solidFill>
                  <a:srgbClr val="FF0000"/>
                </a:solidFill>
                <a:cs typeface="Calibri" pitchFamily="34" charset="0"/>
              </a:rPr>
              <a:t>· 4 = 16</a:t>
            </a:r>
          </a:p>
          <a:p>
            <a:pPr>
              <a:buNone/>
            </a:pPr>
            <a:r>
              <a:rPr lang="sl-SI" sz="4300" dirty="0"/>
              <a:t>Štiri muce imajo skupaj </a:t>
            </a:r>
            <a:r>
              <a:rPr lang="sl-SI" sz="4300" b="1" dirty="0">
                <a:solidFill>
                  <a:srgbClr val="FF0000"/>
                </a:solidFill>
              </a:rPr>
              <a:t>16</a:t>
            </a:r>
            <a:r>
              <a:rPr lang="sl-SI" sz="4300" dirty="0"/>
              <a:t> tačk.</a:t>
            </a:r>
          </a:p>
        </p:txBody>
      </p:sp>
      <p:pic>
        <p:nvPicPr>
          <p:cNvPr id="8" name="Slika 7" descr="mladimucki.800x0.jpg"/>
          <p:cNvPicPr>
            <a:picLocks noChangeAspect="1"/>
          </p:cNvPicPr>
          <p:nvPr/>
        </p:nvPicPr>
        <p:blipFill>
          <a:blip r:embed="rId3" cstate="print"/>
          <a:stretch>
            <a:fillRect/>
          </a:stretch>
        </p:blipFill>
        <p:spPr>
          <a:xfrm>
            <a:off x="3091665" y="1600200"/>
            <a:ext cx="4277275" cy="2381665"/>
          </a:xfrm>
          <a:prstGeom prst="rect">
            <a:avLst/>
          </a:prstGeom>
        </p:spPr>
      </p:pic>
    </p:spTree>
    <p:custDataLst>
      <p:tags r:id="rId1"/>
    </p:custDataLst>
    <p:extLst>
      <p:ext uri="{BB962C8B-B14F-4D97-AF65-F5344CB8AC3E}">
        <p14:creationId xmlns:p14="http://schemas.microsoft.com/office/powerpoint/2010/main" val="815136083"/>
      </p:ext>
    </p:extLst>
  </p:cSld>
  <p:clrMapOvr>
    <a:masterClrMapping/>
  </p:clrMapOvr>
  <mc:AlternateContent xmlns:mc="http://schemas.openxmlformats.org/markup-compatibility/2006" xmlns:p14="http://schemas.microsoft.com/office/powerpoint/2010/main">
    <mc:Choice Requires="p14">
      <p:transition spd="slow" p14:dur="2000" advTm="19667"/>
    </mc:Choice>
    <mc:Fallback xmlns="">
      <p:transition spd="slow" advTm="196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3">
              <a:lumMod val="40000"/>
              <a:lumOff val="60000"/>
            </a:schemeClr>
          </a:solidFill>
        </p:spPr>
        <p:txBody>
          <a:bodyPr/>
          <a:lstStyle/>
          <a:p>
            <a:r>
              <a:rPr lang="en-US" b="1" dirty="0" err="1" smtClean="0">
                <a:solidFill>
                  <a:schemeClr val="accent5">
                    <a:lumMod val="75000"/>
                  </a:schemeClr>
                </a:solidFill>
              </a:rPr>
              <a:t>Koliko</a:t>
            </a:r>
            <a:r>
              <a:rPr lang="en-US" b="1" dirty="0" smtClean="0">
                <a:solidFill>
                  <a:schemeClr val="accent5">
                    <a:lumMod val="75000"/>
                  </a:schemeClr>
                </a:solidFill>
              </a:rPr>
              <a:t> </a:t>
            </a:r>
            <a:r>
              <a:rPr lang="en-US" b="1" dirty="0" err="1" smtClean="0">
                <a:solidFill>
                  <a:schemeClr val="accent5">
                    <a:lumMod val="75000"/>
                  </a:schemeClr>
                </a:solidFill>
              </a:rPr>
              <a:t>tačk</a:t>
            </a:r>
            <a:r>
              <a:rPr lang="en-US" b="1" dirty="0" smtClean="0">
                <a:solidFill>
                  <a:schemeClr val="accent5">
                    <a:lumMod val="75000"/>
                  </a:schemeClr>
                </a:solidFill>
              </a:rPr>
              <a:t> </a:t>
            </a:r>
            <a:r>
              <a:rPr lang="sl-SI" b="1" dirty="0" smtClean="0">
                <a:solidFill>
                  <a:schemeClr val="accent5">
                    <a:lumMod val="75000"/>
                  </a:schemeClr>
                </a:solidFill>
              </a:rPr>
              <a:t>ima pet muc </a:t>
            </a:r>
            <a:r>
              <a:rPr lang="en-US" b="1" dirty="0" err="1" smtClean="0">
                <a:solidFill>
                  <a:schemeClr val="accent5">
                    <a:lumMod val="75000"/>
                  </a:schemeClr>
                </a:solidFill>
              </a:rPr>
              <a:t>skupaj</a:t>
            </a:r>
            <a:r>
              <a:rPr lang="en-US" b="1" dirty="0" smtClean="0">
                <a:solidFill>
                  <a:schemeClr val="accent5">
                    <a:lumMod val="75000"/>
                  </a:schemeClr>
                </a:solidFill>
              </a:rPr>
              <a:t>?</a:t>
            </a:r>
            <a:endParaRPr lang="sl-SI" b="1" dirty="0">
              <a:solidFill>
                <a:schemeClr val="accent5">
                  <a:lumMod val="75000"/>
                </a:schemeClr>
              </a:solidFill>
            </a:endParaRPr>
          </a:p>
        </p:txBody>
      </p:sp>
      <p:sp>
        <p:nvSpPr>
          <p:cNvPr id="3" name="Ograda vsebine 2"/>
          <p:cNvSpPr>
            <a:spLocks noGrp="1"/>
          </p:cNvSpPr>
          <p:nvPr>
            <p:ph idx="1"/>
          </p:nvPr>
        </p:nvSpPr>
        <p:spPr>
          <a:xfrm>
            <a:off x="1981200" y="1600200"/>
            <a:ext cx="8229600" cy="4853136"/>
          </a:xfrm>
          <a:solidFill>
            <a:schemeClr val="accent5">
              <a:lumMod val="40000"/>
              <a:lumOff val="60000"/>
            </a:schemeClr>
          </a:solidFill>
        </p:spPr>
        <p:txBody>
          <a:bodyPr>
            <a:normAutofit lnSpcReduction="10000"/>
          </a:bodyPr>
          <a:lstStyle/>
          <a:p>
            <a:endParaRPr lang="sl-SI" dirty="0" smtClean="0"/>
          </a:p>
          <a:p>
            <a:endParaRPr lang="sl-SI" dirty="0"/>
          </a:p>
          <a:p>
            <a:endParaRPr lang="sl-SI" dirty="0" smtClean="0"/>
          </a:p>
          <a:p>
            <a:pPr>
              <a:buNone/>
            </a:pPr>
            <a:endParaRPr lang="sl-SI" dirty="0" smtClean="0"/>
          </a:p>
          <a:p>
            <a:pPr>
              <a:buNone/>
            </a:pPr>
            <a:endParaRPr lang="sl-SI" dirty="0" smtClean="0"/>
          </a:p>
          <a:p>
            <a:pPr>
              <a:buNone/>
            </a:pPr>
            <a:endParaRPr lang="sl-SI" sz="4000" dirty="0"/>
          </a:p>
          <a:p>
            <a:pPr>
              <a:buNone/>
            </a:pPr>
            <a:r>
              <a:rPr lang="sl-SI" sz="4300" b="1" dirty="0"/>
              <a:t>		    4  +  4  +  4  +  4  +  4  = 20</a:t>
            </a:r>
          </a:p>
          <a:p>
            <a:pPr algn="ctr">
              <a:buNone/>
            </a:pPr>
            <a:r>
              <a:rPr lang="sl-SI" sz="4300" b="1" dirty="0">
                <a:solidFill>
                  <a:srgbClr val="FF0000"/>
                </a:solidFill>
              </a:rPr>
              <a:t>5 </a:t>
            </a:r>
            <a:r>
              <a:rPr lang="sl-SI" sz="4300" b="1" dirty="0">
                <a:solidFill>
                  <a:srgbClr val="FF0000"/>
                </a:solidFill>
                <a:cs typeface="Calibri" pitchFamily="34" charset="0"/>
              </a:rPr>
              <a:t>· 4 = 20</a:t>
            </a:r>
          </a:p>
          <a:p>
            <a:pPr>
              <a:buNone/>
            </a:pPr>
            <a:r>
              <a:rPr lang="sl-SI" sz="4300" dirty="0"/>
              <a:t>Pet muc ima skupaj </a:t>
            </a:r>
            <a:r>
              <a:rPr lang="sl-SI" sz="4300" b="1" dirty="0">
                <a:solidFill>
                  <a:srgbClr val="FF0000"/>
                </a:solidFill>
              </a:rPr>
              <a:t>20</a:t>
            </a:r>
            <a:r>
              <a:rPr lang="sl-SI" sz="4300" dirty="0"/>
              <a:t> tačk.</a:t>
            </a:r>
          </a:p>
          <a:p>
            <a:endParaRPr lang="sl-SI" dirty="0"/>
          </a:p>
        </p:txBody>
      </p:sp>
      <p:pic>
        <p:nvPicPr>
          <p:cNvPr id="5" name="Slika 4" descr="images (1).jpg"/>
          <p:cNvPicPr>
            <a:picLocks noChangeAspect="1"/>
          </p:cNvPicPr>
          <p:nvPr/>
        </p:nvPicPr>
        <p:blipFill>
          <a:blip r:embed="rId3" cstate="print"/>
          <a:stretch>
            <a:fillRect/>
          </a:stretch>
        </p:blipFill>
        <p:spPr>
          <a:xfrm>
            <a:off x="3131127" y="1600200"/>
            <a:ext cx="5338617" cy="2436091"/>
          </a:xfrm>
          <a:prstGeom prst="rect">
            <a:avLst/>
          </a:prstGeom>
        </p:spPr>
      </p:pic>
    </p:spTree>
    <p:custDataLst>
      <p:tags r:id="rId1"/>
    </p:custDataLst>
    <p:extLst>
      <p:ext uri="{BB962C8B-B14F-4D97-AF65-F5344CB8AC3E}">
        <p14:creationId xmlns:p14="http://schemas.microsoft.com/office/powerpoint/2010/main" val="3371593614"/>
      </p:ext>
    </p:extLst>
  </p:cSld>
  <p:clrMapOvr>
    <a:masterClrMapping/>
  </p:clrMapOvr>
  <mc:AlternateContent xmlns:mc="http://schemas.openxmlformats.org/markup-compatibility/2006" xmlns:p14="http://schemas.microsoft.com/office/powerpoint/2010/main">
    <mc:Choice Requires="p14">
      <p:transition spd="slow" p14:dur="2000" advTm="17148"/>
    </mc:Choice>
    <mc:Fallback xmlns="">
      <p:transition spd="slow" advTm="171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19536" y="188640"/>
            <a:ext cx="8229600" cy="1143000"/>
          </a:xfrm>
          <a:solidFill>
            <a:schemeClr val="accent3">
              <a:lumMod val="40000"/>
              <a:lumOff val="60000"/>
            </a:schemeClr>
          </a:solidFill>
        </p:spPr>
        <p:txBody>
          <a:bodyPr>
            <a:normAutofit/>
          </a:bodyPr>
          <a:lstStyle/>
          <a:p>
            <a:r>
              <a:rPr lang="en-US" b="1" dirty="0" err="1" smtClean="0">
                <a:solidFill>
                  <a:schemeClr val="accent5">
                    <a:lumMod val="75000"/>
                  </a:schemeClr>
                </a:solidFill>
              </a:rPr>
              <a:t>Koliko</a:t>
            </a:r>
            <a:r>
              <a:rPr lang="en-US" b="1" dirty="0" smtClean="0">
                <a:solidFill>
                  <a:schemeClr val="accent5">
                    <a:lumMod val="75000"/>
                  </a:schemeClr>
                </a:solidFill>
              </a:rPr>
              <a:t> </a:t>
            </a:r>
            <a:r>
              <a:rPr lang="en-US" b="1" dirty="0" err="1" smtClean="0">
                <a:solidFill>
                  <a:schemeClr val="accent5">
                    <a:lumMod val="75000"/>
                  </a:schemeClr>
                </a:solidFill>
              </a:rPr>
              <a:t>tačk</a:t>
            </a:r>
            <a:r>
              <a:rPr lang="en-US" b="1" dirty="0" smtClean="0">
                <a:solidFill>
                  <a:schemeClr val="accent5">
                    <a:lumMod val="75000"/>
                  </a:schemeClr>
                </a:solidFill>
              </a:rPr>
              <a:t> </a:t>
            </a:r>
            <a:r>
              <a:rPr lang="sl-SI" b="1" dirty="0" smtClean="0">
                <a:solidFill>
                  <a:schemeClr val="accent5">
                    <a:lumMod val="75000"/>
                  </a:schemeClr>
                </a:solidFill>
              </a:rPr>
              <a:t>ima šest muc </a:t>
            </a:r>
            <a:r>
              <a:rPr lang="en-US" b="1" dirty="0" err="1" smtClean="0">
                <a:solidFill>
                  <a:schemeClr val="accent5">
                    <a:lumMod val="75000"/>
                  </a:schemeClr>
                </a:solidFill>
              </a:rPr>
              <a:t>skupaj</a:t>
            </a:r>
            <a:r>
              <a:rPr lang="en-US" b="1" dirty="0" smtClean="0">
                <a:solidFill>
                  <a:schemeClr val="accent5">
                    <a:lumMod val="75000"/>
                  </a:schemeClr>
                </a:solidFill>
              </a:rPr>
              <a:t>?</a:t>
            </a:r>
            <a:endParaRPr lang="sl-SI" b="1" dirty="0">
              <a:solidFill>
                <a:schemeClr val="accent5">
                  <a:lumMod val="75000"/>
                </a:schemeClr>
              </a:solidFill>
            </a:endParaRPr>
          </a:p>
        </p:txBody>
      </p:sp>
      <p:sp>
        <p:nvSpPr>
          <p:cNvPr id="3" name="Ograda vsebine 2"/>
          <p:cNvSpPr>
            <a:spLocks noGrp="1"/>
          </p:cNvSpPr>
          <p:nvPr>
            <p:ph idx="1"/>
          </p:nvPr>
        </p:nvSpPr>
        <p:spPr>
          <a:xfrm>
            <a:off x="1981200" y="1484784"/>
            <a:ext cx="8291264" cy="5112568"/>
          </a:xfrm>
          <a:solidFill>
            <a:schemeClr val="accent5">
              <a:lumMod val="40000"/>
              <a:lumOff val="60000"/>
            </a:schemeClr>
          </a:solidFill>
        </p:spPr>
        <p:txBody>
          <a:bodyPr>
            <a:normAutofit/>
          </a:bodyPr>
          <a:lstStyle/>
          <a:p>
            <a:pPr>
              <a:buNone/>
            </a:pPr>
            <a:endParaRPr lang="sl-SI" dirty="0" smtClean="0"/>
          </a:p>
          <a:p>
            <a:pPr>
              <a:buNone/>
            </a:pPr>
            <a:endParaRPr lang="sl-SI" dirty="0"/>
          </a:p>
          <a:p>
            <a:pPr>
              <a:buNone/>
            </a:pPr>
            <a:endParaRPr lang="sl-SI" dirty="0" smtClean="0"/>
          </a:p>
          <a:p>
            <a:pPr>
              <a:buNone/>
            </a:pPr>
            <a:endParaRPr lang="sl-SI" sz="4000" b="1" dirty="0"/>
          </a:p>
          <a:p>
            <a:pPr>
              <a:buNone/>
            </a:pPr>
            <a:endParaRPr lang="sl-SI" sz="4000" b="1" dirty="0"/>
          </a:p>
          <a:p>
            <a:pPr algn="ctr">
              <a:buNone/>
            </a:pPr>
            <a:r>
              <a:rPr lang="sl-SI" sz="4000" b="1" dirty="0"/>
              <a:t>4 + 4 + 4 + 4 + 4 + 4 = 24</a:t>
            </a:r>
          </a:p>
          <a:p>
            <a:pPr algn="ctr">
              <a:buNone/>
            </a:pPr>
            <a:r>
              <a:rPr lang="sl-SI" sz="4000" b="1" dirty="0">
                <a:solidFill>
                  <a:srgbClr val="FF0000"/>
                </a:solidFill>
              </a:rPr>
              <a:t>6 </a:t>
            </a:r>
            <a:r>
              <a:rPr lang="sl-SI" sz="4000" b="1" dirty="0">
                <a:solidFill>
                  <a:srgbClr val="FF0000"/>
                </a:solidFill>
                <a:cs typeface="Calibri" pitchFamily="34" charset="0"/>
              </a:rPr>
              <a:t>· 4 = 24</a:t>
            </a:r>
          </a:p>
          <a:p>
            <a:pPr>
              <a:buNone/>
            </a:pPr>
            <a:r>
              <a:rPr lang="sl-SI" sz="4000" dirty="0"/>
              <a:t>Šest muc ima skupaj </a:t>
            </a:r>
            <a:r>
              <a:rPr lang="sl-SI" sz="4000" b="1" dirty="0">
                <a:solidFill>
                  <a:srgbClr val="FF0000"/>
                </a:solidFill>
              </a:rPr>
              <a:t>24</a:t>
            </a:r>
            <a:r>
              <a:rPr lang="sl-SI" sz="4000" dirty="0"/>
              <a:t> tačk.</a:t>
            </a:r>
          </a:p>
          <a:p>
            <a:endParaRPr lang="sl-SI" dirty="0"/>
          </a:p>
        </p:txBody>
      </p:sp>
      <p:pic>
        <p:nvPicPr>
          <p:cNvPr id="4" name="Slika 3" descr="1200px-Cat_poster_1.jpg"/>
          <p:cNvPicPr>
            <a:picLocks noChangeAspect="1"/>
          </p:cNvPicPr>
          <p:nvPr/>
        </p:nvPicPr>
        <p:blipFill>
          <a:blip r:embed="rId3" cstate="print"/>
          <a:stretch>
            <a:fillRect/>
          </a:stretch>
        </p:blipFill>
        <p:spPr>
          <a:xfrm>
            <a:off x="3215680" y="1452745"/>
            <a:ext cx="4824536" cy="2814456"/>
          </a:xfrm>
          <a:prstGeom prst="rect">
            <a:avLst/>
          </a:prstGeom>
        </p:spPr>
      </p:pic>
    </p:spTree>
    <p:custDataLst>
      <p:tags r:id="rId1"/>
    </p:custDataLst>
    <p:extLst>
      <p:ext uri="{BB962C8B-B14F-4D97-AF65-F5344CB8AC3E}">
        <p14:creationId xmlns:p14="http://schemas.microsoft.com/office/powerpoint/2010/main" val="1925106902"/>
      </p:ext>
    </p:extLst>
  </p:cSld>
  <p:clrMapOvr>
    <a:masterClrMapping/>
  </p:clrMapOvr>
  <mc:AlternateContent xmlns:mc="http://schemas.openxmlformats.org/markup-compatibility/2006" xmlns:p14="http://schemas.microsoft.com/office/powerpoint/2010/main">
    <mc:Choice Requires="p14">
      <p:transition spd="slow" p14:dur="2000" advTm="20886"/>
    </mc:Choice>
    <mc:Fallback xmlns="">
      <p:transition spd="slow" advTm="208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3">
              <a:lumMod val="40000"/>
              <a:lumOff val="60000"/>
            </a:schemeClr>
          </a:solidFill>
        </p:spPr>
        <p:txBody>
          <a:bodyPr>
            <a:normAutofit/>
          </a:bodyPr>
          <a:lstStyle/>
          <a:p>
            <a:r>
              <a:rPr lang="en-US" b="1" dirty="0" err="1" smtClean="0">
                <a:solidFill>
                  <a:schemeClr val="accent5">
                    <a:lumMod val="75000"/>
                  </a:schemeClr>
                </a:solidFill>
              </a:rPr>
              <a:t>Koliko</a:t>
            </a:r>
            <a:r>
              <a:rPr lang="en-US" b="1" dirty="0" smtClean="0">
                <a:solidFill>
                  <a:schemeClr val="accent5">
                    <a:lumMod val="75000"/>
                  </a:schemeClr>
                </a:solidFill>
              </a:rPr>
              <a:t> </a:t>
            </a:r>
            <a:r>
              <a:rPr lang="en-US" b="1" dirty="0" err="1" smtClean="0">
                <a:solidFill>
                  <a:schemeClr val="accent5">
                    <a:lumMod val="75000"/>
                  </a:schemeClr>
                </a:solidFill>
              </a:rPr>
              <a:t>tačk</a:t>
            </a:r>
            <a:r>
              <a:rPr lang="en-US" b="1" dirty="0" smtClean="0">
                <a:solidFill>
                  <a:schemeClr val="accent5">
                    <a:lumMod val="75000"/>
                  </a:schemeClr>
                </a:solidFill>
              </a:rPr>
              <a:t> </a:t>
            </a:r>
            <a:r>
              <a:rPr lang="sl-SI" b="1" dirty="0" smtClean="0">
                <a:solidFill>
                  <a:schemeClr val="accent5">
                    <a:lumMod val="75000"/>
                  </a:schemeClr>
                </a:solidFill>
              </a:rPr>
              <a:t>ima sedem muc </a:t>
            </a:r>
            <a:r>
              <a:rPr lang="en-US" b="1" dirty="0" err="1" smtClean="0">
                <a:solidFill>
                  <a:schemeClr val="accent5">
                    <a:lumMod val="75000"/>
                  </a:schemeClr>
                </a:solidFill>
              </a:rPr>
              <a:t>skupaj</a:t>
            </a:r>
            <a:r>
              <a:rPr lang="en-US" b="1" dirty="0" smtClean="0">
                <a:solidFill>
                  <a:schemeClr val="accent5">
                    <a:lumMod val="75000"/>
                  </a:schemeClr>
                </a:solidFill>
              </a:rPr>
              <a:t>?</a:t>
            </a:r>
            <a:endParaRPr lang="sl-SI" b="1" dirty="0">
              <a:solidFill>
                <a:schemeClr val="accent5">
                  <a:lumMod val="75000"/>
                </a:schemeClr>
              </a:solidFill>
            </a:endParaRPr>
          </a:p>
        </p:txBody>
      </p:sp>
      <p:sp>
        <p:nvSpPr>
          <p:cNvPr id="3" name="Ograda vsebine 2"/>
          <p:cNvSpPr>
            <a:spLocks noGrp="1"/>
          </p:cNvSpPr>
          <p:nvPr>
            <p:ph idx="1"/>
          </p:nvPr>
        </p:nvSpPr>
        <p:spPr>
          <a:xfrm>
            <a:off x="1981200" y="1600200"/>
            <a:ext cx="8229600" cy="4853136"/>
          </a:xfrm>
          <a:solidFill>
            <a:schemeClr val="accent5">
              <a:lumMod val="40000"/>
              <a:lumOff val="60000"/>
            </a:schemeClr>
          </a:solidFill>
        </p:spPr>
        <p:txBody>
          <a:bodyPr>
            <a:normAutofit/>
          </a:bodyPr>
          <a:lstStyle/>
          <a:p>
            <a:endParaRPr lang="sl-SI" dirty="0" smtClean="0"/>
          </a:p>
          <a:p>
            <a:endParaRPr lang="sl-SI" dirty="0"/>
          </a:p>
          <a:p>
            <a:endParaRPr lang="sl-SI" dirty="0" smtClean="0"/>
          </a:p>
          <a:p>
            <a:pPr>
              <a:buNone/>
            </a:pPr>
            <a:endParaRPr lang="sl-SI" sz="4000" b="1" dirty="0"/>
          </a:p>
          <a:p>
            <a:pPr>
              <a:buNone/>
            </a:pPr>
            <a:endParaRPr lang="sl-SI" sz="4000" b="1" dirty="0"/>
          </a:p>
          <a:p>
            <a:pPr algn="ctr">
              <a:buNone/>
            </a:pPr>
            <a:r>
              <a:rPr lang="sl-SI" sz="4000" b="1" dirty="0"/>
              <a:t>4 + 4 + 4 + 4 + 4 + 4 + 4 = 28</a:t>
            </a:r>
          </a:p>
          <a:p>
            <a:pPr algn="ctr">
              <a:buNone/>
            </a:pPr>
            <a:r>
              <a:rPr lang="sl-SI" sz="4000" b="1" dirty="0">
                <a:solidFill>
                  <a:srgbClr val="FF0000"/>
                </a:solidFill>
              </a:rPr>
              <a:t>7 </a:t>
            </a:r>
            <a:r>
              <a:rPr lang="sl-SI" sz="4000" b="1" dirty="0">
                <a:solidFill>
                  <a:srgbClr val="FF0000"/>
                </a:solidFill>
                <a:cs typeface="Calibri" pitchFamily="34" charset="0"/>
              </a:rPr>
              <a:t>· 4 = 28</a:t>
            </a:r>
          </a:p>
          <a:p>
            <a:pPr>
              <a:buNone/>
            </a:pPr>
            <a:r>
              <a:rPr lang="sl-SI" sz="4000" dirty="0"/>
              <a:t>Sedem muc ima skupaj </a:t>
            </a:r>
            <a:r>
              <a:rPr lang="sl-SI" sz="4000" b="1" dirty="0">
                <a:solidFill>
                  <a:srgbClr val="FF0000"/>
                </a:solidFill>
              </a:rPr>
              <a:t>28</a:t>
            </a:r>
            <a:r>
              <a:rPr lang="sl-SI" sz="4000" dirty="0"/>
              <a:t> tačk.</a:t>
            </a:r>
          </a:p>
          <a:p>
            <a:endParaRPr lang="sl-SI" dirty="0"/>
          </a:p>
        </p:txBody>
      </p:sp>
      <p:pic>
        <p:nvPicPr>
          <p:cNvPr id="6" name="Slika 5" descr="prenos (3).jpg"/>
          <p:cNvPicPr>
            <a:picLocks noChangeAspect="1"/>
          </p:cNvPicPr>
          <p:nvPr/>
        </p:nvPicPr>
        <p:blipFill>
          <a:blip r:embed="rId3" cstate="print"/>
          <a:stretch>
            <a:fillRect/>
          </a:stretch>
        </p:blipFill>
        <p:spPr>
          <a:xfrm>
            <a:off x="2761673" y="1600200"/>
            <a:ext cx="5634182" cy="2516212"/>
          </a:xfrm>
          <a:prstGeom prst="rect">
            <a:avLst/>
          </a:prstGeom>
        </p:spPr>
      </p:pic>
    </p:spTree>
    <p:custDataLst>
      <p:tags r:id="rId1"/>
    </p:custDataLst>
    <p:extLst>
      <p:ext uri="{BB962C8B-B14F-4D97-AF65-F5344CB8AC3E}">
        <p14:creationId xmlns:p14="http://schemas.microsoft.com/office/powerpoint/2010/main" val="2099314983"/>
      </p:ext>
    </p:extLst>
  </p:cSld>
  <p:clrMapOvr>
    <a:masterClrMapping/>
  </p:clrMapOvr>
  <mc:AlternateContent xmlns:mc="http://schemas.openxmlformats.org/markup-compatibility/2006" xmlns:p14="http://schemas.microsoft.com/office/powerpoint/2010/main">
    <mc:Choice Requires="p14">
      <p:transition spd="slow" p14:dur="2000" advTm="18979"/>
    </mc:Choice>
    <mc:Fallback xmlns="">
      <p:transition spd="slow" advTm="189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188640"/>
            <a:ext cx="8229600" cy="1080120"/>
          </a:xfrm>
          <a:solidFill>
            <a:schemeClr val="accent3">
              <a:lumMod val="40000"/>
              <a:lumOff val="60000"/>
            </a:schemeClr>
          </a:solidFill>
        </p:spPr>
        <p:txBody>
          <a:bodyPr>
            <a:normAutofit/>
          </a:bodyPr>
          <a:lstStyle/>
          <a:p>
            <a:r>
              <a:rPr lang="en-US" b="1" dirty="0" err="1" smtClean="0">
                <a:solidFill>
                  <a:schemeClr val="accent5">
                    <a:lumMod val="75000"/>
                  </a:schemeClr>
                </a:solidFill>
              </a:rPr>
              <a:t>Koliko</a:t>
            </a:r>
            <a:r>
              <a:rPr lang="en-US" b="1" dirty="0" smtClean="0">
                <a:solidFill>
                  <a:schemeClr val="accent5">
                    <a:lumMod val="75000"/>
                  </a:schemeClr>
                </a:solidFill>
              </a:rPr>
              <a:t> </a:t>
            </a:r>
            <a:r>
              <a:rPr lang="en-US" b="1" dirty="0" err="1" smtClean="0">
                <a:solidFill>
                  <a:schemeClr val="accent5">
                    <a:lumMod val="75000"/>
                  </a:schemeClr>
                </a:solidFill>
              </a:rPr>
              <a:t>tačk</a:t>
            </a:r>
            <a:r>
              <a:rPr lang="en-US" b="1" dirty="0" smtClean="0">
                <a:solidFill>
                  <a:schemeClr val="accent5">
                    <a:lumMod val="75000"/>
                  </a:schemeClr>
                </a:solidFill>
              </a:rPr>
              <a:t> </a:t>
            </a:r>
            <a:r>
              <a:rPr lang="sl-SI" b="1" dirty="0" smtClean="0">
                <a:solidFill>
                  <a:schemeClr val="accent5">
                    <a:lumMod val="75000"/>
                  </a:schemeClr>
                </a:solidFill>
              </a:rPr>
              <a:t>ima osem muc </a:t>
            </a:r>
            <a:r>
              <a:rPr lang="en-US" b="1" dirty="0" err="1" smtClean="0">
                <a:solidFill>
                  <a:schemeClr val="accent5">
                    <a:lumMod val="75000"/>
                  </a:schemeClr>
                </a:solidFill>
              </a:rPr>
              <a:t>skupaj</a:t>
            </a:r>
            <a:r>
              <a:rPr lang="en-US" b="1" dirty="0" smtClean="0">
                <a:solidFill>
                  <a:schemeClr val="accent5">
                    <a:lumMod val="75000"/>
                  </a:schemeClr>
                </a:solidFill>
              </a:rPr>
              <a:t>?</a:t>
            </a:r>
            <a:endParaRPr lang="sl-SI" b="1" dirty="0">
              <a:solidFill>
                <a:schemeClr val="accent5">
                  <a:lumMod val="75000"/>
                </a:schemeClr>
              </a:solidFill>
            </a:endParaRPr>
          </a:p>
        </p:txBody>
      </p:sp>
      <p:sp>
        <p:nvSpPr>
          <p:cNvPr id="3" name="Ograda vsebine 2"/>
          <p:cNvSpPr>
            <a:spLocks noGrp="1"/>
          </p:cNvSpPr>
          <p:nvPr>
            <p:ph idx="1"/>
          </p:nvPr>
        </p:nvSpPr>
        <p:spPr>
          <a:xfrm>
            <a:off x="1981200" y="1600200"/>
            <a:ext cx="8229600" cy="4853136"/>
          </a:xfrm>
          <a:solidFill>
            <a:schemeClr val="accent5">
              <a:lumMod val="40000"/>
              <a:lumOff val="60000"/>
            </a:schemeClr>
          </a:solidFill>
        </p:spPr>
        <p:txBody>
          <a:bodyPr>
            <a:normAutofit fontScale="92500"/>
          </a:bodyPr>
          <a:lstStyle/>
          <a:p>
            <a:endParaRPr lang="sl-SI" dirty="0" smtClean="0"/>
          </a:p>
          <a:p>
            <a:endParaRPr lang="sl-SI" dirty="0"/>
          </a:p>
          <a:p>
            <a:endParaRPr lang="sl-SI" dirty="0" smtClean="0"/>
          </a:p>
          <a:p>
            <a:endParaRPr lang="sl-SI" dirty="0"/>
          </a:p>
          <a:p>
            <a:pPr>
              <a:buNone/>
            </a:pPr>
            <a:endParaRPr lang="sl-SI" sz="4000" b="1" dirty="0"/>
          </a:p>
          <a:p>
            <a:pPr algn="ctr">
              <a:buNone/>
            </a:pPr>
            <a:r>
              <a:rPr lang="sl-SI" sz="4300" b="1" dirty="0"/>
              <a:t>4 + 4 + 4 + 4 + 4 + 4 + 4 + 4 = 32</a:t>
            </a:r>
          </a:p>
          <a:p>
            <a:pPr algn="ctr">
              <a:buNone/>
            </a:pPr>
            <a:r>
              <a:rPr lang="sl-SI" sz="4300" b="1" dirty="0">
                <a:solidFill>
                  <a:srgbClr val="FF0000"/>
                </a:solidFill>
              </a:rPr>
              <a:t>8 </a:t>
            </a:r>
            <a:r>
              <a:rPr lang="sl-SI" sz="4300" b="1" dirty="0">
                <a:solidFill>
                  <a:srgbClr val="FF0000"/>
                </a:solidFill>
                <a:cs typeface="Calibri" pitchFamily="34" charset="0"/>
              </a:rPr>
              <a:t>· 4 = 32</a:t>
            </a:r>
          </a:p>
          <a:p>
            <a:pPr>
              <a:buNone/>
            </a:pPr>
            <a:r>
              <a:rPr lang="sl-SI" sz="4300" dirty="0"/>
              <a:t>Osem muc ima skupaj </a:t>
            </a:r>
            <a:r>
              <a:rPr lang="sl-SI" sz="4300" b="1" dirty="0">
                <a:solidFill>
                  <a:srgbClr val="FF0000"/>
                </a:solidFill>
              </a:rPr>
              <a:t>32</a:t>
            </a:r>
            <a:r>
              <a:rPr lang="sl-SI" sz="4300" dirty="0"/>
              <a:t> tačk.</a:t>
            </a:r>
          </a:p>
          <a:p>
            <a:endParaRPr lang="sl-SI" dirty="0"/>
          </a:p>
        </p:txBody>
      </p:sp>
      <p:pic>
        <p:nvPicPr>
          <p:cNvPr id="4" name="Slika 3" descr="mladimucki.800x0.jpg"/>
          <p:cNvPicPr>
            <a:picLocks noChangeAspect="1"/>
          </p:cNvPicPr>
          <p:nvPr/>
        </p:nvPicPr>
        <p:blipFill>
          <a:blip r:embed="rId3" cstate="print"/>
          <a:stretch>
            <a:fillRect/>
          </a:stretch>
        </p:blipFill>
        <p:spPr>
          <a:xfrm>
            <a:off x="2135560" y="1628800"/>
            <a:ext cx="3888432" cy="2296656"/>
          </a:xfrm>
          <a:prstGeom prst="rect">
            <a:avLst/>
          </a:prstGeom>
        </p:spPr>
      </p:pic>
      <p:pic>
        <p:nvPicPr>
          <p:cNvPr id="5" name="Slika 4" descr="cute-kitten-wallpaper-hd-60_mala.jpg"/>
          <p:cNvPicPr>
            <a:picLocks noChangeAspect="1"/>
          </p:cNvPicPr>
          <p:nvPr/>
        </p:nvPicPr>
        <p:blipFill>
          <a:blip r:embed="rId4" cstate="print"/>
          <a:stretch>
            <a:fillRect/>
          </a:stretch>
        </p:blipFill>
        <p:spPr>
          <a:xfrm>
            <a:off x="6023992" y="1628802"/>
            <a:ext cx="3923928" cy="2296654"/>
          </a:xfrm>
          <a:prstGeom prst="rect">
            <a:avLst/>
          </a:prstGeom>
        </p:spPr>
      </p:pic>
    </p:spTree>
    <p:custDataLst>
      <p:tags r:id="rId1"/>
    </p:custDataLst>
    <p:extLst>
      <p:ext uri="{BB962C8B-B14F-4D97-AF65-F5344CB8AC3E}">
        <p14:creationId xmlns:p14="http://schemas.microsoft.com/office/powerpoint/2010/main" val="2319971803"/>
      </p:ext>
    </p:extLst>
  </p:cSld>
  <p:clrMapOvr>
    <a:masterClrMapping/>
  </p:clrMapOvr>
  <mc:AlternateContent xmlns:mc="http://schemas.openxmlformats.org/markup-compatibility/2006" xmlns:p14="http://schemas.microsoft.com/office/powerpoint/2010/main">
    <mc:Choice Requires="p14">
      <p:transition spd="slow" p14:dur="2000" advTm="22059"/>
    </mc:Choice>
    <mc:Fallback xmlns="">
      <p:transition spd="slow" advTm="22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fade">
                                      <p:cBhvr>
                                        <p:cTn id="26" dur="1000"/>
                                        <p:tgtEl>
                                          <p:spTgt spid="3">
                                            <p:bg/>
                                          </p:spTgt>
                                        </p:tgtEl>
                                      </p:cBhvr>
                                    </p:animEffect>
                                    <p:anim calcmode="lin" valueType="num">
                                      <p:cBhvr>
                                        <p:cTn id="27" dur="1000" fill="hold"/>
                                        <p:tgtEl>
                                          <p:spTgt spid="3">
                                            <p:bg/>
                                          </p:spTgt>
                                        </p:tgtEl>
                                        <p:attrNameLst>
                                          <p:attrName>ppt_x</p:attrName>
                                        </p:attrNameLst>
                                      </p:cBhvr>
                                      <p:tavLst>
                                        <p:tav tm="0">
                                          <p:val>
                                            <p:strVal val="#ppt_x"/>
                                          </p:val>
                                        </p:tav>
                                        <p:tav tm="100000">
                                          <p:val>
                                            <p:strVal val="#ppt_x"/>
                                          </p:val>
                                        </p:tav>
                                      </p:tavLst>
                                    </p:anim>
                                    <p:anim calcmode="lin" valueType="num">
                                      <p:cBhvr>
                                        <p:cTn id="28"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3"/>
</p:tagLst>
</file>

<file path=ppt/tags/tag10.xml><?xml version="1.0" encoding="utf-8"?>
<p:tagLst xmlns:a="http://schemas.openxmlformats.org/drawingml/2006/main" xmlns:r="http://schemas.openxmlformats.org/officeDocument/2006/relationships" xmlns:p="http://schemas.openxmlformats.org/presentationml/2006/main">
  <p:tag name="TIMING" val="|0.1|0.7|4.2|2.1|1.8|4.4"/>
</p:tagLst>
</file>

<file path=ppt/tags/tag11.xml><?xml version="1.0" encoding="utf-8"?>
<p:tagLst xmlns:a="http://schemas.openxmlformats.org/drawingml/2006/main" xmlns:r="http://schemas.openxmlformats.org/officeDocument/2006/relationships" xmlns:p="http://schemas.openxmlformats.org/presentationml/2006/main">
  <p:tag name="TIMING" val="|0.8|2.7|2.6|0.6|9.4|4.2"/>
</p:tagLst>
</file>

<file path=ppt/tags/tag12.xml><?xml version="1.0" encoding="utf-8"?>
<p:tagLst xmlns:a="http://schemas.openxmlformats.org/drawingml/2006/main" xmlns:r="http://schemas.openxmlformats.org/officeDocument/2006/relationships" xmlns:p="http://schemas.openxmlformats.org/presentationml/2006/main">
  <p:tag name="TIMING" val="|5.2|2.4|2.8|2.9|2.6|2.9|3.3|3.4|3.2|3.4|3.9|13.7"/>
</p:tagLst>
</file>

<file path=ppt/tags/tag13.xml><?xml version="1.0" encoding="utf-8"?>
<p:tagLst xmlns:a="http://schemas.openxmlformats.org/drawingml/2006/main" xmlns:r="http://schemas.openxmlformats.org/officeDocument/2006/relationships" xmlns:p="http://schemas.openxmlformats.org/presentationml/2006/main">
  <p:tag name="TIMING" val="|5.3|7.8|17.9|11.5|10.1|20.6"/>
</p:tagLst>
</file>

<file path=ppt/tags/tag14.xml><?xml version="1.0" encoding="utf-8"?>
<p:tagLst xmlns:a="http://schemas.openxmlformats.org/drawingml/2006/main" xmlns:r="http://schemas.openxmlformats.org/officeDocument/2006/relationships" xmlns:p="http://schemas.openxmlformats.org/presentationml/2006/main">
  <p:tag name="TIMING" val="|3.2|3.9|1|4.5|2.6|1.9|2.2|2.2|3.4|2.4|2.5|2.3|0.9|1.3|7.9|1.2"/>
</p:tagLst>
</file>

<file path=ppt/tags/tag15.xml><?xml version="1.0" encoding="utf-8"?>
<p:tagLst xmlns:a="http://schemas.openxmlformats.org/drawingml/2006/main" xmlns:r="http://schemas.openxmlformats.org/officeDocument/2006/relationships" xmlns:p="http://schemas.openxmlformats.org/presentationml/2006/main">
  <p:tag name="TIMING" val="|7.9|1.9|1.9|2|1.8|1.1"/>
</p:tagLst>
</file>

<file path=ppt/tags/tag2.xml><?xml version="1.0" encoding="utf-8"?>
<p:tagLst xmlns:a="http://schemas.openxmlformats.org/drawingml/2006/main" xmlns:r="http://schemas.openxmlformats.org/officeDocument/2006/relationships" xmlns:p="http://schemas.openxmlformats.org/presentationml/2006/main">
  <p:tag name="TIMING" val="|1|3.1|1.4|2.1|3.4"/>
</p:tagLst>
</file>

<file path=ppt/tags/tag3.xml><?xml version="1.0" encoding="utf-8"?>
<p:tagLst xmlns:a="http://schemas.openxmlformats.org/drawingml/2006/main" xmlns:r="http://schemas.openxmlformats.org/officeDocument/2006/relationships" xmlns:p="http://schemas.openxmlformats.org/presentationml/2006/main">
  <p:tag name="TIMING" val="|1.3|3.2|2.7"/>
</p:tagLst>
</file>

<file path=ppt/tags/tag4.xml><?xml version="1.0" encoding="utf-8"?>
<p:tagLst xmlns:a="http://schemas.openxmlformats.org/drawingml/2006/main" xmlns:r="http://schemas.openxmlformats.org/officeDocument/2006/relationships" xmlns:p="http://schemas.openxmlformats.org/presentationml/2006/main">
  <p:tag name="TIMING" val="|1|2.5|2.6|0.9|1.8|3.6"/>
</p:tagLst>
</file>

<file path=ppt/tags/tag5.xml><?xml version="1.0" encoding="utf-8"?>
<p:tagLst xmlns:a="http://schemas.openxmlformats.org/drawingml/2006/main" xmlns:r="http://schemas.openxmlformats.org/officeDocument/2006/relationships" xmlns:p="http://schemas.openxmlformats.org/presentationml/2006/main">
  <p:tag name="TIMING" val="|0.9|5|2.1|1.3|2|4"/>
</p:tagLst>
</file>

<file path=ppt/tags/tag6.xml><?xml version="1.0" encoding="utf-8"?>
<p:tagLst xmlns:a="http://schemas.openxmlformats.org/drawingml/2006/main" xmlns:r="http://schemas.openxmlformats.org/officeDocument/2006/relationships" xmlns:p="http://schemas.openxmlformats.org/presentationml/2006/main">
  <p:tag name="TIMING" val="|0.6|4.2|0.1|2.1|1.9|3.4"/>
</p:tagLst>
</file>

<file path=ppt/tags/tag7.xml><?xml version="1.0" encoding="utf-8"?>
<p:tagLst xmlns:a="http://schemas.openxmlformats.org/drawingml/2006/main" xmlns:r="http://schemas.openxmlformats.org/officeDocument/2006/relationships" xmlns:p="http://schemas.openxmlformats.org/presentationml/2006/main">
  <p:tag name="TIMING" val="|0.8|2|8.4|0.8|1|2.9"/>
</p:tagLst>
</file>

<file path=ppt/tags/tag8.xml><?xml version="1.0" encoding="utf-8"?>
<p:tagLst xmlns:a="http://schemas.openxmlformats.org/drawingml/2006/main" xmlns:r="http://schemas.openxmlformats.org/officeDocument/2006/relationships" xmlns:p="http://schemas.openxmlformats.org/presentationml/2006/main">
  <p:tag name="TIMING" val="|0.8|1.9|2.6|3|1.9|4.8"/>
</p:tagLst>
</file>

<file path=ppt/tags/tag9.xml><?xml version="1.0" encoding="utf-8"?>
<p:tagLst xmlns:a="http://schemas.openxmlformats.org/drawingml/2006/main" xmlns:r="http://schemas.openxmlformats.org/officeDocument/2006/relationships" xmlns:p="http://schemas.openxmlformats.org/presentationml/2006/main">
  <p:tag name="TIMING" val="|0.6|3.6|8|1|1.8|4.6"/>
</p:tagLst>
</file>

<file path=ppt/theme/theme1.xml><?xml version="1.0" encoding="utf-8"?>
<a:theme xmlns:a="http://schemas.openxmlformats.org/drawingml/2006/main" name="Šelest">
  <a:themeElements>
    <a:clrScheme name="Šeles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Šeles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Šeles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114</TotalTime>
  <Words>710</Words>
  <Application>Microsoft Office PowerPoint</Application>
  <PresentationFormat>Širokozaslonsko</PresentationFormat>
  <Paragraphs>169</Paragraphs>
  <Slides>19</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19</vt:i4>
      </vt:variant>
    </vt:vector>
  </HeadingPairs>
  <TitlesOfParts>
    <vt:vector size="25" baseType="lpstr">
      <vt:lpstr>Arial</vt:lpstr>
      <vt:lpstr>Calibri</vt:lpstr>
      <vt:lpstr>Century Gothic</vt:lpstr>
      <vt:lpstr>Times New Roman</vt:lpstr>
      <vt:lpstr>Wingdings 3</vt:lpstr>
      <vt:lpstr>Šelest</vt:lpstr>
      <vt:lpstr>POŠTEVANKA ŠTEVILA  4</vt:lpstr>
      <vt:lpstr>Koliko tačk ima ena muca?</vt:lpstr>
      <vt:lpstr>Koliko tačk imata dve muci skupaj?</vt:lpstr>
      <vt:lpstr>Koliko tačk imajo tri muce skupaj?</vt:lpstr>
      <vt:lpstr>Koliko tačk imajo štiri muce skupaj?</vt:lpstr>
      <vt:lpstr>Koliko tačk ima pet muc skupaj?</vt:lpstr>
      <vt:lpstr>Koliko tačk ima šest muc skupaj?</vt:lpstr>
      <vt:lpstr>Koliko tačk ima sedem muc skupaj?</vt:lpstr>
      <vt:lpstr>Koliko tačk ima osem muc skupaj?</vt:lpstr>
      <vt:lpstr>Koliko tačk ima devet muc skupaj?</vt:lpstr>
      <vt:lpstr>Koliko tačk ima deset muc skupaj?</vt:lpstr>
      <vt:lpstr>PowerPointova predstavitev</vt:lpstr>
      <vt:lpstr>Ali se spomniš zgodbe o radovednem zajcu?</vt:lpstr>
      <vt:lpstr>PowerPointova predstavitev</vt:lpstr>
      <vt:lpstr>PowerPointova predstavitev</vt:lpstr>
      <vt:lpstr>PowerPointova predstavitev</vt:lpstr>
      <vt:lpstr>POŠTEVANKO ŠTEVILA 4  SE NAUČI NA PAMET.</vt:lpstr>
      <vt:lpstr>Pomagaj si z (U)POŠTEVANČKU, ki ga najdeš v spletni učilnici. Lahko ga prerišeš ali pa ga natisni (v kolikor imaš možnost). </vt:lpstr>
      <vt:lpstr>Viri: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POŠTEVANKA ŠTEVILA  4</dc:title>
  <dc:creator>Tjaša</dc:creator>
  <cp:lastModifiedBy>Mojca Potočnik</cp:lastModifiedBy>
  <cp:revision>20</cp:revision>
  <dcterms:created xsi:type="dcterms:W3CDTF">2020-12-14T22:04:57Z</dcterms:created>
  <dcterms:modified xsi:type="dcterms:W3CDTF">2021-01-11T15:45:32Z</dcterms:modified>
</cp:coreProperties>
</file>