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8" r:id="rId3"/>
    <p:sldId id="259" r:id="rId4"/>
    <p:sldId id="278" r:id="rId5"/>
    <p:sldId id="279" r:id="rId6"/>
    <p:sldId id="300" r:id="rId7"/>
    <p:sldId id="301" r:id="rId8"/>
    <p:sldId id="298" r:id="rId9"/>
    <p:sldId id="299" r:id="rId10"/>
    <p:sldId id="260" r:id="rId11"/>
    <p:sldId id="261" r:id="rId12"/>
    <p:sldId id="262" r:id="rId13"/>
    <p:sldId id="263" r:id="rId14"/>
    <p:sldId id="264" r:id="rId15"/>
    <p:sldId id="265" r:id="rId16"/>
    <p:sldId id="305" r:id="rId17"/>
    <p:sldId id="306" r:id="rId18"/>
    <p:sldId id="266" r:id="rId19"/>
    <p:sldId id="267" r:id="rId20"/>
    <p:sldId id="309" r:id="rId21"/>
    <p:sldId id="310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80" r:id="rId31"/>
    <p:sldId id="281" r:id="rId32"/>
    <p:sldId id="282" r:id="rId33"/>
    <p:sldId id="283" r:id="rId34"/>
    <p:sldId id="307" r:id="rId35"/>
    <p:sldId id="308" r:id="rId36"/>
    <p:sldId id="296" r:id="rId37"/>
    <p:sldId id="297" r:id="rId38"/>
    <p:sldId id="303" r:id="rId39"/>
    <p:sldId id="304" r:id="rId40"/>
    <p:sldId id="276" r:id="rId41"/>
    <p:sldId id="277" r:id="rId42"/>
    <p:sldId id="311" r:id="rId43"/>
  </p:sldIdLst>
  <p:sldSz cx="9144000" cy="6858000" type="screen4x3"/>
  <p:notesSz cx="6858000" cy="9144000"/>
  <p:custDataLst>
    <p:tags r:id="rId4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2A2"/>
    <a:srgbClr val="336699"/>
    <a:srgbClr val="0099CC"/>
    <a:srgbClr val="EDB2B6"/>
    <a:srgbClr val="CC00FF"/>
    <a:srgbClr val="765A00"/>
    <a:srgbClr val="996633"/>
    <a:srgbClr val="FFFFCC"/>
    <a:srgbClr val="FF6600"/>
    <a:srgbClr val="5372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Kliknite, če želite urediti sloge besedila matrice</a:t>
            </a:r>
          </a:p>
          <a:p>
            <a:pPr lvl="1"/>
            <a:r>
              <a:rPr lang="en-US" noProof="0"/>
              <a:t>Druga raven</a:t>
            </a:r>
          </a:p>
          <a:p>
            <a:pPr lvl="2"/>
            <a:r>
              <a:rPr lang="en-US" noProof="0"/>
              <a:t>Tretja raven</a:t>
            </a:r>
          </a:p>
          <a:p>
            <a:pPr lvl="3"/>
            <a:r>
              <a:rPr lang="en-US" noProof="0"/>
              <a:t>Četrta raven</a:t>
            </a:r>
          </a:p>
          <a:p>
            <a:pPr lvl="4"/>
            <a:r>
              <a:rPr lang="en-US" noProof="0"/>
              <a:t>Peta raven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27E544-9526-4C6B-8FB4-943676D773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39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8B86A-E015-423A-ABF3-972DDD9992D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97463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D13F81-2D9D-49BD-A496-243138BB33F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64175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C79A5C-DE3C-429C-993E-9F1F848336CA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0266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E7493C-0F41-44E4-8D3B-E2F1385CB3D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73111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E38EDD-A91F-40F6-861F-43043A43D2A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745923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0C7BD6-0E3B-48EA-B7F7-4EB98C3FF56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033971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DD4D51-BFF2-4CB3-BBBE-F50D73241C80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264869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9320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243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6C1250-D708-4FB7-B53A-B98F7C6B3B7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738241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FE2AE3-8D71-4CC6-A3EB-DA9BF4B610ED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61398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1BE359-29BF-4951-BEB1-B81844816F2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6009618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490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5823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5B7F3C-62C9-4D75-98F3-5F0E4EF3151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547882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5B4BC-0782-447A-8AAC-8EBCE630C497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412791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3E3D26-4F9A-4238-8016-EF726D21CA0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384239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618E8F-ECFD-42EA-86F2-09EFBEC267B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064155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7B20AB-DD60-4E8E-BCD7-E2D5615F1919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6652512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89F922-E2A0-4109-824D-4FE06783D064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301327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8EDE93-0648-4BEE-9F50-CDA9BD48E42F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971224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F91D79-F18E-4A91-9BC7-7ED90F1BCFEC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36607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A56FE8-85F6-400A-936C-A98578BCE6F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36475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EE32D6-FA50-467B-9B4B-1D45F1CB1197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7870334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CC5C87-8973-4E5D-BA21-C678043D93FF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073674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AA1317-915E-4677-86DA-E007AD732047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9925964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B4F46F-1044-432E-BC6A-4B279187CC24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6427081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77985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44390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B526A4-F2A0-4022-8E86-CFD3029D4E34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782048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FE2058-999F-4C02-A860-4ED604274590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4733304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67838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645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B74C11-B514-46CB-96D1-52244808133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8659048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E7E55A-DF5F-4564-A026-CB0BD8F66EDA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0004679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1D0422-C149-4837-82BA-48AC62CD0C9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1960802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568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EBD038-2F5B-4735-9861-85B1D108097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29676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470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929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1296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27E544-9526-4C6B-8FB4-943676D7732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692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7A4D0-AE20-49DC-B033-F19B49D336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1F845D-D9E0-4253-B7AE-D39F3CD0AB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18772-1618-4A0E-88B5-77CDA9ECBA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5D5F9-DE57-4646-AED7-8E49F03531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8C914-7D4C-4EFC-95E0-511AA7BD9B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03DAF-AB72-4540-A7C2-97AC3B61C1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EB832-2876-4058-9563-626D5A7400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7687E-9B7E-44AD-BF31-C8C71B83A9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B0C80-EF55-439D-9FAF-D1F32E421C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7F565-1787-4FFF-A59B-382379C5B6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l-SI" noProof="0"/>
              <a:t>Kliknite ikono, če želite dodati sliko</a:t>
            </a:r>
            <a:endParaRPr lang="sl-SI" noProof="0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2B280-36AE-4882-8247-D4B01AC86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 cstate="print">
            <a:alphaModFix amt="44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Uredite slog naslova matrice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 dirty="0"/>
              <a:t>Klavdija Štrancar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F08999C-4781-406E-9BC8-EC50D16CBF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1752600"/>
            <a:ext cx="5638800" cy="2590800"/>
          </a:xfrm>
        </p:spPr>
        <p:txBody>
          <a:bodyPr/>
          <a:lstStyle/>
          <a:p>
            <a:pPr eaLnBrk="1" hangingPunct="1">
              <a:defRPr/>
            </a:pPr>
            <a:r>
              <a:rPr lang="sl-SI" sz="7200" dirty="0">
                <a:solidFill>
                  <a:srgbClr val="00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ZEMLJEVID- utrjevanje</a:t>
            </a:r>
            <a:r>
              <a:rPr lang="sl-SI" sz="40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/>
            </a:r>
            <a:br>
              <a:rPr lang="sl-SI" sz="40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</a:br>
            <a:r>
              <a:rPr lang="sl-SI" sz="40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20 vprašanj</a:t>
            </a:r>
            <a:r>
              <a:rPr lang="sl-SI" sz="6600" dirty="0">
                <a:solidFill>
                  <a:srgbClr val="D6A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/>
            </a:r>
            <a:br>
              <a:rPr lang="sl-SI" sz="6600" dirty="0">
                <a:solidFill>
                  <a:srgbClr val="D6A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</a:br>
            <a:endParaRPr lang="en-US" sz="6000" dirty="0">
              <a:solidFill>
                <a:srgbClr val="D6A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5. vprašanje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Kako lahko dostopamo do zemljevidov in satelitskih posnetkov?</a:t>
            </a:r>
          </a:p>
          <a:p>
            <a:pPr eaLnBrk="1" hangingPunct="1"/>
            <a:endParaRPr lang="en-US" sz="5400" dirty="0">
              <a:solidFill>
                <a:srgbClr val="FF9900"/>
              </a:solidFill>
              <a:latin typeface="Candara" pitchFamily="34" charset="0"/>
            </a:endParaRP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 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  <p:sp>
        <p:nvSpPr>
          <p:cNvPr id="2" name="PoljeZBesedilom 1"/>
          <p:cNvSpPr txBox="1"/>
          <p:nvPr/>
        </p:nvSpPr>
        <p:spPr>
          <a:xfrm>
            <a:off x="457200" y="1447800"/>
            <a:ext cx="84202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Na svetovnem spletu, navigacijskih napravah in telefonih.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6. vprašanje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Kaj je globus in kaj nam prikaže?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Okrogel in pomanjšan model Zemlje.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Obliko Zemlje.</a:t>
            </a:r>
            <a:endParaRPr lang="sl-SI" sz="3600" dirty="0">
              <a:solidFill>
                <a:srgbClr val="336699"/>
              </a:solidFill>
              <a:latin typeface="Candara" pitchFamily="34" charset="0"/>
            </a:endParaRP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7. vprašanje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Naštej sestavne dele zemljevida. 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Naslov, avtor, leto izdelave, legenda s kartografskimi znaki,  merilo in koordinatna mreža.</a:t>
            </a:r>
          </a:p>
          <a:p>
            <a:pPr marL="0" indent="0" eaLnBrk="1" hangingPunct="1">
              <a:buNone/>
            </a:pPr>
            <a:endParaRPr lang="sl-SI" sz="4800" dirty="0">
              <a:solidFill>
                <a:schemeClr val="bg1"/>
              </a:solidFill>
              <a:latin typeface="Candara" pitchFamily="34" charset="0"/>
            </a:endParaRP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8. vprašanje</a:t>
            </a:r>
            <a:endParaRPr lang="sl-SI" sz="4800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1638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Kje najdemo naslov zemljevida in kaj nam pove?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  <a:endParaRPr lang="sl-SI" sz="4800" dirty="0">
              <a:solidFill>
                <a:srgbClr val="FFC000"/>
              </a:solidFill>
              <a:latin typeface="Candara" pitchFamily="34" charset="0"/>
            </a:endParaRP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  <p:sp>
        <p:nvSpPr>
          <p:cNvPr id="4" name="Označba mesta vsebin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V legendi. </a:t>
            </a:r>
          </a:p>
          <a:p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Kaj prikazuje zemljevid.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9. vprašanje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Kaj je legenda?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786" y="1417638"/>
            <a:ext cx="2988280" cy="445963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Seznam kartografskih znakov, ki so uporabljeni na zemljevidu, z razlago, kaj ti pomenijo.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1. vprašanje 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Kateri pripomočki se uporabljajo za prikazovanje Zemlje?</a:t>
            </a:r>
            <a:endParaRPr lang="en-US" sz="3600" b="1" dirty="0">
              <a:solidFill>
                <a:srgbClr val="336699"/>
              </a:solidFill>
              <a:latin typeface="Candara" pitchFamily="34" charset="0"/>
            </a:endParaRPr>
          </a:p>
        </p:txBody>
      </p:sp>
      <p:pic>
        <p:nvPicPr>
          <p:cNvPr id="2" name="Slika 1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10. vprašanje</a:t>
            </a:r>
            <a:endParaRPr lang="sl-SI" sz="4800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20483" name="Ograda vsebine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Kaj označujejo kartografski znaki?</a:t>
            </a:r>
          </a:p>
          <a:p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Nariši enega in povej, kaj pomeni.</a:t>
            </a:r>
          </a:p>
        </p:txBody>
      </p:sp>
      <p:pic>
        <p:nvPicPr>
          <p:cNvPr id="13" name="Slika 1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  <a:endParaRPr lang="sl-SI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21507" name="Ograda vsebine 2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Znaki, ki so uporabljeni na zemljevidu, da z njimi označujemo značilnosti Zemljinega površja, naselja, ceste, železnice, letališča…</a:t>
            </a:r>
          </a:p>
        </p:txBody>
      </p:sp>
      <p:pic>
        <p:nvPicPr>
          <p:cNvPr id="16" name="Slika 1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11. vprašanje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Kaj sestavlja koordinatno mrežo in čemu je namenjena?</a:t>
            </a: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Tanke črte, ki prikazujejo zemljepisno širino in dolžino  ter delijo zemljevid.</a:t>
            </a:r>
          </a:p>
          <a:p>
            <a:pPr marL="0" indent="0">
              <a:buNone/>
            </a:pPr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    Z njimi lažje poiščemo določeno točko   </a:t>
            </a:r>
          </a:p>
          <a:p>
            <a:pPr marL="0" indent="0">
              <a:buNone/>
            </a:pPr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    ali naselje na zemljevidu.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12. vprašanje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Kaj nam pove merilo?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Kolikšni razdalji v naravi ustreza določena razdalja na zemljevidu oz. za kolikokrat so razdalje v naravi večje od razdalj na zemljevidu.</a:t>
            </a:r>
          </a:p>
          <a:p>
            <a:pPr eaLnBrk="1" hangingPunct="1"/>
            <a:endParaRPr lang="sl-SI" sz="4800" dirty="0">
              <a:solidFill>
                <a:schemeClr val="bg1"/>
              </a:solidFill>
              <a:latin typeface="Candara" pitchFamily="34" charset="0"/>
            </a:endParaRPr>
          </a:p>
        </p:txBody>
      </p:sp>
      <p:pic>
        <p:nvPicPr>
          <p:cNvPr id="18" name="Slika 17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13. 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Kako je lahko prikazano merilo na zemljevidu?</a:t>
            </a: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Številčno, grafično in opisno.</a:t>
            </a:r>
          </a:p>
          <a:p>
            <a:pPr marL="0" indent="0" eaLnBrk="1" hangingPunct="1">
              <a:buNone/>
            </a:pPr>
            <a:endParaRPr lang="sl-SI" sz="3600" b="1" dirty="0">
              <a:solidFill>
                <a:srgbClr val="336699"/>
              </a:solidFill>
              <a:latin typeface="Candara" pitchFamily="34" charset="0"/>
            </a:endParaRPr>
          </a:p>
          <a:p>
            <a:pPr marL="0" indent="0" eaLnBrk="1" hangingPunct="1">
              <a:buNone/>
            </a:pPr>
            <a:endParaRPr lang="sl-SI" sz="3600" b="1" dirty="0">
              <a:solidFill>
                <a:srgbClr val="336699"/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14.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Zakaj za prikazovanje Zemlje potrebujemo različne pripomočke?</a:t>
            </a:r>
          </a:p>
          <a:p>
            <a:pPr marL="0" indent="0">
              <a:buNone/>
            </a:pPr>
            <a:endParaRPr lang="en-US" sz="3600" b="1" dirty="0">
              <a:solidFill>
                <a:srgbClr val="336699"/>
              </a:solidFill>
              <a:latin typeface="Candara" panose="020E0502030303020204" pitchFamily="34" charset="0"/>
            </a:endParaRPr>
          </a:p>
          <a:p>
            <a:endParaRPr lang="en-US" sz="54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600200"/>
            <a:ext cx="8420233" cy="4525963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Videz pokrajine nam najbolje prikažejo satelitski posnetki, če pa bi radi vedeli imena krajev, rek, ulic…ali kje se nahajajo določene zgradbe, bomo uporabili zemljevid.</a:t>
            </a:r>
            <a:endParaRPr lang="en-US" sz="3600" b="1" dirty="0">
              <a:solidFill>
                <a:srgbClr val="336699"/>
              </a:solidFill>
              <a:latin typeface="Candara" panose="020E0502030303020204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Zemljevid, globus, letalski in satelitski posnetki.</a:t>
            </a:r>
            <a:endParaRPr lang="en-US" dirty="0">
              <a:solidFill>
                <a:srgbClr val="336699"/>
              </a:solidFill>
              <a:latin typeface="Candara" pitchFamily="34" charset="0"/>
            </a:endParaRPr>
          </a:p>
        </p:txBody>
      </p:sp>
      <p:pic>
        <p:nvPicPr>
          <p:cNvPr id="11" name="Slika 10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5.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Kako so praviloma narisani zemljevidi?</a:t>
            </a:r>
            <a:endParaRPr lang="en-US" sz="3600" b="1" dirty="0">
              <a:solidFill>
                <a:srgbClr val="336699"/>
              </a:solidFill>
              <a:latin typeface="Candara" pitchFamily="34" charset="0"/>
            </a:endParaRP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Tako, da je sever na vrhu, jug na dnu, vzhod na desni, zahod pa na levi strani zemljevida.</a:t>
            </a:r>
            <a:endParaRPr lang="en-US" sz="3600" b="1" dirty="0">
              <a:solidFill>
                <a:srgbClr val="336699"/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6.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Kdaj je zemljevid orientiran? S čim ga najlažje orientiramo?  </a:t>
            </a:r>
          </a:p>
        </p:txBody>
      </p:sp>
      <p:pic>
        <p:nvPicPr>
          <p:cNvPr id="8" name="Slika 7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991600" cy="4525963"/>
          </a:xfrm>
        </p:spPr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Ko se strani neba v naravi in zemljevidu ujemajo.</a:t>
            </a:r>
          </a:p>
          <a:p>
            <a:pPr marL="0" indent="0">
              <a:buNone/>
            </a:pPr>
            <a:r>
              <a:rPr lang="sl-SI" sz="3600" b="1" dirty="0">
                <a:solidFill>
                  <a:srgbClr val="336699"/>
                </a:solidFill>
                <a:latin typeface="Candara" panose="020E0502030303020204" pitchFamily="34" charset="0"/>
              </a:rPr>
              <a:t>   S kompasom.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dirty="0">
                <a:solidFill>
                  <a:srgbClr val="FFC000"/>
                </a:solidFill>
                <a:latin typeface="Candara" pitchFamily="34" charset="0"/>
              </a:rPr>
              <a:t/>
            </a:r>
            <a:br>
              <a:rPr lang="sl-SI" dirty="0">
                <a:solidFill>
                  <a:srgbClr val="FFC000"/>
                </a:solidFill>
                <a:latin typeface="Candara" pitchFamily="34" charset="0"/>
              </a:rPr>
            </a:b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17.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r>
              <a:rPr lang="sl-SI" dirty="0">
                <a:solidFill>
                  <a:srgbClr val="FFC000"/>
                </a:solidFill>
                <a:latin typeface="Candara" pitchFamily="34" charset="0"/>
              </a:rPr>
              <a:t/>
            </a:r>
            <a:br>
              <a:rPr lang="sl-SI" dirty="0">
                <a:solidFill>
                  <a:srgbClr val="FFC000"/>
                </a:solidFill>
                <a:latin typeface="Candara" pitchFamily="34" charset="0"/>
              </a:rPr>
            </a:br>
            <a:endParaRPr lang="sl-SI" dirty="0">
              <a:solidFill>
                <a:srgbClr val="FFC000"/>
              </a:solidFill>
              <a:latin typeface="Candara" pitchFamily="34" charset="0"/>
            </a:endParaRPr>
          </a:p>
        </p:txBody>
      </p:sp>
      <p:sp>
        <p:nvSpPr>
          <p:cNvPr id="32771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338" cy="4525963"/>
          </a:xfrm>
        </p:spPr>
        <p:txBody>
          <a:bodyPr/>
          <a:lstStyle/>
          <a:p>
            <a:pPr eaLnBrk="1" hangingPunct="1"/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Kako orientiramo zemljevid s kompasom? </a:t>
            </a: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odgovor je…</a:t>
            </a:r>
            <a:endParaRPr lang="sl-SI" sz="4800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33795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Postavimo ga ob rob zemljevida ter zemljevid obračamo toliko časa, da sta magnetna igla, ki kaže proti S, in vrh zemljevida obrnjena v isto stran. Magnetna igla in rob zemljevida morata biti vzporedna.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18.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4525963"/>
          </a:xfrm>
        </p:spPr>
        <p:txBody>
          <a:bodyPr/>
          <a:lstStyle/>
          <a:p>
            <a:pPr eaLnBrk="1" hangingPunct="1"/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Kako imenujemo spodaj prikazano merilo in kako z njegovo pomočjo izračunamo razdaljo med krajema?</a:t>
            </a:r>
          </a:p>
        </p:txBody>
      </p:sp>
      <p:pic>
        <p:nvPicPr>
          <p:cNvPr id="5" name="Slika 4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47864" y="5543854"/>
            <a:ext cx="3448050" cy="5048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odgovor je…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382000" cy="4678363"/>
          </a:xfrm>
        </p:spPr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Številčno merilo.</a:t>
            </a:r>
          </a:p>
          <a:p>
            <a:pPr marL="0" indent="0" eaLnBrk="1" hangingPunct="1">
              <a:buNone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Najprej z ravnilom izmerimo razdaljo med krajema, nato razdaljo pomnožimo z drugim številom v merilu in dobljeno vrednost pretvorimo v km in m.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19.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sl-SI" sz="4800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3072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Kako imenujemo spodaj prikazano merilo in kako z njegovo pomočjo izračunamo razdaljo med krajema?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98" y="5393655"/>
            <a:ext cx="4446838" cy="73250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odgovor je…</a:t>
            </a:r>
            <a:endParaRPr lang="sl-SI" sz="4800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3174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Grafično merilo.</a:t>
            </a:r>
          </a:p>
          <a:p>
            <a:pPr marL="0" indent="0" eaLnBrk="1" hangingPunct="1">
              <a:buNone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Razdaljo v naravi dobimo z neposrednim prenašanjem s karte na grafično merilo.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2.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Kaj je zemljevid?</a:t>
            </a: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20. 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  <a:endParaRPr lang="en-US" sz="4800" dirty="0">
              <a:solidFill>
                <a:srgbClr val="D242A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Kako imenujemo spodaj prikazano merilo in kako je podano?</a:t>
            </a: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  <p:pic>
        <p:nvPicPr>
          <p:cNvPr id="2" name="Slika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389" y="5684658"/>
            <a:ext cx="4943411" cy="4273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Opisno merilo je podano z besedno razlago.</a:t>
            </a:r>
            <a:endParaRPr lang="en-US" sz="3600" b="1" dirty="0">
              <a:solidFill>
                <a:srgbClr val="336699"/>
              </a:solidFill>
              <a:latin typeface="Candara" pitchFamily="34" charset="0"/>
            </a:endParaRPr>
          </a:p>
        </p:txBody>
      </p:sp>
      <p:pic>
        <p:nvPicPr>
          <p:cNvPr id="6" name="Slika 5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Pravokotnik 1"/>
          <p:cNvSpPr>
            <a:spLocks noChangeArrowheads="1"/>
          </p:cNvSpPr>
          <p:nvPr/>
        </p:nvSpPr>
        <p:spPr bwMode="auto">
          <a:xfrm>
            <a:off x="863588" y="2060848"/>
            <a:ext cx="7416824" cy="2585323"/>
          </a:xfrm>
          <a:prstGeom prst="rect">
            <a:avLst/>
          </a:prstGeom>
          <a:noFill/>
          <a:ln w="9525">
            <a:solidFill>
              <a:srgbClr val="D242A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sl-SI" dirty="0">
              <a:solidFill>
                <a:srgbClr val="336699"/>
              </a:solidFill>
              <a:latin typeface="Candara" pitchFamily="34" charset="0"/>
            </a:endParaRPr>
          </a:p>
          <a:p>
            <a:r>
              <a:rPr lang="sl-SI" b="1" dirty="0">
                <a:solidFill>
                  <a:srgbClr val="336699"/>
                </a:solidFill>
                <a:latin typeface="Candara" pitchFamily="34" charset="0"/>
              </a:rPr>
              <a:t>Vir: </a:t>
            </a:r>
          </a:p>
          <a:p>
            <a:r>
              <a:rPr lang="sl-SI" b="1" dirty="0">
                <a:solidFill>
                  <a:srgbClr val="336699"/>
                </a:solidFill>
                <a:latin typeface="Candara" pitchFamily="34" charset="0"/>
              </a:rPr>
              <a:t>Učbenik in Samostojni delovni zvezek  Družba 5, Radovednih 5 </a:t>
            </a:r>
          </a:p>
          <a:p>
            <a:r>
              <a:rPr lang="sl-SI" b="1" dirty="0">
                <a:solidFill>
                  <a:srgbClr val="336699"/>
                </a:solidFill>
                <a:latin typeface="Candara" pitchFamily="34" charset="0"/>
              </a:rPr>
              <a:t>Založba Rokus  </a:t>
            </a:r>
            <a:r>
              <a:rPr lang="sl-SI" b="1" dirty="0" err="1">
                <a:solidFill>
                  <a:srgbClr val="336699"/>
                </a:solidFill>
                <a:latin typeface="Candara" pitchFamily="34" charset="0"/>
              </a:rPr>
              <a:t>Klett</a:t>
            </a:r>
            <a:r>
              <a:rPr lang="sl-SI" b="1" dirty="0">
                <a:solidFill>
                  <a:srgbClr val="336699"/>
                </a:solidFill>
                <a:latin typeface="Candara" pitchFamily="34" charset="0"/>
              </a:rPr>
              <a:t>, Ljubljana</a:t>
            </a:r>
          </a:p>
          <a:p>
            <a:endParaRPr lang="sl-SI" b="1" dirty="0">
              <a:solidFill>
                <a:srgbClr val="336699"/>
              </a:solidFill>
              <a:latin typeface="Candara" pitchFamily="34" charset="0"/>
            </a:endParaRPr>
          </a:p>
          <a:p>
            <a:endParaRPr lang="sl-SI" dirty="0">
              <a:solidFill>
                <a:srgbClr val="765A00"/>
              </a:solidFill>
              <a:latin typeface="Candara" pitchFamily="34" charset="0"/>
            </a:endParaRPr>
          </a:p>
          <a:p>
            <a:endParaRPr lang="sl-SI" dirty="0">
              <a:solidFill>
                <a:srgbClr val="765A00"/>
              </a:solidFill>
              <a:latin typeface="Candara" pitchFamily="34" charset="0"/>
            </a:endParaRPr>
          </a:p>
          <a:p>
            <a:endParaRPr lang="sl-SI" dirty="0">
              <a:solidFill>
                <a:srgbClr val="765A00"/>
              </a:solidFill>
              <a:latin typeface="Candara" pitchFamily="34" charset="0"/>
            </a:endParaRPr>
          </a:p>
          <a:p>
            <a:endParaRPr lang="sl-SI" dirty="0">
              <a:solidFill>
                <a:srgbClr val="765A00"/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Pomanjšan in poenostavljen prikaz Zemljinega površja na ravni ploskvi.</a:t>
            </a:r>
            <a:endParaRPr lang="en-US" sz="3600" dirty="0">
              <a:solidFill>
                <a:srgbClr val="336699"/>
              </a:solidFill>
              <a:latin typeface="Candara" pitchFamily="34" charset="0"/>
            </a:endParaRP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3.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sl-SI" sz="4800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614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Čemu je namenjen zemljevid?</a:t>
            </a:r>
          </a:p>
          <a:p>
            <a:endParaRPr lang="sl-SI" dirty="0">
              <a:solidFill>
                <a:srgbClr val="FF6600"/>
              </a:solidFill>
              <a:latin typeface="Candara" pitchFamily="34" charset="0"/>
            </a:endParaRP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  <a:endParaRPr lang="sl-SI" sz="4800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7171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Da prikažemo Zemljo v celoti ali zelo majhne dele njenega površja (npr. naselje, v katerem živimo).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4.  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sl-SI" sz="4800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Kako je prikazano površje na zemljevidu?</a:t>
            </a:r>
          </a:p>
          <a:p>
            <a:pPr>
              <a:buFontTx/>
              <a:buNone/>
            </a:pPr>
            <a:endParaRPr lang="sl-SI" dirty="0">
              <a:solidFill>
                <a:srgbClr val="FF6600"/>
              </a:solidFill>
              <a:latin typeface="Candara" pitchFamily="34" charset="0"/>
            </a:endParaRPr>
          </a:p>
        </p:txBody>
      </p:sp>
      <p:pic>
        <p:nvPicPr>
          <p:cNvPr id="4" name="Slika 3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684658"/>
            <a:ext cx="990738" cy="86091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l-SI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>
                <a:solidFill>
                  <a:srgbClr val="D242A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  <a:endParaRPr lang="sl-SI" sz="4800" dirty="0">
              <a:solidFill>
                <a:srgbClr val="D242A2"/>
              </a:solidFill>
              <a:latin typeface="Candara" pitchFamily="34" charset="0"/>
            </a:endParaRPr>
          </a:p>
        </p:txBody>
      </p:sp>
      <p:sp>
        <p:nvSpPr>
          <p:cNvPr id="512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l-SI" sz="3600" b="1" dirty="0">
                <a:solidFill>
                  <a:srgbClr val="336699"/>
                </a:solidFill>
                <a:latin typeface="Candara" pitchFamily="34" charset="0"/>
              </a:rPr>
              <a:t>Kot bi Zemljo gledali iz zraka, torej v tlorisu.</a:t>
            </a:r>
            <a:endParaRPr lang="sl-SI" sz="3600" b="1" dirty="0">
              <a:solidFill>
                <a:srgbClr val="FFFFCC"/>
              </a:solidFill>
              <a:latin typeface="Candara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sl-SI" sz="5400" b="1" dirty="0">
                <a:solidFill>
                  <a:srgbClr val="FFFFCC"/>
                </a:solidFill>
                <a:latin typeface="Candara" pitchFamily="34" charset="0"/>
              </a:rPr>
              <a:t> obliki.</a:t>
            </a:r>
          </a:p>
        </p:txBody>
      </p:sp>
      <p:pic>
        <p:nvPicPr>
          <p:cNvPr id="7" name="Slika 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5383400"/>
            <a:ext cx="952633" cy="9014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9d8d74b26429241a1a251974b190ef16488f7939"/>
  <p:tag name="ISPRING_SCORM_RATE_QUIZZES" val="0"/>
  <p:tag name="ISPRING_SCORM_PASSING_SCORE" val="100.0000000000"/>
  <p:tag name="GENSWF_OUTPUT_FILE_NAME" val="Kje živimo"/>
</p:tagLst>
</file>

<file path=ppt/theme/theme1.xml><?xml version="1.0" encoding="utf-8"?>
<a:theme xmlns:a="http://schemas.openxmlformats.org/drawingml/2006/main" name="Kje_zivimo_20_vprasanj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AA"/>
      </a:accent5>
      <a:accent6>
        <a:srgbClr val="2D2D8A"/>
      </a:accent6>
      <a:hlink>
        <a:srgbClr val="FFFF00"/>
      </a:hlink>
      <a:folHlink>
        <a:srgbClr val="9900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2D2D8A"/>
        </a:accent6>
        <a:hlink>
          <a:srgbClr val="FFFF0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Kje_zivimo</Template>
  <TotalTime>400</TotalTime>
  <Words>722</Words>
  <Application>Microsoft Office PowerPoint</Application>
  <PresentationFormat>Diaprojekcija na zaslonu (4:3)</PresentationFormat>
  <Paragraphs>139</Paragraphs>
  <Slides>42</Slides>
  <Notes>42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42</vt:i4>
      </vt:variant>
    </vt:vector>
  </HeadingPairs>
  <TitlesOfParts>
    <vt:vector size="46" baseType="lpstr">
      <vt:lpstr>Arial</vt:lpstr>
      <vt:lpstr>Candara</vt:lpstr>
      <vt:lpstr>Courier New</vt:lpstr>
      <vt:lpstr>Kje_zivimo_20_vprasanj</vt:lpstr>
      <vt:lpstr>ZEMLJEVID- utrjevanje 20 vprašanj </vt:lpstr>
      <vt:lpstr>1. vprašanje </vt:lpstr>
      <vt:lpstr>In odgovor je…</vt:lpstr>
      <vt:lpstr>2. vprašanje</vt:lpstr>
      <vt:lpstr>In odgovor je…</vt:lpstr>
      <vt:lpstr>3. vprašanje</vt:lpstr>
      <vt:lpstr>In odgovor je…</vt:lpstr>
      <vt:lpstr>4.  vprašanje</vt:lpstr>
      <vt:lpstr>In odgovor je…</vt:lpstr>
      <vt:lpstr>5. vprašanje</vt:lpstr>
      <vt:lpstr>In odgovor je… </vt:lpstr>
      <vt:lpstr>6. vprašanje</vt:lpstr>
      <vt:lpstr>In odgovor je…</vt:lpstr>
      <vt:lpstr>7. vprašanje</vt:lpstr>
      <vt:lpstr>In odgovor je…</vt:lpstr>
      <vt:lpstr>8. vprašanje</vt:lpstr>
      <vt:lpstr>In odgovor je…</vt:lpstr>
      <vt:lpstr>9. vprašanje</vt:lpstr>
      <vt:lpstr>In odgovor je…</vt:lpstr>
      <vt:lpstr>10. vprašanje</vt:lpstr>
      <vt:lpstr>In odgovor je…</vt:lpstr>
      <vt:lpstr>11. vprašanje</vt:lpstr>
      <vt:lpstr>In odgovor je…</vt:lpstr>
      <vt:lpstr>12. vprašanje</vt:lpstr>
      <vt:lpstr>In odgovor je…</vt:lpstr>
      <vt:lpstr>13.  vprašanje</vt:lpstr>
      <vt:lpstr>In odgovor je…</vt:lpstr>
      <vt:lpstr>14. vprašanje</vt:lpstr>
      <vt:lpstr>In odgovor je…</vt:lpstr>
      <vt:lpstr>15.  vprašanje</vt:lpstr>
      <vt:lpstr>In odgovor je…</vt:lpstr>
      <vt:lpstr>16. vprašanje</vt:lpstr>
      <vt:lpstr>In odgovor je…</vt:lpstr>
      <vt:lpstr> 17. vprašanje </vt:lpstr>
      <vt:lpstr>In  odgovor je…</vt:lpstr>
      <vt:lpstr>18. vprašanje</vt:lpstr>
      <vt:lpstr>In  odgovor je…</vt:lpstr>
      <vt:lpstr>19. vprašanje</vt:lpstr>
      <vt:lpstr>In  odgovor je…</vt:lpstr>
      <vt:lpstr>20.  vprašanje</vt:lpstr>
      <vt:lpstr>In odgovor je…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ZEMLJEVID kviz  20 vprašanj</dc:title>
  <dc:creator>Uporabnik</dc:creator>
  <cp:lastModifiedBy>Admin</cp:lastModifiedBy>
  <cp:revision>22</cp:revision>
  <dcterms:created xsi:type="dcterms:W3CDTF">2016-11-14T11:10:30Z</dcterms:created>
  <dcterms:modified xsi:type="dcterms:W3CDTF">2023-11-13T18:21:27Z</dcterms:modified>
</cp:coreProperties>
</file>