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412-EC5E-4D5B-96FE-48163FC04C31}" type="datetimeFigureOut">
              <a:rPr lang="sl-SI" smtClean="0"/>
              <a:t>3. 02. 2022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D133-5C1D-4492-A724-104081A87AF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512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412-EC5E-4D5B-96FE-48163FC04C31}" type="datetimeFigureOut">
              <a:rPr lang="sl-SI" smtClean="0"/>
              <a:t>3. 02. 2022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D133-5C1D-4492-A724-104081A87AF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6799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412-EC5E-4D5B-96FE-48163FC04C31}" type="datetimeFigureOut">
              <a:rPr lang="sl-SI" smtClean="0"/>
              <a:t>3. 02. 2022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D133-5C1D-4492-A724-104081A87AF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6735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412-EC5E-4D5B-96FE-48163FC04C31}" type="datetimeFigureOut">
              <a:rPr lang="sl-SI" smtClean="0"/>
              <a:t>3. 02. 2022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D133-5C1D-4492-A724-104081A87AF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3896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412-EC5E-4D5B-96FE-48163FC04C31}" type="datetimeFigureOut">
              <a:rPr lang="sl-SI" smtClean="0"/>
              <a:t>3. 02. 2022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D133-5C1D-4492-A724-104081A87AF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3388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412-EC5E-4D5B-96FE-48163FC04C31}" type="datetimeFigureOut">
              <a:rPr lang="sl-SI" smtClean="0"/>
              <a:t>3. 02. 2022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D133-5C1D-4492-A724-104081A87AF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051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412-EC5E-4D5B-96FE-48163FC04C31}" type="datetimeFigureOut">
              <a:rPr lang="sl-SI" smtClean="0"/>
              <a:t>3. 02. 2022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D133-5C1D-4492-A724-104081A87AF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515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412-EC5E-4D5B-96FE-48163FC04C31}" type="datetimeFigureOut">
              <a:rPr lang="sl-SI" smtClean="0"/>
              <a:t>3. 02. 2022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D133-5C1D-4492-A724-104081A87AF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448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412-EC5E-4D5B-96FE-48163FC04C31}" type="datetimeFigureOut">
              <a:rPr lang="sl-SI" smtClean="0"/>
              <a:t>3. 02. 2022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D133-5C1D-4492-A724-104081A87AF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9099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412-EC5E-4D5B-96FE-48163FC04C31}" type="datetimeFigureOut">
              <a:rPr lang="sl-SI" smtClean="0"/>
              <a:t>3. 02. 2022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D133-5C1D-4492-A724-104081A87AF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1771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2C412-EC5E-4D5B-96FE-48163FC04C31}" type="datetimeFigureOut">
              <a:rPr lang="sl-SI" smtClean="0"/>
              <a:t>3. 02. 2022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5D133-5C1D-4492-A724-104081A87AF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7448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5726">
              <a:srgbClr val="BCD7EE"/>
            </a:gs>
            <a:gs pos="41554">
              <a:srgbClr val="D2E4F3"/>
            </a:gs>
            <a:gs pos="33744">
              <a:srgbClr val="D9E8F5"/>
            </a:gs>
            <a:gs pos="0">
              <a:schemeClr val="accent1">
                <a:lumMod val="5000"/>
                <a:lumOff val="95000"/>
                <a:alpha val="99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2C412-EC5E-4D5B-96FE-48163FC04C31}" type="datetimeFigureOut">
              <a:rPr lang="sl-SI" smtClean="0"/>
              <a:t>3. 02. 2022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5D133-5C1D-4492-A724-104081A87AF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2203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odrijan-izobrazevanje.si/media/uploads/Resitve/RESITVE_Moja%20prva%20fizika%201_DZ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DELO NA DALJAVO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sl-SI" sz="3600" dirty="0" smtClean="0"/>
              <a:t>URA: Ravnovesje sil</a:t>
            </a:r>
          </a:p>
          <a:p>
            <a:pPr marL="514350" indent="-514350">
              <a:buAutoNum type="arabicPeriod"/>
            </a:pPr>
            <a:r>
              <a:rPr lang="sl-SI" sz="3600" dirty="0" smtClean="0"/>
              <a:t>URA: Sestavljanje sil</a:t>
            </a:r>
          </a:p>
          <a:p>
            <a:pPr marL="0" indent="0">
              <a:buNone/>
            </a:pPr>
            <a:endParaRPr lang="sl-SI" sz="3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7383" y="3053881"/>
            <a:ext cx="3555795" cy="3258019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9853" y="4511675"/>
            <a:ext cx="3333750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694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644577"/>
            <a:ext cx="10515600" cy="5532386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V katerem od primerov in zakaj bi se miza lahko premaknila, če bi fanta delovala z dovolj velikima silama? Predpostavimo, da delujeta na mizo z enako velikima silama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/>
              <a:t>Miza bi se lahko premaknila, ko bi jo oba potiskala (vlekla) v isto smer z dovolj velikima silama. Če potiskata v nasprotnih smereh, se njuni sili izničita in ne moreta premakniti mize.</a:t>
            </a:r>
          </a:p>
        </p:txBody>
      </p:sp>
    </p:spTree>
    <p:extLst>
      <p:ext uri="{BB962C8B-B14F-4D97-AF65-F5344CB8AC3E}">
        <p14:creationId xmlns:p14="http://schemas.microsoft.com/office/powerpoint/2010/main" val="3622205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Sestavljanje dveh vzporednih sil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Ko Gašper in Žan delujeta na mizo v isti smeri, lahko </a:t>
            </a:r>
            <a:r>
              <a:rPr lang="sl-SI" b="1" dirty="0"/>
              <a:t>njuno silo nadomestimo z eno silo, ki je po velikosti enaka vsoti velikosti njunih sil</a:t>
            </a:r>
            <a:r>
              <a:rPr lang="sl-SI" dirty="0"/>
              <a:t>. </a:t>
            </a: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b="1" dirty="0" smtClean="0">
                <a:solidFill>
                  <a:srgbClr val="FF0000"/>
                </a:solidFill>
              </a:rPr>
              <a:t>To </a:t>
            </a:r>
            <a:r>
              <a:rPr lang="sl-SI" b="1" dirty="0">
                <a:solidFill>
                  <a:srgbClr val="FF0000"/>
                </a:solidFill>
              </a:rPr>
              <a:t>silo imenujemo vsota sil ali rezultanta</a:t>
            </a:r>
            <a:r>
              <a:rPr lang="sl-SI" b="1" dirty="0" smtClean="0">
                <a:solidFill>
                  <a:srgbClr val="FF0000"/>
                </a:solidFill>
              </a:rPr>
              <a:t>.</a:t>
            </a:r>
            <a:r>
              <a:rPr lang="sl-SI" b="1" dirty="0"/>
              <a:t> </a:t>
            </a:r>
            <a:r>
              <a:rPr lang="sl-SI" b="1" dirty="0">
                <a:solidFill>
                  <a:srgbClr val="FF0000"/>
                </a:solidFill>
              </a:rPr>
              <a:t>Rezultanta je usmerjena daljica, ki ima začetek v začetni točki prve sile in konec v končni točki druge sile</a:t>
            </a:r>
            <a:r>
              <a:rPr lang="sl-SI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sl-SI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l-SI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611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dirty="0" smtClean="0">
                <a:solidFill>
                  <a:srgbClr val="FF0000"/>
                </a:solidFill>
              </a:rPr>
              <a:t>Kako narišemo rezultanto dveh vzporednih sil, ki kažeta v isto smer?</a:t>
            </a:r>
            <a:endParaRPr lang="sl-SI" sz="4000" dirty="0">
              <a:solidFill>
                <a:srgbClr val="FF0000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7588" y="1198927"/>
            <a:ext cx="4766161" cy="1562153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8851" y="3013336"/>
            <a:ext cx="6060946" cy="1648528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8851" y="4880939"/>
            <a:ext cx="6077475" cy="157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34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75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200" dirty="0" smtClean="0">
                <a:solidFill>
                  <a:srgbClr val="FF0000"/>
                </a:solidFill>
              </a:rPr>
              <a:t>Sili seštejemo, saj delujeta v isto smer, zato je rezultanta 55 N.</a:t>
            </a:r>
          </a:p>
          <a:p>
            <a:pPr marL="0" indent="0">
              <a:buNone/>
            </a:pPr>
            <a:endParaRPr lang="sl-SI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Kadar </a:t>
            </a:r>
            <a:r>
              <a:rPr lang="sl-SI" dirty="0"/>
              <a:t>pa na telo delujeta </a:t>
            </a:r>
            <a:r>
              <a:rPr lang="sl-SI" b="1" dirty="0">
                <a:solidFill>
                  <a:srgbClr val="FF0000"/>
                </a:solidFill>
              </a:rPr>
              <a:t>dve sili v nasprotnih smereh</a:t>
            </a:r>
            <a:r>
              <a:rPr lang="sl-SI" dirty="0"/>
              <a:t>, tako kot v primeru, ko Gašper in Žan potiskata mizo v nasprotnih smereh, je </a:t>
            </a:r>
            <a:r>
              <a:rPr lang="sl-SI" b="1" dirty="0"/>
              <a:t>velikost rezultante enaka razliki sil</a:t>
            </a:r>
            <a:r>
              <a:rPr lang="sl-SI" dirty="0"/>
              <a:t>. </a:t>
            </a:r>
            <a:r>
              <a:rPr lang="sl-SI" dirty="0" smtClean="0"/>
              <a:t>(ODŠTEVAMO SILE)</a:t>
            </a:r>
            <a:endParaRPr lang="sl-SI" sz="3200" dirty="0">
              <a:solidFill>
                <a:srgbClr val="FF0000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630804"/>
            <a:ext cx="10515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sz="2800" dirty="0" smtClean="0">
                <a:solidFill>
                  <a:srgbClr val="222222"/>
                </a:solidFill>
              </a:rPr>
              <a:t>Primer: </a:t>
            </a:r>
            <a:r>
              <a:rPr kumimoji="0" lang="sl-SI" altLang="sl-SI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</a:rPr>
              <a:t>Kolikšna je rezultanta sil, če bi Gašper mizo vlekel s silo </a:t>
            </a:r>
            <a:r>
              <a:rPr kumimoji="0" lang="sl-SI" altLang="sl-SI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20N, Žan pa potiskal s silo 35N?</a:t>
            </a:r>
            <a:r>
              <a:rPr kumimoji="0" lang="sl-SI" altLang="sl-SI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985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Kako narišemo rezultanto dveh vzporednih sil, ki kažeta v </a:t>
            </a:r>
            <a:r>
              <a:rPr lang="sl-SI" dirty="0" smtClean="0">
                <a:solidFill>
                  <a:srgbClr val="FF0000"/>
                </a:solidFill>
              </a:rPr>
              <a:t>nasprotno </a:t>
            </a:r>
            <a:r>
              <a:rPr lang="sl-SI" dirty="0">
                <a:solidFill>
                  <a:srgbClr val="FF0000"/>
                </a:solidFill>
              </a:rPr>
              <a:t>smer?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7484" y="1690688"/>
            <a:ext cx="5924290" cy="159136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1254" y="3493502"/>
            <a:ext cx="4198149" cy="1543193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1254" y="5248144"/>
            <a:ext cx="4198149" cy="156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1250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FF0000"/>
                </a:solidFill>
              </a:rPr>
              <a:t>Utrjevanje učne snovi.</a:t>
            </a:r>
            <a:endParaRPr lang="sl-SI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dirty="0" smtClean="0"/>
              <a:t>V DZ preverite, če imate rešene naloge v poglavjih: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</a:rPr>
              <a:t>O SILAH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</a:rPr>
              <a:t>MERJENJE SIL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</a:rPr>
              <a:t>RISANJE SIL</a:t>
            </a:r>
          </a:p>
          <a:p>
            <a:pPr marL="0" indent="0">
              <a:buNone/>
            </a:pPr>
            <a:r>
              <a:rPr lang="sl-SI" dirty="0" smtClean="0"/>
              <a:t>Če nimate rešenih nalog, jih rešite do naslednjega tedna.</a:t>
            </a:r>
          </a:p>
          <a:p>
            <a:pPr marL="0" indent="0">
              <a:buNone/>
            </a:pPr>
            <a:r>
              <a:rPr lang="sl-SI" dirty="0"/>
              <a:t>Rešitve:</a:t>
            </a:r>
            <a:r>
              <a:rPr lang="sl-SI" sz="1700" dirty="0"/>
              <a:t> </a:t>
            </a:r>
            <a:r>
              <a:rPr lang="sl-SI" sz="1700" dirty="0">
                <a:hlinkClick r:id="rId2"/>
              </a:rPr>
              <a:t>https://</a:t>
            </a:r>
            <a:r>
              <a:rPr lang="sl-SI" sz="1700" dirty="0" smtClean="0">
                <a:hlinkClick r:id="rId2"/>
              </a:rPr>
              <a:t>www.modrijan-izobrazevanje.si/media/uploads/Resitve/RESITVE_Moja%20prva%20fizika%201_DZ.pdf</a:t>
            </a:r>
            <a:endParaRPr lang="sl-SI" sz="1700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Učno snov si prepišite v zvezke. Zvezke bom pregledala.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8966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50574"/>
          </a:xfrm>
        </p:spPr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1. RAVNOVESJE SIL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2651760"/>
            <a:ext cx="9144000" cy="3631474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Medsebojno delovanje</a:t>
            </a:r>
            <a:r>
              <a:rPr lang="sl-SI" sz="3200" dirty="0" smtClean="0"/>
              <a:t> teles opišemo s </a:t>
            </a:r>
            <a:r>
              <a:rPr lang="sl-SI" sz="3200" b="1" dirty="0" smtClean="0"/>
              <a:t>silami</a:t>
            </a:r>
            <a:r>
              <a:rPr lang="sl-SI" sz="3200" dirty="0" smtClean="0"/>
              <a:t>. </a:t>
            </a:r>
          </a:p>
          <a:p>
            <a:endParaRPr lang="sl-SI" sz="3200" dirty="0" smtClean="0"/>
          </a:p>
          <a:p>
            <a:r>
              <a:rPr lang="sl-SI" sz="3200" dirty="0" smtClean="0"/>
              <a:t>Telesa pod vplivom delovanja drugih teles (sil) lahko </a:t>
            </a:r>
            <a:r>
              <a:rPr lang="sl-SI" sz="3200" b="1" dirty="0" smtClean="0"/>
              <a:t>mirujejo</a:t>
            </a:r>
            <a:r>
              <a:rPr lang="sl-SI" sz="3200" dirty="0" smtClean="0"/>
              <a:t>, </a:t>
            </a:r>
            <a:r>
              <a:rPr lang="sl-SI" sz="3200" b="1" dirty="0" smtClean="0"/>
              <a:t>se gibljejo enakomerno</a:t>
            </a:r>
            <a:r>
              <a:rPr lang="sl-SI" sz="3200" dirty="0" smtClean="0"/>
              <a:t> ali </a:t>
            </a:r>
            <a:r>
              <a:rPr lang="sl-SI" sz="3200" b="1" dirty="0" smtClean="0"/>
              <a:t>pospešujejo</a:t>
            </a:r>
            <a:r>
              <a:rPr lang="sl-SI" sz="3200" dirty="0" smtClean="0"/>
              <a:t>. </a:t>
            </a:r>
          </a:p>
          <a:p>
            <a:r>
              <a:rPr lang="sl-SI" sz="3200" dirty="0" smtClean="0"/>
              <a:t>V nekaterih primerih tudi </a:t>
            </a:r>
            <a:r>
              <a:rPr lang="sl-SI" sz="3200" b="1" dirty="0" smtClean="0"/>
              <a:t>spremenijo obliko</a:t>
            </a:r>
            <a:r>
              <a:rPr lang="sl-SI" sz="3200" dirty="0" smtClean="0"/>
              <a:t>.</a:t>
            </a:r>
          </a:p>
          <a:p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354735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69069"/>
          </a:xfrm>
        </p:spPr>
        <p:txBody>
          <a:bodyPr>
            <a:normAutofit fontScale="90000"/>
          </a:bodyPr>
          <a:lstStyle/>
          <a:p>
            <a:r>
              <a:rPr lang="sl-SI" dirty="0">
                <a:solidFill>
                  <a:srgbClr val="FF0000"/>
                </a:solidFill>
              </a:rPr>
              <a:t>Kadar </a:t>
            </a:r>
            <a:r>
              <a:rPr lang="sl-SI" b="1" dirty="0">
                <a:solidFill>
                  <a:srgbClr val="FF0000"/>
                </a:solidFill>
              </a:rPr>
              <a:t>telo miruje</a:t>
            </a:r>
            <a:r>
              <a:rPr lang="sl-SI" dirty="0">
                <a:solidFill>
                  <a:srgbClr val="FF0000"/>
                </a:solidFill>
              </a:rPr>
              <a:t>, nanj delujeta nasprotno enaki sili oziroma </a:t>
            </a:r>
            <a:r>
              <a:rPr lang="sl-SI" b="1" dirty="0">
                <a:solidFill>
                  <a:srgbClr val="FF0000"/>
                </a:solidFill>
              </a:rPr>
              <a:t>je rezultanta sil, ki delujejo na telo, enaka nič</a:t>
            </a:r>
            <a:r>
              <a:rPr lang="sl-SI" dirty="0">
                <a:solidFill>
                  <a:srgbClr val="FF0000"/>
                </a:solidFill>
              </a:rPr>
              <a:t>. Pravimo, da je </a:t>
            </a:r>
            <a:r>
              <a:rPr lang="sl-SI" b="1" dirty="0">
                <a:solidFill>
                  <a:srgbClr val="FF0000"/>
                </a:solidFill>
              </a:rPr>
              <a:t>telo v ravnovesju</a:t>
            </a:r>
            <a:r>
              <a:rPr lang="sl-SI" dirty="0"/>
              <a:t>. </a:t>
            </a: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479" y="2534194"/>
            <a:ext cx="4787660" cy="3171825"/>
          </a:xfrm>
        </p:spPr>
      </p:pic>
    </p:spTree>
    <p:extLst>
      <p:ext uri="{BB962C8B-B14F-4D97-AF65-F5344CB8AC3E}">
        <p14:creationId xmlns:p14="http://schemas.microsoft.com/office/powerpoint/2010/main" val="3687642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1659" y="2758190"/>
            <a:ext cx="5968571" cy="3681565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93065"/>
          </a:xfrm>
        </p:spPr>
        <p:txBody>
          <a:bodyPr>
            <a:normAutofit fontScale="90000"/>
          </a:bodyPr>
          <a:lstStyle/>
          <a:p>
            <a:r>
              <a:rPr lang="sl-SI" b="1" cap="all" dirty="0" smtClean="0"/>
              <a:t/>
            </a:r>
            <a:br>
              <a:rPr lang="sl-SI" b="1" cap="all" dirty="0" smtClean="0"/>
            </a:br>
            <a:r>
              <a:rPr lang="sl-SI" b="1" cap="all" dirty="0"/>
              <a:t/>
            </a:r>
            <a:br>
              <a:rPr lang="sl-SI" b="1" cap="all" dirty="0"/>
            </a:br>
            <a:r>
              <a:rPr lang="sl-SI" b="1" cap="all" dirty="0" smtClean="0">
                <a:solidFill>
                  <a:srgbClr val="FF0000"/>
                </a:solidFill>
              </a:rPr>
              <a:t>RAVNOVESJE </a:t>
            </a:r>
            <a:r>
              <a:rPr lang="sl-SI" b="1" cap="all" dirty="0">
                <a:solidFill>
                  <a:srgbClr val="FF0000"/>
                </a:solidFill>
              </a:rPr>
              <a:t>VEČ </a:t>
            </a:r>
            <a:r>
              <a:rPr lang="sl-SI" b="1" cap="all" dirty="0" smtClean="0">
                <a:solidFill>
                  <a:srgbClr val="FF0000"/>
                </a:solidFill>
              </a:rPr>
              <a:t>SIL</a:t>
            </a:r>
            <a:br>
              <a:rPr lang="sl-SI" b="1" cap="all" dirty="0" smtClean="0">
                <a:solidFill>
                  <a:srgbClr val="FF0000"/>
                </a:solidFill>
              </a:rPr>
            </a:br>
            <a:r>
              <a:rPr lang="sl-SI" b="1" cap="all" dirty="0" smtClean="0">
                <a:solidFill>
                  <a:srgbClr val="FF0000"/>
                </a:solidFill>
              </a:rPr>
              <a:t/>
            </a:r>
            <a:br>
              <a:rPr lang="sl-SI" b="1" cap="all" dirty="0" smtClean="0">
                <a:solidFill>
                  <a:srgbClr val="FF0000"/>
                </a:solidFill>
              </a:rPr>
            </a:br>
            <a:r>
              <a:rPr lang="sl-SI" sz="3100" b="1" cap="all" dirty="0" smtClean="0"/>
              <a:t>Katere sile delujejo na kroglico, ki visi na vrvico; z drugo vrvico jo vlečemo v desno?</a:t>
            </a:r>
            <a:r>
              <a:rPr lang="sl-SI" b="1" cap="all" dirty="0">
                <a:solidFill>
                  <a:srgbClr val="FF0000"/>
                </a:solidFill>
              </a:rPr>
              <a:t/>
            </a:r>
            <a:br>
              <a:rPr lang="sl-SI" b="1" cap="all" dirty="0">
                <a:solidFill>
                  <a:srgbClr val="FF0000"/>
                </a:solidFill>
              </a:rPr>
            </a:br>
            <a:r>
              <a:rPr lang="sl-SI" b="1" cap="all" dirty="0"/>
              <a:t/>
            </a:r>
            <a:br>
              <a:rPr lang="sl-SI" b="1" cap="all" dirty="0"/>
            </a:br>
            <a:r>
              <a:rPr lang="sl-SI" b="1" cap="all" dirty="0"/>
              <a:t/>
            </a:r>
            <a:br>
              <a:rPr lang="sl-SI" b="1" cap="all" dirty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77592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u="sng" dirty="0" smtClean="0">
                <a:solidFill>
                  <a:srgbClr val="FF0000"/>
                </a:solidFill>
              </a:rPr>
              <a:t>PRVI NEWTONOV ZAKON</a:t>
            </a:r>
            <a:endParaRPr lang="sl-SI" b="1" u="sng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4400" b="1" dirty="0" smtClean="0">
                <a:solidFill>
                  <a:srgbClr val="FF0000"/>
                </a:solidFill>
              </a:rPr>
              <a:t>Telo miruje ali se giblje premo in enakomerno, če je vsota sil, ki delujejo nanj enaka nič. Telo je takrat v ravnovesju. Vse sile, ki delujejo nanj so v ravnovesju</a:t>
            </a:r>
            <a:r>
              <a:rPr lang="sl-SI" b="1" dirty="0" smtClean="0">
                <a:solidFill>
                  <a:srgbClr val="FF0000"/>
                </a:solidFill>
              </a:rPr>
              <a:t>.</a:t>
            </a:r>
            <a:endParaRPr lang="sl-SI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954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u="sng" dirty="0" smtClean="0"/>
              <a:t>V katerih od spodaj naštetih primerih je telo v ravnovesju?</a:t>
            </a:r>
            <a:endParaRPr lang="sl-SI" b="1" u="sng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sl-SI" sz="3600" b="1" dirty="0" smtClean="0"/>
              <a:t>Kolesar se pelje enakomerno po cesti.</a:t>
            </a:r>
          </a:p>
          <a:p>
            <a:pPr marL="514350" indent="-514350">
              <a:buAutoNum type="alphaLcParenR"/>
            </a:pPr>
            <a:r>
              <a:rPr lang="sl-SI" sz="3600" b="1" dirty="0" smtClean="0"/>
              <a:t>Avto miruje na parkirišču.</a:t>
            </a:r>
          </a:p>
          <a:p>
            <a:pPr marL="514350" indent="-514350">
              <a:buAutoNum type="alphaLcParenR"/>
            </a:pPr>
            <a:r>
              <a:rPr lang="sl-SI" sz="3600" b="1" dirty="0" smtClean="0"/>
              <a:t>Žoga se giblje proti košarkarskemu košu.</a:t>
            </a:r>
          </a:p>
          <a:p>
            <a:pPr marL="514350" indent="-514350">
              <a:buAutoNum type="alphaLcParenR"/>
            </a:pPr>
            <a:r>
              <a:rPr lang="sl-SI" sz="3600" b="1" dirty="0" smtClean="0"/>
              <a:t>Žogica visi na vrvici</a:t>
            </a:r>
          </a:p>
          <a:p>
            <a:pPr marL="514350" indent="-514350">
              <a:buAutoNum type="alphaLcParenR"/>
            </a:pPr>
            <a:r>
              <a:rPr lang="sl-SI" sz="3600" b="1" dirty="0" smtClean="0"/>
              <a:t>Svinčnika pada z mize na tla.</a:t>
            </a:r>
            <a:endParaRPr lang="sl-SI" sz="3600" b="1" dirty="0"/>
          </a:p>
        </p:txBody>
      </p:sp>
    </p:spTree>
    <p:extLst>
      <p:ext uri="{BB962C8B-B14F-4D97-AF65-F5344CB8AC3E}">
        <p14:creationId xmlns:p14="http://schemas.microsoft.com/office/powerpoint/2010/main" val="375209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 primer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S kolikšno silo je napeta vrvica, na kateri visi utež z maso 2,5 kg? Nariši vse sile v merilu, ki si ga izbereš sam.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787390"/>
            <a:ext cx="3647139" cy="3194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871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 primer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Fanti potiska zaboj v desno. Masa zaboja je 20 kg. Nariši vse sile, ki delujejo na zaboj. Ali velja za zaboj 1. Newtonov zakon, če se giblje enakomerno?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sz="4000" dirty="0" smtClean="0"/>
              <a:t>3. </a:t>
            </a:r>
            <a:r>
              <a:rPr lang="sl-SI" sz="4000" dirty="0"/>
              <a:t>primer</a:t>
            </a:r>
          </a:p>
          <a:p>
            <a:pPr marL="0" indent="0">
              <a:buNone/>
            </a:pPr>
            <a:r>
              <a:rPr lang="sl-SI" dirty="0"/>
              <a:t>Masa avtomobila na parkirišču je 1200 kg. Avto miruje. Nariši vse sile, ki delujejo na avtomobil (v merilu) in razloži, zakaj za avto velja 1. Newtonov zakon.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03476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>
                <a:solidFill>
                  <a:srgbClr val="FF0000"/>
                </a:solidFill>
              </a:rPr>
              <a:t>2. SESTAVLJANJE SIL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Oglejmo si, kako Žan in Gašper poskušata premakniti mizo. V prvem primeru Žan mizo potiska, Gašper pa vleče. Oba delujeta na mizo v isti smeri. V drugem primeru pa potiskata v nasprotnih smereh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41" y="3260048"/>
            <a:ext cx="8090628" cy="3121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037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442</Words>
  <Application>Microsoft Office PowerPoint</Application>
  <PresentationFormat>Širokozaslonsko</PresentationFormat>
  <Paragraphs>53</Paragraphs>
  <Slides>15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Officeova tema</vt:lpstr>
      <vt:lpstr>DELO NA DALJAVO</vt:lpstr>
      <vt:lpstr>1. RAVNOVESJE SIL</vt:lpstr>
      <vt:lpstr>Kadar telo miruje, nanj delujeta nasprotno enaki sili oziroma je rezultanta sil, ki delujejo na telo, enaka nič. Pravimo, da je telo v ravnovesju. </vt:lpstr>
      <vt:lpstr>  RAVNOVESJE VEČ SIL  Katere sile delujejo na kroglico, ki visi na vrvico; z drugo vrvico jo vlečemo v desno?   </vt:lpstr>
      <vt:lpstr>PRVI NEWTONOV ZAKON</vt:lpstr>
      <vt:lpstr>V katerih od spodaj naštetih primerih je telo v ravnovesju?</vt:lpstr>
      <vt:lpstr>1. primer</vt:lpstr>
      <vt:lpstr>2. primer</vt:lpstr>
      <vt:lpstr>2. SESTAVLJANJE SIL</vt:lpstr>
      <vt:lpstr>PowerPointova predstavitev</vt:lpstr>
      <vt:lpstr>Sestavljanje dveh vzporednih sil</vt:lpstr>
      <vt:lpstr>Kako narišemo rezultanto dveh vzporednih sil, ki kažeta v isto smer?</vt:lpstr>
      <vt:lpstr>Primer: Kolikšna je rezultanta sil, če bi Gašper mizo vlekel s silo 20N, Žan pa potiskal s silo 35N? </vt:lpstr>
      <vt:lpstr>Kako narišemo rezultanto dveh vzporednih sil, ki kažeta v nasprotno smer?</vt:lpstr>
      <vt:lpstr>Utrjevanje učne snovi.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RAVNOVESJE SIL</dc:title>
  <dc:creator>katja.oder@gmail.com</dc:creator>
  <cp:lastModifiedBy>win10pcx1</cp:lastModifiedBy>
  <cp:revision>9</cp:revision>
  <dcterms:created xsi:type="dcterms:W3CDTF">2019-01-31T13:18:26Z</dcterms:created>
  <dcterms:modified xsi:type="dcterms:W3CDTF">2022-02-03T07:32:58Z</dcterms:modified>
</cp:coreProperties>
</file>