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97" r:id="rId3"/>
    <p:sldId id="257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81" r:id="rId17"/>
    <p:sldId id="28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9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319F4-6811-4F89-B1B9-3715C2A05020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3746-D30A-4422-AACB-0B4B77BC4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806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319F4-6811-4F89-B1B9-3715C2A05020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3746-D30A-4422-AACB-0B4B77BC4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866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319F4-6811-4F89-B1B9-3715C2A05020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3746-D30A-4422-AACB-0B4B77BC4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273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sl-SI" altLang="sl-SI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sl-SI" altLang="sl-SI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sl-SI" altLang="sl-SI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sl-SI" altLang="sl-SI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sl-SI" altLang="sl-SI" smtClean="0">
                <a:solidFill>
                  <a:srgbClr val="000000"/>
                </a:solidFill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sl-SI" altLang="sl-SI" smtClean="0">
                <a:solidFill>
                  <a:srgbClr val="000000"/>
                </a:solidFill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sl-SI" altLang="sl-SI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615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l-SI" altLang="sl-SI" noProof="0" smtClean="0"/>
              <a:t>Click to edit Master title style</a:t>
            </a:r>
          </a:p>
        </p:txBody>
      </p:sp>
      <p:sp>
        <p:nvSpPr>
          <p:cNvPr id="615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sl-SI" altLang="sl-SI" noProof="0" smtClean="0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sl-SI" altLang="sl-SI">
              <a:solidFill>
                <a:srgbClr val="1C1C1C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sl-SI" altLang="sl-SI">
              <a:solidFill>
                <a:srgbClr val="1C1C1C"/>
              </a:solidFill>
            </a:endParaRP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32295EE6-B847-468F-8D9D-F8BE4F4FE97D}" type="slidenum">
              <a:rPr lang="sl-SI" altLang="sl-SI">
                <a:solidFill>
                  <a:srgbClr val="1C1C1C"/>
                </a:solidFill>
              </a:rPr>
              <a:pPr>
                <a:defRPr/>
              </a:pPr>
              <a:t>‹#›</a:t>
            </a:fld>
            <a:endParaRPr lang="sl-SI" altLang="sl-SI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1884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C29318-E937-487C-916F-373A03FE9CD6}" type="slidenum">
              <a:rPr lang="sl-SI" alt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1737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3585CB-4927-4C6E-908E-0A1FEAA51D65}" type="slidenum">
              <a:rPr lang="sl-SI" alt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185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058FE5-2A9E-4125-A7CE-C42BC386C94F}" type="slidenum">
              <a:rPr lang="sl-SI" alt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3549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37395E-345B-4E19-8D36-2D1CFCACA7A2}" type="slidenum">
              <a:rPr lang="sl-SI" alt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2960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81AE4-2E62-43C0-9312-438F9D3EDF9B}" type="slidenum">
              <a:rPr lang="sl-SI" alt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5529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78C91-C714-431E-B9B8-25980F8E05A9}" type="slidenum">
              <a:rPr lang="sl-SI" alt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8285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498003-1FCB-416F-B13D-DFFE3C7BDB73}" type="slidenum">
              <a:rPr lang="sl-SI" alt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220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319F4-6811-4F89-B1B9-3715C2A05020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3746-D30A-4422-AACB-0B4B77BC4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794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smtClean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14C95-3569-490D-B855-EADC1A849E9F}" type="slidenum">
              <a:rPr lang="sl-SI" alt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3262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B10C5-0B99-487B-A84D-C8D931CB85BD}" type="slidenum">
              <a:rPr lang="sl-SI" alt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9420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AA06C-13B6-4D3F-9A3B-0F6131C27E7A}" type="slidenum">
              <a:rPr lang="sl-SI" alt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331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Naslov, vsebina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C0C29-061C-43BB-960A-18C5B48DF471}" type="slidenum">
              <a:rPr lang="sl-SI" alt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1305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Naslov, 2 vsebini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>
          <a:xfrm>
            <a:off x="1182688" y="2017713"/>
            <a:ext cx="3810000" cy="19812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quarter" idx="2"/>
          </p:nvPr>
        </p:nvSpPr>
        <p:spPr>
          <a:xfrm>
            <a:off x="1182688" y="4151313"/>
            <a:ext cx="3810000" cy="19812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half" idx="3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6A99C-5E4B-48B6-B39F-D0EEE0B057D5}" type="slidenum">
              <a:rPr lang="sl-SI" alt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17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319F4-6811-4F89-B1B9-3715C2A05020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3746-D30A-4422-AACB-0B4B77BC4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146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319F4-6811-4F89-B1B9-3715C2A05020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3746-D30A-4422-AACB-0B4B77BC4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933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319F4-6811-4F89-B1B9-3715C2A05020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3746-D30A-4422-AACB-0B4B77BC4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952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319F4-6811-4F89-B1B9-3715C2A05020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3746-D30A-4422-AACB-0B4B77BC4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010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319F4-6811-4F89-B1B9-3715C2A05020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3746-D30A-4422-AACB-0B4B77BC4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539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319F4-6811-4F89-B1B9-3715C2A05020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3746-D30A-4422-AACB-0B4B77BC4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156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319F4-6811-4F89-B1B9-3715C2A05020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3746-D30A-4422-AACB-0B4B77BC4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800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319F4-6811-4F89-B1B9-3715C2A05020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E3746-D30A-4422-AACB-0B4B77BC4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560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kumimoji="1" lang="sl-SI" altLang="sl-SI" sz="2400" smtClean="0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kumimoji="1" lang="sl-SI" altLang="sl-SI" sz="2400" smtClean="0">
              <a:solidFill>
                <a:srgbClr val="000000"/>
              </a:solidFill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kumimoji="1" lang="sl-SI" altLang="sl-SI" sz="2400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kumimoji="1" lang="sl-SI" altLang="sl-SI" sz="2400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kumimoji="1" lang="sl-SI" altLang="sl-SI" sz="2400" smtClean="0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kumimoji="1" lang="sl-SI" altLang="sl-SI" sz="2400" smtClean="0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kumimoji="1" lang="sl-SI" altLang="sl-SI" sz="2400" smtClean="0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Click to edit Master title style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Click to edit Master text styles</a:t>
            </a:r>
          </a:p>
          <a:p>
            <a:pPr lvl="1"/>
            <a:r>
              <a:rPr lang="sl-SI" altLang="sl-SI" smtClean="0"/>
              <a:t>Second level</a:t>
            </a:r>
          </a:p>
          <a:p>
            <a:pPr lvl="2"/>
            <a:r>
              <a:rPr lang="sl-SI" altLang="sl-SI" smtClean="0"/>
              <a:t>Third level</a:t>
            </a:r>
          </a:p>
          <a:p>
            <a:pPr lvl="3"/>
            <a:r>
              <a:rPr lang="sl-SI" altLang="sl-SI" smtClean="0"/>
              <a:t>Fourth level</a:t>
            </a:r>
          </a:p>
          <a:p>
            <a:pPr lvl="4"/>
            <a:r>
              <a:rPr lang="sl-SI" altLang="sl-SI" smtClean="0"/>
              <a:t>Fifth level</a:t>
            </a:r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75F2A8-52F2-44F1-A61D-74359DD05A37}" type="slidenum">
              <a:rPr lang="sl-SI" altLang="sl-SI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sl-SI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08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hyperlink" Target="http://www.rbconsulting.si/YUSpin/DesktopModules/YUSpin%20-Articles/ArticlesView.aspx?tabID=0&amp;ItemID=16&amp;mid=52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2" Type="http://schemas.openxmlformats.org/officeDocument/2006/relationships/hyperlink" Target="http://www.youtube.com/watch?v=AXVhTBTsZVY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2" Type="http://schemas.openxmlformats.org/officeDocument/2006/relationships/hyperlink" Target="http://www.youtube.com/watch?v=AXVhTBTsZVY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XOgyyohdmk4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://www.youtube.com/watch?v=jZWzWe67RwQ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youtube.com/watch?v=gtiugWe_oEI&amp;feature=related" TargetMode="External"/><Relationship Id="rId11" Type="http://schemas.openxmlformats.org/officeDocument/2006/relationships/hyperlink" Target="http://podgib.weebly.com/poslovne-scaronale.html" TargetMode="External"/><Relationship Id="rId5" Type="http://schemas.openxmlformats.org/officeDocument/2006/relationships/image" Target="../media/image19.png"/><Relationship Id="rId10" Type="http://schemas.openxmlformats.org/officeDocument/2006/relationships/hyperlink" Target="http://www.youtube.com/watch?v=Zy1YC1S3QE0" TargetMode="External"/><Relationship Id="rId4" Type="http://schemas.openxmlformats.org/officeDocument/2006/relationships/image" Target="../media/image18.png"/><Relationship Id="rId9" Type="http://schemas.openxmlformats.org/officeDocument/2006/relationships/hyperlink" Target="http://www.teamasea.com/mojaalergija/svn/priloznost/zakaj-mrezno-trzenje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4269721" y="1916832"/>
            <a:ext cx="3529013" cy="1055688"/>
          </a:xfrm>
        </p:spPr>
        <p:txBody>
          <a:bodyPr/>
          <a:lstStyle/>
          <a:p>
            <a:pPr eaLnBrk="1" hangingPunct="1"/>
            <a:r>
              <a:rPr lang="sl-SI" altLang="sl-SI" dirty="0" smtClean="0"/>
              <a:t>EMP</a:t>
            </a:r>
          </a:p>
        </p:txBody>
      </p:sp>
      <p:pic>
        <p:nvPicPr>
          <p:cNvPr id="3075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4" t="32562" r="48897" b="21951"/>
          <a:stretch>
            <a:fillRect/>
          </a:stretch>
        </p:blipFill>
        <p:spPr>
          <a:xfrm>
            <a:off x="19720" y="260648"/>
            <a:ext cx="3168475" cy="3023491"/>
          </a:xfrm>
        </p:spPr>
      </p:pic>
      <p:sp>
        <p:nvSpPr>
          <p:cNvPr id="307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971600" y="2852936"/>
            <a:ext cx="6255296" cy="472365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sl-SI" altLang="sl-SI" sz="2800" dirty="0" smtClean="0"/>
          </a:p>
          <a:p>
            <a:pPr eaLnBrk="1" hangingPunct="1">
              <a:buFont typeface="Wingdings" pitchFamily="2" charset="2"/>
              <a:buNone/>
            </a:pPr>
            <a:endParaRPr lang="sl-SI" altLang="sl-SI" sz="2800" dirty="0" smtClean="0"/>
          </a:p>
          <a:p>
            <a:pPr eaLnBrk="1" hangingPunct="1">
              <a:buFont typeface="Wingdings" pitchFamily="2" charset="2"/>
              <a:buNone/>
            </a:pPr>
            <a:endParaRPr lang="sl-SI" altLang="sl-SI" sz="2800" dirty="0" smtClean="0"/>
          </a:p>
          <a:p>
            <a:pPr eaLnBrk="1" hangingPunct="1">
              <a:buFont typeface="Wingdings" pitchFamily="2" charset="2"/>
              <a:buNone/>
            </a:pPr>
            <a:r>
              <a:rPr lang="sl-SI" altLang="sl-SI" sz="2800" dirty="0"/>
              <a:t>8</a:t>
            </a:r>
            <a:r>
              <a:rPr lang="sl-SI" altLang="sl-SI" sz="2800" smtClean="0"/>
              <a:t>. </a:t>
            </a:r>
            <a:r>
              <a:rPr lang="sl-SI" altLang="sl-SI" sz="2800" dirty="0"/>
              <a:t>p</a:t>
            </a:r>
            <a:r>
              <a:rPr lang="sl-SI" altLang="sl-SI" sz="2800" dirty="0" smtClean="0"/>
              <a:t>redavanja </a:t>
            </a:r>
          </a:p>
          <a:p>
            <a:pPr eaLnBrk="1" hangingPunct="1">
              <a:buFont typeface="Wingdings" pitchFamily="2" charset="2"/>
              <a:buNone/>
            </a:pPr>
            <a:r>
              <a:rPr lang="sl-SI" altLang="sl-SI" sz="2800" dirty="0"/>
              <a:t>g</a:t>
            </a:r>
            <a:r>
              <a:rPr lang="sl-SI" altLang="sl-SI" sz="2800" dirty="0" smtClean="0"/>
              <a:t>radivo do </a:t>
            </a:r>
            <a:r>
              <a:rPr lang="sl-SI" altLang="sl-SI" sz="2800" dirty="0" err="1" smtClean="0"/>
              <a:t>str.47</a:t>
            </a:r>
            <a:endParaRPr lang="sl-SI" altLang="sl-SI" sz="2800" dirty="0" smtClean="0"/>
          </a:p>
          <a:p>
            <a:pPr eaLnBrk="1" hangingPunct="1">
              <a:buFont typeface="Wingdings" pitchFamily="2" charset="2"/>
              <a:buNone/>
            </a:pPr>
            <a:endParaRPr lang="sl-SI" altLang="sl-SI" sz="2800" dirty="0">
              <a:solidFill>
                <a:srgbClr val="6600CC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sl-SI" altLang="sl-SI" sz="1800" dirty="0" smtClean="0">
                <a:solidFill>
                  <a:srgbClr val="6600CC"/>
                </a:solidFill>
              </a:rPr>
              <a:t>mag. Vesna LOBOREC</a:t>
            </a:r>
          </a:p>
          <a:p>
            <a:pPr eaLnBrk="1" hangingPunct="1">
              <a:buFont typeface="Wingdings" pitchFamily="2" charset="2"/>
              <a:buNone/>
            </a:pPr>
            <a:r>
              <a:rPr lang="sl-SI" altLang="sl-SI" sz="1800" u="sng" dirty="0" err="1" smtClean="0">
                <a:solidFill>
                  <a:schemeClr val="tx2"/>
                </a:solidFill>
              </a:rPr>
              <a:t>vesna.loborec@bic</a:t>
            </a:r>
            <a:r>
              <a:rPr lang="sl-SI" altLang="sl-SI" sz="1800" u="sng" dirty="0" smtClean="0">
                <a:solidFill>
                  <a:schemeClr val="tx2"/>
                </a:solidFill>
              </a:rPr>
              <a:t>-</a:t>
            </a:r>
            <a:r>
              <a:rPr lang="sl-SI" altLang="sl-SI" sz="1800" u="sng" dirty="0" err="1" smtClean="0">
                <a:solidFill>
                  <a:schemeClr val="tx2"/>
                </a:solidFill>
              </a:rPr>
              <a:t>lj.si</a:t>
            </a:r>
            <a:endParaRPr lang="sl-SI" altLang="sl-SI" sz="1800" dirty="0" smtClean="0"/>
          </a:p>
        </p:txBody>
      </p:sp>
      <p:pic>
        <p:nvPicPr>
          <p:cNvPr id="307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620713"/>
            <a:ext cx="1366838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OCKTAIL – 1989 – Roger Donaldson | Tom cruise movies, Tom cruise young,  Tom crui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1" y="2125642"/>
            <a:ext cx="3131840" cy="4706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855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EA677D-3FAF-4FDD-8322-D7CAEE85E43F}" type="slidenum">
              <a:rPr lang="sl-SI" altLang="sl-SI"/>
              <a:pPr>
                <a:defRPr/>
              </a:pPr>
              <a:t>10</a:t>
            </a:fld>
            <a:endParaRPr lang="sl-SI" altLang="sl-SI">
              <a:latin typeface="Times New Roman CE" charset="-18"/>
            </a:endParaRPr>
          </a:p>
        </p:txBody>
      </p:sp>
      <p:sp>
        <p:nvSpPr>
          <p:cNvPr id="159748" name="Rectangle 3"/>
          <p:cNvSpPr>
            <a:spLocks noChangeArrowheads="1"/>
          </p:cNvSpPr>
          <p:nvPr/>
        </p:nvSpPr>
        <p:spPr bwMode="auto">
          <a:xfrm>
            <a:off x="822325" y="2819400"/>
            <a:ext cx="8008938" cy="3540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 CE" charset="-1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CE" charset="-1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CE" charset="-1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CE" charset="-1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CE" charset="-1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CE" charset="-1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CE" charset="-1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CE" charset="-1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CE" charset="-1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sl-SI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 kalkulacijo ugotovimo </a:t>
            </a:r>
            <a:r>
              <a:rPr lang="sl-SI" altLang="sl-SI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ceno</a:t>
            </a:r>
            <a:r>
              <a:rPr lang="sl-SI" altLang="sl-SI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posameznega izdelka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altLang="sl-SI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sl-SI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Kalkulacije pripravljamo ker 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altLang="sl-SI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sl-SI" altLang="sl-SI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 nujno z vidika </a:t>
            </a:r>
            <a:r>
              <a:rPr lang="sl-SI" altLang="sl-SI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planiranja</a:t>
            </a:r>
            <a:r>
              <a:rPr lang="sl-SI" altLang="sl-SI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sl-SI" altLang="sl-SI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 rezultat kalkulacije je </a:t>
            </a:r>
            <a:r>
              <a:rPr lang="sl-SI" altLang="sl-SI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lastna cena</a:t>
            </a:r>
            <a:r>
              <a:rPr lang="sl-SI" altLang="sl-SI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sl-SI" altLang="sl-SI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pomagajo </a:t>
            </a:r>
            <a:r>
              <a:rPr lang="sl-SI" altLang="sl-SI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 izbiri </a:t>
            </a:r>
            <a:r>
              <a:rPr lang="sl-SI" altLang="sl-SI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 različnimi odločitvami.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4" t="32562" r="48897" b="21951"/>
          <a:stretch>
            <a:fillRect/>
          </a:stretch>
        </p:blipFill>
        <p:spPr bwMode="auto">
          <a:xfrm>
            <a:off x="23664" y="116632"/>
            <a:ext cx="2195513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404813"/>
            <a:ext cx="115252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268538" y="214313"/>
            <a:ext cx="66754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altLang="sl-SI" sz="3200" b="1" i="0" u="none" strike="noStrike" kern="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KALKULACIJE STROŠKOV</a:t>
            </a:r>
            <a:endParaRPr kumimoji="0" lang="sl-SI" altLang="sl-SI" sz="3200" b="1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Tahoma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0349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4A8177-0FA4-460F-9B46-FE3B34BDBF5A}" type="slidenum">
              <a:rPr lang="sl-SI" altLang="sl-SI"/>
              <a:pPr>
                <a:defRPr/>
              </a:pPr>
              <a:t>11</a:t>
            </a:fld>
            <a:endParaRPr lang="sl-SI" altLang="sl-SI">
              <a:latin typeface="Times New Roman CE" charset="-18"/>
            </a:endParaRPr>
          </a:p>
        </p:txBody>
      </p:sp>
      <p:sp>
        <p:nvSpPr>
          <p:cNvPr id="160771" name="Rectangle 2"/>
          <p:cNvSpPr>
            <a:spLocks noChangeArrowheads="1"/>
          </p:cNvSpPr>
          <p:nvPr/>
        </p:nvSpPr>
        <p:spPr bwMode="auto">
          <a:xfrm>
            <a:off x="1431925" y="2743200"/>
            <a:ext cx="3246438" cy="2678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 CE" charset="-1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CE" charset="-1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CE" charset="-1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CE" charset="-1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CE" charset="-1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CE" charset="-1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CE" charset="-1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CE" charset="-1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CE" charset="-1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sl-SI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Kalkulacije ločimo 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altLang="sl-SI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sl-SI" altLang="sl-SI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glede na čas,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sl-SI" altLang="sl-SI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glede na obseg,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sl-SI" altLang="sl-SI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glede na ceno,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sl-SI" altLang="sl-SI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glede na metodo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4" t="32562" r="48897" b="21951"/>
          <a:stretch>
            <a:fillRect/>
          </a:stretch>
        </p:blipFill>
        <p:spPr bwMode="auto">
          <a:xfrm>
            <a:off x="107504" y="188640"/>
            <a:ext cx="2195513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404813"/>
            <a:ext cx="115252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268538" y="214313"/>
            <a:ext cx="66754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altLang="sl-SI" sz="3200" b="1" i="0" u="none" strike="noStrike" kern="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KALKULACIJE STROŠKOV</a:t>
            </a:r>
            <a:endParaRPr kumimoji="0" lang="sl-SI" altLang="sl-SI" sz="3200" b="1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Tahoma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61952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99291A-FDA8-4C53-BD3F-2150F451DD2C}" type="slidenum">
              <a:rPr lang="sl-SI" altLang="sl-SI"/>
              <a:pPr>
                <a:defRPr/>
              </a:pPr>
              <a:t>12</a:t>
            </a:fld>
            <a:endParaRPr lang="sl-SI" altLang="sl-SI">
              <a:latin typeface="Times New Roman CE" charset="-18"/>
            </a:endParaRPr>
          </a:p>
        </p:txBody>
      </p:sp>
      <p:sp>
        <p:nvSpPr>
          <p:cNvPr id="161795" name="Rectangle 2"/>
          <p:cNvSpPr>
            <a:spLocks noChangeArrowheads="1"/>
          </p:cNvSpPr>
          <p:nvPr/>
        </p:nvSpPr>
        <p:spPr bwMode="auto">
          <a:xfrm>
            <a:off x="2195736" y="1196752"/>
            <a:ext cx="6502846" cy="5694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 CE" charset="-1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CE" charset="-1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CE" charset="-1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CE" charset="-1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CE" charset="-1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CE" charset="-1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CE" charset="-1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CE" charset="-1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CE" charset="-1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altLang="sl-SI" dirty="0" smtClean="0">
              <a:latin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sl-SI" altLang="sl-SI" dirty="0" smtClean="0">
                <a:solidFill>
                  <a:srgbClr val="C00000"/>
                </a:solidFill>
                <a:latin typeface="Times New Roman" pitchFamily="18" charset="0"/>
              </a:rPr>
              <a:t>delitvena kalkulacija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sl-SI" dirty="0" smtClean="0">
                <a:latin typeface="Times New Roman" pitchFamily="18" charset="0"/>
              </a:rPr>
              <a:t>       - enostavna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sl-SI" dirty="0" smtClean="0">
                <a:latin typeface="Times New Roman" pitchFamily="18" charset="0"/>
              </a:rPr>
              <a:t>       - </a:t>
            </a:r>
            <a:r>
              <a:rPr lang="sl-SI" altLang="sl-SI" dirty="0" err="1" smtClean="0">
                <a:latin typeface="Times New Roman" pitchFamily="18" charset="0"/>
              </a:rPr>
              <a:t>sestvaljena</a:t>
            </a:r>
            <a:endParaRPr lang="sl-SI" altLang="sl-SI" dirty="0" smtClean="0">
              <a:latin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sl-SI" altLang="sl-SI" dirty="0" smtClean="0">
                <a:latin typeface="Times New Roman" pitchFamily="18" charset="0"/>
              </a:rPr>
              <a:t> </a:t>
            </a:r>
            <a:r>
              <a:rPr lang="sl-SI" altLang="sl-SI" dirty="0" smtClean="0">
                <a:solidFill>
                  <a:srgbClr val="C00000"/>
                </a:solidFill>
                <a:latin typeface="Times New Roman" pitchFamily="18" charset="0"/>
              </a:rPr>
              <a:t>kalkulacija z dodatki: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sl-SI" dirty="0" smtClean="0">
                <a:latin typeface="Times New Roman" pitchFamily="18" charset="0"/>
              </a:rPr>
              <a:t>       - zbirna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sl-SI" dirty="0" smtClean="0">
                <a:latin typeface="Times New Roman" pitchFamily="18" charset="0"/>
              </a:rPr>
              <a:t>       -diferencialna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sl-SI" altLang="sl-SI" dirty="0" smtClean="0">
                <a:latin typeface="Times New Roman" pitchFamily="18" charset="0"/>
              </a:rPr>
              <a:t> </a:t>
            </a:r>
            <a:r>
              <a:rPr lang="sl-SI" altLang="sl-SI" dirty="0" smtClean="0">
                <a:solidFill>
                  <a:srgbClr val="C00000"/>
                </a:solidFill>
                <a:latin typeface="Times New Roman" pitchFamily="18" charset="0"/>
              </a:rPr>
              <a:t>kalkulacija z enakovrednimi števili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sl-SI" altLang="sl-SI" dirty="0" smtClean="0">
              <a:solidFill>
                <a:srgbClr val="C00000"/>
              </a:solidFill>
              <a:latin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sl-SI" altLang="sl-SI" dirty="0" smtClean="0">
                <a:latin typeface="Times New Roman" pitchFamily="18" charset="0"/>
              </a:rPr>
              <a:t> </a:t>
            </a:r>
            <a:r>
              <a:rPr lang="sl-SI" altLang="sl-SI" dirty="0" smtClean="0">
                <a:solidFill>
                  <a:srgbClr val="C00000"/>
                </a:solidFill>
                <a:latin typeface="Times New Roman" pitchFamily="18" charset="0"/>
              </a:rPr>
              <a:t>kalkulacija vezanih ali vzporednih proizvodov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sl-SI" altLang="sl-SI" dirty="0" smtClean="0">
              <a:solidFill>
                <a:srgbClr val="C00000"/>
              </a:solidFill>
              <a:latin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sl-SI" altLang="sl-SI" dirty="0" smtClean="0">
                <a:solidFill>
                  <a:srgbClr val="C00000"/>
                </a:solidFill>
                <a:latin typeface="Times New Roman" pitchFamily="18" charset="0"/>
              </a:rPr>
              <a:t> kalkulacije po spremenljivih stroških</a:t>
            </a:r>
            <a:r>
              <a:rPr lang="sl-SI" altLang="sl-SI" dirty="0" smtClean="0">
                <a:solidFill>
                  <a:srgbClr val="FFFF00"/>
                </a:solidFill>
                <a:latin typeface="Times New Roman" pitchFamily="18" charset="0"/>
              </a:rPr>
              <a:t>.</a:t>
            </a:r>
            <a:endParaRPr lang="sl-SI" altLang="sl-SI" dirty="0" smtClean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4" t="32562" r="48897" b="21951"/>
          <a:stretch>
            <a:fillRect/>
          </a:stretch>
        </p:blipFill>
        <p:spPr bwMode="auto">
          <a:xfrm>
            <a:off x="107504" y="116632"/>
            <a:ext cx="2195513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404813"/>
            <a:ext cx="115252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303017" y="0"/>
            <a:ext cx="66754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l-SI" altLang="sl-SI" sz="3200" b="1" kern="0" dirty="0" smtClean="0">
                <a:solidFill>
                  <a:srgbClr val="333399"/>
                </a:solidFill>
                <a:latin typeface="Tahoma"/>
              </a:rPr>
              <a:t>METODE KALKULIRANJA </a:t>
            </a:r>
            <a:endParaRPr kumimoji="0" lang="sl-SI" altLang="sl-SI" sz="3200" b="1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Tahoma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44140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A3592A-601B-441B-8CD5-65878F2D1365}" type="slidenum">
              <a:rPr lang="sl-SI" altLang="sl-SI"/>
              <a:pPr>
                <a:defRPr/>
              </a:pPr>
              <a:t>13</a:t>
            </a:fld>
            <a:endParaRPr lang="sl-SI" altLang="sl-SI">
              <a:latin typeface="Times New Roman CE" charset="-18"/>
            </a:endParaRPr>
          </a:p>
        </p:txBody>
      </p:sp>
      <p:sp>
        <p:nvSpPr>
          <p:cNvPr id="162819" name="Rectangle 2"/>
          <p:cNvSpPr>
            <a:spLocks noChangeArrowheads="1"/>
          </p:cNvSpPr>
          <p:nvPr/>
        </p:nvSpPr>
        <p:spPr bwMode="auto">
          <a:xfrm>
            <a:off x="280292" y="1772816"/>
            <a:ext cx="8657819" cy="4832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 CE" charset="-1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CE" charset="-1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CE" charset="-1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CE" charset="-1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CE" charset="-1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CE" charset="-1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CE" charset="-1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CE" charset="-1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CE" charset="-1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sl-SI" dirty="0" smtClean="0">
                <a:latin typeface="Times New Roman" pitchFamily="18" charset="0"/>
              </a:rPr>
              <a:t>1) neposredni materialni stroški (izdelavni material)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sl-SI" dirty="0" smtClean="0">
                <a:latin typeface="Times New Roman" pitchFamily="18" charset="0"/>
              </a:rPr>
              <a:t>2) neposredni stroški dela (izdelavni osebni dohodki)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sl-SI" dirty="0" smtClean="0">
                <a:latin typeface="Times New Roman" pitchFamily="18" charset="0"/>
              </a:rPr>
              <a:t>3) neposredna amortizacija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sl-SI" dirty="0" smtClean="0">
                <a:latin typeface="Times New Roman" pitchFamily="18" charset="0"/>
              </a:rPr>
              <a:t>4) = SKUPNI NEPOSREDNI STROŠKI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sl-SI" dirty="0" smtClean="0">
                <a:latin typeface="Times New Roman" pitchFamily="18" charset="0"/>
              </a:rPr>
              <a:t>5) posredni stroški izdelave (obratna režija)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sl-SI" dirty="0" smtClean="0">
                <a:latin typeface="Times New Roman" pitchFamily="18" charset="0"/>
              </a:rPr>
              <a:t>6) posredni stroški nabave, uprave in prodaje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sl-SI" dirty="0" smtClean="0">
                <a:latin typeface="Times New Roman" pitchFamily="18" charset="0"/>
              </a:rPr>
              <a:t>7) = LASTNA CENA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sl-SI" dirty="0" smtClean="0">
                <a:latin typeface="Times New Roman" pitchFamily="18" charset="0"/>
              </a:rPr>
              <a:t>8) dobiček na enoto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sl-SI" dirty="0" smtClean="0">
                <a:latin typeface="Times New Roman" pitchFamily="18" charset="0"/>
              </a:rPr>
              <a:t>9) = PRODAJNA CENA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sl-SI" dirty="0" smtClean="0">
                <a:latin typeface="Times New Roman" pitchFamily="18" charset="0"/>
              </a:rPr>
              <a:t>10) davek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sl-SI" dirty="0" smtClean="0">
                <a:latin typeface="Times New Roman" pitchFamily="18" charset="0"/>
              </a:rPr>
              <a:t>11) = PRODAJNA CENA Z VKLJUČENIM DAVKOM</a:t>
            </a:r>
            <a:endParaRPr lang="sl-SI" altLang="sl-SI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4" t="32562" r="48897" b="21951"/>
          <a:stretch>
            <a:fillRect/>
          </a:stretch>
        </p:blipFill>
        <p:spPr bwMode="auto">
          <a:xfrm>
            <a:off x="0" y="16272"/>
            <a:ext cx="2195513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404813"/>
            <a:ext cx="115252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298048" y="88901"/>
            <a:ext cx="5471814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l-SI" altLang="sl-SI" sz="3200" b="1" kern="0" dirty="0" smtClean="0">
                <a:solidFill>
                  <a:srgbClr val="333399"/>
                </a:solidFill>
                <a:latin typeface="Tahoma"/>
              </a:rPr>
              <a:t>STRUKTURA PRODAJNE CENE </a:t>
            </a:r>
            <a:endParaRPr kumimoji="0" lang="sl-SI" altLang="sl-SI" sz="3200" b="1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Tahoma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953270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79AD48-98E5-491C-8983-A9FC93517FD4}" type="slidenum">
              <a:rPr lang="sl-SI" altLang="sl-SI"/>
              <a:pPr>
                <a:defRPr/>
              </a:pPr>
              <a:t>14</a:t>
            </a:fld>
            <a:endParaRPr lang="sl-SI" altLang="sl-SI">
              <a:latin typeface="Times New Roman CE" charset="-18"/>
            </a:endParaRPr>
          </a:p>
        </p:txBody>
      </p:sp>
      <p:sp>
        <p:nvSpPr>
          <p:cNvPr id="163843" name="Rectangle 2"/>
          <p:cNvSpPr>
            <a:spLocks noChangeArrowheads="1"/>
          </p:cNvSpPr>
          <p:nvPr/>
        </p:nvSpPr>
        <p:spPr bwMode="auto">
          <a:xfrm>
            <a:off x="2411760" y="898525"/>
            <a:ext cx="6875115" cy="1016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 CE" charset="-1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CE" charset="-1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CE" charset="-1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CE" charset="-1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CE" charset="-1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CE" charset="-1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CE" charset="-1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CE" charset="-1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CE" charset="-1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sl-SI" sz="3200" dirty="0" smtClean="0">
                <a:solidFill>
                  <a:srgbClr val="0039A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DELITVENA KALKULACIJA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sl-SI" u="sng" dirty="0" smtClean="0">
                <a:solidFill>
                  <a:srgbClr val="0039A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Enostavna delitvena kalkulacija</a:t>
            </a:r>
          </a:p>
        </p:txBody>
      </p:sp>
      <p:sp>
        <p:nvSpPr>
          <p:cNvPr id="163844" name="Rectangle 3"/>
          <p:cNvSpPr>
            <a:spLocks noChangeArrowheads="1"/>
          </p:cNvSpPr>
          <p:nvPr/>
        </p:nvSpPr>
        <p:spPr bwMode="auto">
          <a:xfrm>
            <a:off x="441325" y="2681288"/>
            <a:ext cx="7125220" cy="3109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 CE" charset="-1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CE" charset="-1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CE" charset="-1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CE" charset="-1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CE" charset="-1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CE" charset="-1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CE" charset="-1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CE" charset="-1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CE" charset="-1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altLang="sl-SI" dirty="0" smtClean="0">
              <a:latin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sl-SI" dirty="0" smtClean="0">
                <a:latin typeface="Times New Roman" pitchFamily="18" charset="0"/>
              </a:rPr>
              <a:t>Značilnosti: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altLang="sl-SI" dirty="0" smtClean="0">
              <a:latin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sl-SI" altLang="sl-SI" dirty="0" smtClean="0">
                <a:latin typeface="Times New Roman" pitchFamily="18" charset="0"/>
              </a:rPr>
              <a:t> uporaba v podjetjih, kjer imajo en proizvod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altLang="sl-SI" dirty="0" smtClean="0">
              <a:latin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sl-SI" altLang="sl-SI" dirty="0" smtClean="0">
                <a:latin typeface="Times New Roman" pitchFamily="18" charset="0"/>
              </a:rPr>
              <a:t> LC je razmerje med nastalimi stroški in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sl-SI" dirty="0" smtClean="0">
                <a:latin typeface="Times New Roman" pitchFamily="18" charset="0"/>
              </a:rPr>
              <a:t>  proizvedenimi količinami</a:t>
            </a:r>
            <a:endParaRPr lang="sl-SI" altLang="sl-SI" dirty="0" smtClean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4" t="32562" r="48897" b="21951"/>
          <a:stretch>
            <a:fillRect/>
          </a:stretch>
        </p:blipFill>
        <p:spPr bwMode="auto">
          <a:xfrm>
            <a:off x="31965" y="52123"/>
            <a:ext cx="2195513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404813"/>
            <a:ext cx="115252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7338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68538" y="214313"/>
            <a:ext cx="6675437" cy="1462087"/>
          </a:xfrm>
        </p:spPr>
        <p:txBody>
          <a:bodyPr/>
          <a:lstStyle/>
          <a:p>
            <a:pPr eaLnBrk="1" hangingPunct="1"/>
            <a:r>
              <a:rPr lang="sl-SI" altLang="sl-SI" sz="3600" b="1" dirty="0"/>
              <a:t>Enostavna - delitvena kalkulacija</a:t>
            </a:r>
            <a:endParaRPr lang="sl-SI" altLang="sl-SI" sz="3600" b="1" dirty="0" smtClean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4" t="32562" r="48897" b="21951"/>
          <a:stretch>
            <a:fillRect/>
          </a:stretch>
        </p:blipFill>
        <p:spPr bwMode="auto">
          <a:xfrm>
            <a:off x="0" y="765175"/>
            <a:ext cx="2195513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1" t="32562" r="58250" b="23688"/>
          <a:stretch>
            <a:fillRect/>
          </a:stretch>
        </p:blipFill>
        <p:spPr>
          <a:xfrm>
            <a:off x="250825" y="3068638"/>
            <a:ext cx="1150938" cy="1800225"/>
          </a:xfrm>
        </p:spPr>
      </p:pic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2484438" y="2017713"/>
            <a:ext cx="64706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3333CC"/>
              </a:buClr>
              <a:buFont typeface="Wingdings" pitchFamily="2" charset="2"/>
              <a:buNone/>
            </a:pPr>
            <a:endParaRPr lang="sl-SI" altLang="sl-SI" sz="2800" smtClean="0">
              <a:solidFill>
                <a:srgbClr val="000000"/>
              </a:solidFill>
            </a:endParaRPr>
          </a:p>
        </p:txBody>
      </p:sp>
      <p:pic>
        <p:nvPicPr>
          <p:cNvPr id="1024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404813"/>
            <a:ext cx="115252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2411413" y="2017713"/>
            <a:ext cx="654367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3333CC"/>
              </a:buClr>
              <a:buFont typeface="Wingdings" pitchFamily="2" charset="2"/>
              <a:buNone/>
            </a:pPr>
            <a:endParaRPr lang="sl-SI" altLang="sl-SI" sz="2800" smtClean="0">
              <a:solidFill>
                <a:srgbClr val="000000"/>
              </a:solidFill>
            </a:endParaRP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2339975" y="2017713"/>
            <a:ext cx="6615113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3333CC"/>
              </a:buClr>
            </a:pPr>
            <a:endParaRPr lang="sl-SI" altLang="sl-SI" sz="2800" smtClean="0">
              <a:solidFill>
                <a:srgbClr val="000000"/>
              </a:solidFill>
            </a:endParaRP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1908175" y="2420938"/>
            <a:ext cx="723582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sl-SI" altLang="sl-SI" sz="2000" dirty="0" smtClean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sl-SI" altLang="sl-SI" sz="2000" dirty="0" smtClean="0">
              <a:solidFill>
                <a:srgbClr val="000000"/>
              </a:solidFill>
            </a:endParaRPr>
          </a:p>
        </p:txBody>
      </p:sp>
      <p:sp>
        <p:nvSpPr>
          <p:cNvPr id="2" name="Pravokotnik 1"/>
          <p:cNvSpPr/>
          <p:nvPr/>
        </p:nvSpPr>
        <p:spPr>
          <a:xfrm>
            <a:off x="2286000" y="2274838"/>
            <a:ext cx="60304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000000"/>
                </a:solidFill>
              </a:rPr>
              <a:t>Uporabna</a:t>
            </a:r>
            <a:r>
              <a:rPr lang="en-US" sz="2400" dirty="0">
                <a:solidFill>
                  <a:srgbClr val="000000"/>
                </a:solidFill>
              </a:rPr>
              <a:t> je tam, </a:t>
            </a:r>
            <a:r>
              <a:rPr lang="en-US" sz="2400" dirty="0" err="1">
                <a:solidFill>
                  <a:srgbClr val="000000"/>
                </a:solidFill>
              </a:rPr>
              <a:t>kjer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podjetje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prodaja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eno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vrsto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storitev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ali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nekaj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vrst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err="1">
                <a:solidFill>
                  <a:srgbClr val="000000"/>
                </a:solidFill>
              </a:rPr>
              <a:t>ki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imajo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popolnoma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enako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stroškovno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strukturo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err="1">
                <a:solidFill>
                  <a:srgbClr val="000000"/>
                </a:solidFill>
              </a:rPr>
              <a:t>ali</a:t>
            </a:r>
            <a:r>
              <a:rPr lang="en-US" sz="2400" dirty="0">
                <a:solidFill>
                  <a:srgbClr val="000000"/>
                </a:solidFill>
              </a:rPr>
              <a:t> pa </a:t>
            </a:r>
            <a:r>
              <a:rPr lang="en-US" sz="2400" dirty="0" err="1">
                <a:solidFill>
                  <a:srgbClr val="000000"/>
                </a:solidFill>
              </a:rPr>
              <a:t>več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storitev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err="1">
                <a:solidFill>
                  <a:srgbClr val="000000"/>
                </a:solidFill>
              </a:rPr>
              <a:t>vendar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po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eno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posameznem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stroškovnem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mestu</a:t>
            </a:r>
            <a:r>
              <a:rPr lang="en-US" sz="2400" dirty="0">
                <a:solidFill>
                  <a:srgbClr val="000000"/>
                </a:solidFill>
              </a:rPr>
              <a:t>. 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 err="1">
                <a:solidFill>
                  <a:srgbClr val="000000"/>
                </a:solidFill>
              </a:rPr>
              <a:t>Gre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torej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za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enostavno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ponudbo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manjših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podjetij</a:t>
            </a:r>
            <a:r>
              <a:rPr lang="en-US" sz="2400" dirty="0">
                <a:solidFill>
                  <a:srgbClr val="00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8801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68538" y="214313"/>
            <a:ext cx="6675437" cy="1462087"/>
          </a:xfrm>
        </p:spPr>
        <p:txBody>
          <a:bodyPr/>
          <a:lstStyle/>
          <a:p>
            <a:pPr eaLnBrk="1" hangingPunct="1"/>
            <a:r>
              <a:rPr lang="sl-SI" altLang="sl-SI" sz="3600" b="1" dirty="0"/>
              <a:t>Enostavna - delitvena kalkulacija</a:t>
            </a:r>
            <a:endParaRPr lang="sl-SI" altLang="sl-SI" sz="3600" b="1" dirty="0" smtClean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4" t="32562" r="48897" b="21951"/>
          <a:stretch>
            <a:fillRect/>
          </a:stretch>
        </p:blipFill>
        <p:spPr bwMode="auto">
          <a:xfrm>
            <a:off x="0" y="765175"/>
            <a:ext cx="2195513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1" t="32562" r="58250" b="23688"/>
          <a:stretch>
            <a:fillRect/>
          </a:stretch>
        </p:blipFill>
        <p:spPr>
          <a:xfrm>
            <a:off x="250825" y="3068638"/>
            <a:ext cx="1150938" cy="1800225"/>
          </a:xfrm>
        </p:spPr>
      </p:pic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2484438" y="2017713"/>
            <a:ext cx="64706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3333CC"/>
              </a:buClr>
              <a:buFont typeface="Wingdings" pitchFamily="2" charset="2"/>
              <a:buNone/>
            </a:pPr>
            <a:endParaRPr lang="sl-SI" altLang="sl-SI" sz="2800" smtClean="0">
              <a:solidFill>
                <a:srgbClr val="000000"/>
              </a:solidFill>
            </a:endParaRPr>
          </a:p>
        </p:txBody>
      </p:sp>
      <p:pic>
        <p:nvPicPr>
          <p:cNvPr id="1024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404813"/>
            <a:ext cx="115252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2411413" y="2017713"/>
            <a:ext cx="654367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3333CC"/>
              </a:buClr>
              <a:buFont typeface="Wingdings" pitchFamily="2" charset="2"/>
              <a:buNone/>
            </a:pPr>
            <a:endParaRPr lang="sl-SI" altLang="sl-SI" sz="2800" smtClean="0">
              <a:solidFill>
                <a:srgbClr val="000000"/>
              </a:solidFill>
            </a:endParaRP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2339975" y="2017713"/>
            <a:ext cx="6615113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3333CC"/>
              </a:buClr>
            </a:pPr>
            <a:endParaRPr lang="sl-SI" altLang="sl-SI" sz="2800" smtClean="0">
              <a:solidFill>
                <a:srgbClr val="000000"/>
              </a:solidFill>
            </a:endParaRP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1908175" y="2420938"/>
            <a:ext cx="723582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sl-SI" altLang="sl-SI" sz="2000" dirty="0" smtClean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sl-SI" altLang="sl-SI" sz="2000" dirty="0" smtClean="0">
              <a:solidFill>
                <a:srgbClr val="000000"/>
              </a:solidFill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387" y="3998913"/>
            <a:ext cx="6553200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avokotnik 2"/>
          <p:cNvSpPr/>
          <p:nvPr/>
        </p:nvSpPr>
        <p:spPr>
          <a:xfrm>
            <a:off x="2265799" y="2774881"/>
            <a:ext cx="56703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000000"/>
                </a:solidFill>
              </a:rPr>
              <a:t>Lastno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ceno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izračunamo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err="1">
                <a:solidFill>
                  <a:srgbClr val="000000"/>
                </a:solidFill>
              </a:rPr>
              <a:t>tako</a:t>
            </a:r>
            <a:r>
              <a:rPr lang="en-US" sz="2400" dirty="0">
                <a:solidFill>
                  <a:srgbClr val="000000"/>
                </a:solidFill>
              </a:rPr>
              <a:t> da</a:t>
            </a:r>
          </a:p>
          <a:p>
            <a:r>
              <a:rPr lang="en-US" sz="2400" dirty="0" err="1">
                <a:solidFill>
                  <a:srgbClr val="000000"/>
                </a:solidFill>
              </a:rPr>
              <a:t>delimo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celotne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stroške</a:t>
            </a:r>
            <a:r>
              <a:rPr lang="en-US" sz="2400" dirty="0">
                <a:solidFill>
                  <a:srgbClr val="000000"/>
                </a:solidFill>
              </a:rPr>
              <a:t> s </a:t>
            </a:r>
            <a:r>
              <a:rPr lang="en-US" sz="2400" dirty="0" err="1">
                <a:solidFill>
                  <a:srgbClr val="000000"/>
                </a:solidFill>
              </a:rPr>
              <a:t>količino</a:t>
            </a:r>
            <a:r>
              <a:rPr lang="en-US" sz="2400" dirty="0">
                <a:solidFill>
                  <a:srgbClr val="000000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72517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7E8023-E4E8-4866-B913-ACFFE611C684}" type="slidenum">
              <a:rPr lang="sl-SI" altLang="sl-SI"/>
              <a:pPr>
                <a:defRPr/>
              </a:pPr>
              <a:t>17</a:t>
            </a:fld>
            <a:endParaRPr lang="sl-SI" altLang="sl-SI">
              <a:latin typeface="Times New Roman CE" charset="-18"/>
            </a:endParaRPr>
          </a:p>
        </p:txBody>
      </p:sp>
      <p:sp>
        <p:nvSpPr>
          <p:cNvPr id="164867" name="Rectangle 2"/>
          <p:cNvSpPr>
            <a:spLocks noChangeArrowheads="1"/>
          </p:cNvSpPr>
          <p:nvPr/>
        </p:nvSpPr>
        <p:spPr bwMode="auto">
          <a:xfrm>
            <a:off x="1117253" y="1772816"/>
            <a:ext cx="8008474" cy="4832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 CE" charset="-1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CE" charset="-1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CE" charset="-1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CE" charset="-1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CE" charset="-1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CE" charset="-1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CE" charset="-1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CE" charset="-1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CE" charset="-1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altLang="sl-SI" u="sng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sl-SI" dirty="0" smtClean="0">
                <a:latin typeface="Times New Roman" pitchFamily="18" charset="0"/>
              </a:rPr>
              <a:t>Značilnosti: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altLang="sl-SI" dirty="0" smtClean="0">
              <a:latin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sl-SI" altLang="sl-SI" dirty="0" smtClean="0">
                <a:latin typeface="Times New Roman" pitchFamily="18" charset="0"/>
              </a:rPr>
              <a:t> uporablja se v podjetjih, kjer je </a:t>
            </a:r>
            <a:r>
              <a:rPr lang="sl-SI" altLang="sl-SI" dirty="0" smtClean="0">
                <a:solidFill>
                  <a:srgbClr val="0039AC"/>
                </a:solidFill>
                <a:latin typeface="Times New Roman" pitchFamily="18" charset="0"/>
              </a:rPr>
              <a:t>končni proizvod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sl-SI" dirty="0" smtClean="0">
                <a:solidFill>
                  <a:srgbClr val="0039AC"/>
                </a:solidFill>
                <a:latin typeface="Times New Roman" pitchFamily="18" charset="0"/>
              </a:rPr>
              <a:t>  en sam</a:t>
            </a:r>
            <a:r>
              <a:rPr lang="sl-SI" altLang="sl-SI" dirty="0" smtClean="0">
                <a:latin typeface="Times New Roman" pitchFamily="18" charset="0"/>
              </a:rPr>
              <a:t>, proizvodni proces pa je organiziran v več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sl-SI" dirty="0" smtClean="0">
                <a:latin typeface="Times New Roman" pitchFamily="18" charset="0"/>
              </a:rPr>
              <a:t>  fazah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altLang="sl-SI" dirty="0" smtClean="0">
              <a:latin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sl-SI" altLang="sl-SI" dirty="0" smtClean="0">
                <a:latin typeface="Times New Roman" pitchFamily="18" charset="0"/>
              </a:rPr>
              <a:t> LC lahko ugotovimo po dveh poteh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sl-SI" dirty="0" smtClean="0">
                <a:latin typeface="Times New Roman" pitchFamily="18" charset="0"/>
              </a:rPr>
              <a:t>      1) ugotavljanje lastne cene posameznih faz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sl-SI" dirty="0" smtClean="0">
                <a:latin typeface="Times New Roman" pitchFamily="18" charset="0"/>
              </a:rPr>
              <a:t>      2) ugotavljanje stroškov po posameznih fazah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altLang="sl-SI" dirty="0" smtClean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4" t="32562" r="48897" b="21951"/>
          <a:stretch>
            <a:fillRect/>
          </a:stretch>
        </p:blipFill>
        <p:spPr bwMode="auto">
          <a:xfrm>
            <a:off x="179512" y="116632"/>
            <a:ext cx="2195513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404813"/>
            <a:ext cx="115252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411760" y="898525"/>
            <a:ext cx="6875115" cy="1016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 CE" charset="-1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CE" charset="-1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CE" charset="-1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CE" charset="-1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CE" charset="-1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CE" charset="-1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CE" charset="-1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CE" charset="-1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CE" charset="-1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sl-SI" sz="3200" dirty="0" smtClean="0">
                <a:solidFill>
                  <a:srgbClr val="0039A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DELITVENA KALKULACIJA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sl-SI" u="sng" dirty="0" smtClean="0">
                <a:solidFill>
                  <a:srgbClr val="0039A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sestavljena delitvena kalkulacija</a:t>
            </a:r>
          </a:p>
        </p:txBody>
      </p:sp>
    </p:spTree>
    <p:extLst>
      <p:ext uri="{BB962C8B-B14F-4D97-AF65-F5344CB8AC3E}">
        <p14:creationId xmlns:p14="http://schemas.microsoft.com/office/powerpoint/2010/main" val="17723564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512CFF-0F43-434D-A966-D2041A210CB7}" type="slidenum">
              <a:rPr lang="sl-SI" altLang="sl-SI"/>
              <a:pPr>
                <a:defRPr/>
              </a:pPr>
              <a:t>18</a:t>
            </a:fld>
            <a:endParaRPr lang="sl-SI" altLang="sl-SI">
              <a:latin typeface="Times New Roman CE" charset="-18"/>
            </a:endParaRPr>
          </a:p>
        </p:txBody>
      </p:sp>
      <p:sp>
        <p:nvSpPr>
          <p:cNvPr id="165891" name="Rectangle 2"/>
          <p:cNvSpPr>
            <a:spLocks noChangeArrowheads="1"/>
          </p:cNvSpPr>
          <p:nvPr/>
        </p:nvSpPr>
        <p:spPr bwMode="auto">
          <a:xfrm>
            <a:off x="1493557" y="1988840"/>
            <a:ext cx="7632848" cy="4955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 CE" charset="-1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CE" charset="-1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CE" charset="-1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CE" charset="-1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CE" charset="-1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CE" charset="-1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CE" charset="-1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CE" charset="-1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CE" charset="-1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altLang="sl-SI" sz="2400" b="0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sl-SI" sz="2400" b="0" dirty="0" smtClean="0">
                <a:solidFill>
                  <a:srgbClr val="002060"/>
                </a:solidFill>
                <a:latin typeface="Times New Roman" pitchFamily="18" charset="0"/>
              </a:rPr>
              <a:t>Značilnosti: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altLang="sl-SI" sz="2400" b="0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sl-SI" altLang="sl-SI" sz="2400" b="0" dirty="0" smtClean="0">
                <a:solidFill>
                  <a:srgbClr val="002060"/>
                </a:solidFill>
                <a:latin typeface="Times New Roman" pitchFamily="18" charset="0"/>
              </a:rPr>
              <a:t> podjetje proizvaja </a:t>
            </a:r>
            <a:r>
              <a:rPr lang="sl-SI" altLang="sl-SI" sz="2400" dirty="0" smtClean="0">
                <a:solidFill>
                  <a:srgbClr val="002060"/>
                </a:solidFill>
                <a:latin typeface="Times New Roman" pitchFamily="18" charset="0"/>
              </a:rPr>
              <a:t>več različnih vrst proizvodov</a:t>
            </a:r>
            <a:r>
              <a:rPr lang="sl-SI" altLang="sl-SI" sz="2400" b="0" dirty="0" smtClean="0">
                <a:solidFill>
                  <a:srgbClr val="002060"/>
                </a:solidFill>
                <a:latin typeface="Times New Roman" pitchFamily="18" charset="0"/>
              </a:rPr>
              <a:t>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sl-SI" altLang="sl-SI" sz="2400" b="0" dirty="0" smtClean="0">
                <a:solidFill>
                  <a:srgbClr val="002060"/>
                </a:solidFill>
                <a:latin typeface="Times New Roman" pitchFamily="18" charset="0"/>
              </a:rPr>
              <a:t> najprej razporedimo na posamezne vrste stroškovnih 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sl-SI" sz="2400" b="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sl-SI" altLang="sl-SI" sz="2400" b="0" dirty="0" smtClean="0">
                <a:solidFill>
                  <a:srgbClr val="002060"/>
                </a:solidFill>
                <a:latin typeface="Times New Roman" pitchFamily="18" charset="0"/>
              </a:rPr>
              <a:t>  nosilcev neposredne stroške,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sl-SI" altLang="sl-SI" sz="2400" b="0" dirty="0" smtClean="0">
                <a:solidFill>
                  <a:srgbClr val="002060"/>
                </a:solidFill>
                <a:latin typeface="Times New Roman" pitchFamily="18" charset="0"/>
              </a:rPr>
              <a:t> posredne stroške razporedimo s pomočjo ključev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sl-SI" altLang="sl-SI" sz="2400" b="0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sl-SI" sz="2400" b="0" dirty="0" smtClean="0">
                <a:solidFill>
                  <a:srgbClr val="002060"/>
                </a:solidFill>
                <a:latin typeface="Times New Roman" pitchFamily="18" charset="0"/>
              </a:rPr>
              <a:t>Metoda ima dve različici: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altLang="sl-SI" sz="2400" b="0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sl-SI" altLang="sl-SI" sz="2400" b="0" dirty="0" smtClean="0">
                <a:solidFill>
                  <a:srgbClr val="002060"/>
                </a:solidFill>
                <a:latin typeface="Times New Roman" pitchFamily="18" charset="0"/>
              </a:rPr>
              <a:t> zbirno kalkulacijo z dodatki in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sl-SI" altLang="sl-SI" sz="2400" b="0" dirty="0" smtClean="0">
                <a:solidFill>
                  <a:srgbClr val="002060"/>
                </a:solidFill>
                <a:latin typeface="Times New Roman" pitchFamily="18" charset="0"/>
              </a:rPr>
              <a:t> diferencialno kalkulacijo z </a:t>
            </a:r>
            <a:r>
              <a:rPr lang="sl-SI" altLang="sl-SI" sz="2400" b="0" dirty="0" err="1" smtClean="0">
                <a:solidFill>
                  <a:srgbClr val="002060"/>
                </a:solidFill>
                <a:latin typeface="Times New Roman" pitchFamily="18" charset="0"/>
              </a:rPr>
              <a:t>dodatkI</a:t>
            </a:r>
            <a:endParaRPr lang="sl-SI" altLang="sl-SI" sz="2400" b="0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altLang="sl-SI" dirty="0" smtClean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4" t="32562" r="48897" b="21951"/>
          <a:stretch>
            <a:fillRect/>
          </a:stretch>
        </p:blipFill>
        <p:spPr bwMode="auto">
          <a:xfrm>
            <a:off x="107504" y="129877"/>
            <a:ext cx="2195513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404813"/>
            <a:ext cx="115252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411760" y="898525"/>
            <a:ext cx="6875115" cy="585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 CE" charset="-1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CE" charset="-1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CE" charset="-1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CE" charset="-1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CE" charset="-1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CE" charset="-1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CE" charset="-1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CE" charset="-1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CE" charset="-1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sl-SI" sz="3200" dirty="0" smtClean="0">
                <a:solidFill>
                  <a:srgbClr val="0039A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KALKULACIJA Z DODATKI</a:t>
            </a:r>
          </a:p>
        </p:txBody>
      </p:sp>
    </p:spTree>
    <p:extLst>
      <p:ext uri="{BB962C8B-B14F-4D97-AF65-F5344CB8AC3E}">
        <p14:creationId xmlns:p14="http://schemas.microsoft.com/office/powerpoint/2010/main" val="29157307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294E76-A6B4-4825-9990-D181EFB8AB2D}" type="slidenum">
              <a:rPr lang="sl-SI" altLang="sl-SI"/>
              <a:pPr>
                <a:defRPr/>
              </a:pPr>
              <a:t>19</a:t>
            </a:fld>
            <a:endParaRPr lang="sl-SI" altLang="sl-SI">
              <a:latin typeface="Times New Roman CE" charset="-18"/>
            </a:endParaRPr>
          </a:p>
        </p:txBody>
      </p:sp>
      <p:sp>
        <p:nvSpPr>
          <p:cNvPr id="166915" name="Rectangle 2"/>
          <p:cNvSpPr>
            <a:spLocks noChangeArrowheads="1"/>
          </p:cNvSpPr>
          <p:nvPr/>
        </p:nvSpPr>
        <p:spPr bwMode="auto">
          <a:xfrm>
            <a:off x="593725" y="441325"/>
            <a:ext cx="8232959" cy="5848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 CE" charset="-1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CE" charset="-1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CE" charset="-1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CE" charset="-1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CE" charset="-1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CE" charset="-1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CE" charset="-1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CE" charset="-1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CE" charset="-1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sl-SI" sz="4400" dirty="0" smtClean="0">
                <a:solidFill>
                  <a:srgbClr val="FF99CC"/>
                </a:solidFill>
                <a:latin typeface="Times New Roman" pitchFamily="18" charset="0"/>
              </a:rPr>
              <a:t>              </a:t>
            </a:r>
            <a:r>
              <a:rPr lang="sl-SI" altLang="sl-SI" sz="3200" dirty="0" smtClean="0">
                <a:solidFill>
                  <a:srgbClr val="0039AC"/>
                </a:solidFill>
                <a:latin typeface="Times New Roman" pitchFamily="18" charset="0"/>
              </a:rPr>
              <a:t>KALKULACIJA Z </a:t>
            </a:r>
            <a:endParaRPr lang="sl-SI" altLang="sl-SI" sz="3200" dirty="0">
              <a:solidFill>
                <a:srgbClr val="0039AC"/>
              </a:solidFill>
              <a:latin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sl-SI" sz="3200" dirty="0" smtClean="0">
                <a:solidFill>
                  <a:srgbClr val="0039AC"/>
                </a:solidFill>
                <a:latin typeface="Times New Roman" pitchFamily="18" charset="0"/>
              </a:rPr>
              <a:t>                 ENAKOVREDNIMI ŠTEVILI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altLang="sl-SI" sz="1800" dirty="0" smtClean="0">
              <a:solidFill>
                <a:srgbClr val="FF99CC"/>
              </a:solidFill>
              <a:latin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sl-SI" dirty="0" smtClean="0">
                <a:latin typeface="Times New Roman" pitchFamily="18" charset="0"/>
              </a:rPr>
              <a:t>Značilnosti: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sl-SI" altLang="sl-SI" dirty="0" smtClean="0">
                <a:latin typeface="Times New Roman" pitchFamily="18" charset="0"/>
              </a:rPr>
              <a:t> uporablja se v podjetjih, kjer proizvajajo več vrst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sl-SI" dirty="0" smtClean="0">
                <a:latin typeface="Times New Roman" pitchFamily="18" charset="0"/>
              </a:rPr>
              <a:t>  proizvodov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sl-SI" altLang="sl-SI" dirty="0" smtClean="0">
                <a:latin typeface="Times New Roman" pitchFamily="18" charset="0"/>
              </a:rPr>
              <a:t> med višinami stroškov posamezne vrste proizvoda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sl-SI" dirty="0" smtClean="0">
                <a:latin typeface="Times New Roman" pitchFamily="18" charset="0"/>
              </a:rPr>
              <a:t>  nastajajo različna razmerja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sl-SI" altLang="sl-SI" dirty="0" smtClean="0">
                <a:latin typeface="Times New Roman" pitchFamily="18" charset="0"/>
              </a:rPr>
              <a:t> LC oblikujemo tako, da najprej oblikujemo </a:t>
            </a:r>
            <a:r>
              <a:rPr lang="sl-SI" altLang="sl-SI" dirty="0" smtClean="0">
                <a:solidFill>
                  <a:srgbClr val="0039AC"/>
                </a:solidFill>
                <a:latin typeface="Times New Roman" pitchFamily="18" charset="0"/>
              </a:rPr>
              <a:t>enako-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sl-SI" dirty="0" smtClean="0">
                <a:solidFill>
                  <a:srgbClr val="0039AC"/>
                </a:solidFill>
                <a:latin typeface="Times New Roman" pitchFamily="18" charset="0"/>
              </a:rPr>
              <a:t>  vredna števila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sl-SI" altLang="sl-SI" dirty="0" smtClean="0">
                <a:latin typeface="Times New Roman" pitchFamily="18" charset="0"/>
              </a:rPr>
              <a:t> proizvedene količine pomnožimo z enakovrednimi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sl-SI" dirty="0" smtClean="0">
                <a:latin typeface="Times New Roman" pitchFamily="18" charset="0"/>
              </a:rPr>
              <a:t>  števili in dobimo </a:t>
            </a:r>
            <a:r>
              <a:rPr lang="sl-SI" altLang="sl-SI" dirty="0" smtClean="0">
                <a:solidFill>
                  <a:srgbClr val="0039AC"/>
                </a:solidFill>
                <a:latin typeface="Times New Roman" pitchFamily="18" charset="0"/>
              </a:rPr>
              <a:t>pogojne enote</a:t>
            </a:r>
            <a:r>
              <a:rPr lang="sl-SI" altLang="sl-SI" dirty="0" smtClean="0">
                <a:latin typeface="Times New Roman" pitchFamily="18" charset="0"/>
              </a:rPr>
              <a:t>, ki so enakovredne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sl-SI" dirty="0" smtClean="0">
                <a:latin typeface="Times New Roman" pitchFamily="18" charset="0"/>
              </a:rPr>
              <a:t>  in </a:t>
            </a:r>
            <a:r>
              <a:rPr lang="sl-SI" altLang="sl-SI" dirty="0" err="1" smtClean="0">
                <a:latin typeface="Times New Roman" pitchFamily="18" charset="0"/>
              </a:rPr>
              <a:t>seštevljive</a:t>
            </a:r>
            <a:r>
              <a:rPr lang="sl-SI" altLang="sl-SI" dirty="0" smtClean="0">
                <a:latin typeface="Times New Roman" pitchFamily="18" charset="0"/>
              </a:rPr>
              <a:t> </a:t>
            </a:r>
            <a:endParaRPr lang="sl-SI" altLang="sl-SI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4" t="32562" r="48897" b="21951"/>
          <a:stretch>
            <a:fillRect/>
          </a:stretch>
        </p:blipFill>
        <p:spPr bwMode="auto">
          <a:xfrm>
            <a:off x="107504" y="24573"/>
            <a:ext cx="2195513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88640"/>
            <a:ext cx="115252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6295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68538" y="214313"/>
            <a:ext cx="6675437" cy="1462087"/>
          </a:xfrm>
        </p:spPr>
        <p:txBody>
          <a:bodyPr/>
          <a:lstStyle/>
          <a:p>
            <a:pPr eaLnBrk="1" hangingPunct="1"/>
            <a:r>
              <a:rPr lang="sl-SI" altLang="sl-SI" sz="3200" b="1" dirty="0"/>
              <a:t>KALKULACIJE STROŠKOV</a:t>
            </a:r>
            <a:endParaRPr lang="sl-SI" altLang="sl-SI" sz="3200" b="1" dirty="0" smtClean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4" t="32562" r="48897" b="21951"/>
          <a:stretch>
            <a:fillRect/>
          </a:stretch>
        </p:blipFill>
        <p:spPr bwMode="auto">
          <a:xfrm>
            <a:off x="0" y="765175"/>
            <a:ext cx="2195513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1" t="32562" r="58250" b="23688"/>
          <a:stretch>
            <a:fillRect/>
          </a:stretch>
        </p:blipFill>
        <p:spPr>
          <a:xfrm>
            <a:off x="250825" y="3068638"/>
            <a:ext cx="1150938" cy="1800225"/>
          </a:xfrm>
        </p:spPr>
      </p:pic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2484438" y="2017713"/>
            <a:ext cx="64706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3333CC"/>
              </a:buClr>
              <a:buFont typeface="Wingdings" pitchFamily="2" charset="2"/>
              <a:buNone/>
            </a:pPr>
            <a:endParaRPr lang="sl-SI" altLang="sl-SI" sz="2800" smtClean="0">
              <a:solidFill>
                <a:srgbClr val="000000"/>
              </a:solidFill>
            </a:endParaRPr>
          </a:p>
        </p:txBody>
      </p:sp>
      <p:pic>
        <p:nvPicPr>
          <p:cNvPr id="1024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404813"/>
            <a:ext cx="115252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2411413" y="2017713"/>
            <a:ext cx="654367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3333CC"/>
              </a:buClr>
              <a:buFont typeface="Wingdings" pitchFamily="2" charset="2"/>
              <a:buNone/>
            </a:pPr>
            <a:endParaRPr lang="sl-SI" altLang="sl-SI" sz="2800" smtClean="0">
              <a:solidFill>
                <a:srgbClr val="000000"/>
              </a:solidFill>
            </a:endParaRP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2339975" y="2017713"/>
            <a:ext cx="6615113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3333CC"/>
              </a:buClr>
            </a:pPr>
            <a:endParaRPr lang="sl-SI" altLang="sl-SI" sz="2800" smtClean="0">
              <a:solidFill>
                <a:srgbClr val="000000"/>
              </a:solidFill>
            </a:endParaRP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1908175" y="2420938"/>
            <a:ext cx="723582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sl-SI" altLang="sl-SI" sz="2000" dirty="0" smtClean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sl-SI" altLang="sl-SI" sz="2000" dirty="0" smtClean="0">
              <a:solidFill>
                <a:srgbClr val="000000"/>
              </a:solidFill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613486"/>
            <a:ext cx="8169275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288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817FE7-AFE1-415F-9E4E-1CE0C2F07433}" type="slidenum">
              <a:rPr lang="sl-SI" altLang="sl-SI"/>
              <a:pPr>
                <a:defRPr/>
              </a:pPr>
              <a:t>20</a:t>
            </a:fld>
            <a:endParaRPr lang="sl-SI" altLang="sl-SI">
              <a:latin typeface="Times New Roman CE" charset="-18"/>
            </a:endParaRPr>
          </a:p>
        </p:txBody>
      </p:sp>
      <p:sp>
        <p:nvSpPr>
          <p:cNvPr id="167939" name="Rectangle 2"/>
          <p:cNvSpPr>
            <a:spLocks noChangeArrowheads="1"/>
          </p:cNvSpPr>
          <p:nvPr/>
        </p:nvSpPr>
        <p:spPr bwMode="auto">
          <a:xfrm>
            <a:off x="746125" y="1676400"/>
            <a:ext cx="7593013" cy="4401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 CE" charset="-1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CE" charset="-1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CE" charset="-1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CE" charset="-1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CE" charset="-1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CE" charset="-1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CE" charset="-1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CE" charset="-1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CE" charset="-1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sl-SI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altLang="sl-SI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altLang="sl-SI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altLang="sl-SI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sl-SI" altLang="sl-SI" dirty="0" smtClean="0">
                <a:latin typeface="Times New Roman" pitchFamily="18" charset="0"/>
              </a:rPr>
              <a:t> tako ugotovimo proizvedene </a:t>
            </a:r>
            <a:r>
              <a:rPr lang="sl-SI" altLang="sl-SI" dirty="0" smtClean="0">
                <a:solidFill>
                  <a:srgbClr val="0039AC"/>
                </a:solidFill>
                <a:latin typeface="Times New Roman" pitchFamily="18" charset="0"/>
              </a:rPr>
              <a:t>pogojne enote </a:t>
            </a:r>
            <a:r>
              <a:rPr lang="sl-SI" altLang="sl-SI" dirty="0" smtClean="0">
                <a:latin typeface="Times New Roman" pitchFamily="18" charset="0"/>
              </a:rPr>
              <a:t>in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sl-SI" dirty="0" smtClean="0">
                <a:latin typeface="Times New Roman" pitchFamily="18" charset="0"/>
              </a:rPr>
              <a:t>  vse stroške, LC pogojne enote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altLang="sl-SI" dirty="0" smtClean="0">
              <a:latin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sl-SI" altLang="sl-SI" dirty="0" smtClean="0">
                <a:latin typeface="Times New Roman" pitchFamily="18" charset="0"/>
              </a:rPr>
              <a:t> iz lastne cene pogojne enote izračunamo lastno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sl-SI" dirty="0" smtClean="0">
                <a:latin typeface="Times New Roman" pitchFamily="18" charset="0"/>
              </a:rPr>
              <a:t>  ceno proizvoda tako, da jo pomnožimo z enako-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sl-SI" dirty="0" smtClean="0">
                <a:latin typeface="Times New Roman" pitchFamily="18" charset="0"/>
              </a:rPr>
              <a:t>  vrednim številom</a:t>
            </a:r>
            <a:endParaRPr lang="sl-SI" altLang="sl-SI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4" t="32562" r="48897" b="21951"/>
          <a:stretch>
            <a:fillRect/>
          </a:stretch>
        </p:blipFill>
        <p:spPr bwMode="auto">
          <a:xfrm>
            <a:off x="179512" y="116632"/>
            <a:ext cx="2195513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404813"/>
            <a:ext cx="115252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avokotnik 1"/>
          <p:cNvSpPr/>
          <p:nvPr/>
        </p:nvSpPr>
        <p:spPr>
          <a:xfrm>
            <a:off x="2483768" y="51993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sl-SI" sz="3200" b="1" dirty="0">
                <a:solidFill>
                  <a:srgbClr val="0039A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KALKULACIJA Z </a:t>
            </a:r>
            <a:r>
              <a:rPr lang="sl-SI" altLang="sl-SI" sz="3200" b="1" dirty="0" smtClean="0">
                <a:solidFill>
                  <a:srgbClr val="0039A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ENAKOVREDNIMI </a:t>
            </a:r>
            <a:r>
              <a:rPr lang="sl-SI" altLang="sl-SI" sz="3200" b="1" dirty="0">
                <a:solidFill>
                  <a:srgbClr val="0039A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ŠTEVILI</a:t>
            </a:r>
          </a:p>
        </p:txBody>
      </p:sp>
    </p:spTree>
    <p:extLst>
      <p:ext uri="{BB962C8B-B14F-4D97-AF65-F5344CB8AC3E}">
        <p14:creationId xmlns:p14="http://schemas.microsoft.com/office/powerpoint/2010/main" val="19536531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4DDAA4-B732-4A91-8870-04F2BF9F3BED}" type="slidenum">
              <a:rPr lang="sl-SI" altLang="sl-SI"/>
              <a:pPr>
                <a:defRPr/>
              </a:pPr>
              <a:t>21</a:t>
            </a:fld>
            <a:endParaRPr lang="sl-SI" altLang="sl-SI">
              <a:latin typeface="Times New Roman CE" charset="-18"/>
            </a:endParaRPr>
          </a:p>
        </p:txBody>
      </p:sp>
      <p:sp>
        <p:nvSpPr>
          <p:cNvPr id="168963" name="Rectangle 2"/>
          <p:cNvSpPr>
            <a:spLocks noChangeArrowheads="1"/>
          </p:cNvSpPr>
          <p:nvPr/>
        </p:nvSpPr>
        <p:spPr bwMode="auto">
          <a:xfrm>
            <a:off x="683568" y="949531"/>
            <a:ext cx="8160824" cy="5817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 CE" charset="-1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CE" charset="-1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CE" charset="-1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CE" charset="-1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CE" charset="-1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CE" charset="-1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CE" charset="-1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CE" charset="-1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CE" charset="-1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sl-SI" sz="3200" dirty="0" smtClean="0">
                <a:solidFill>
                  <a:srgbClr val="0039AC"/>
                </a:solidFill>
                <a:latin typeface="Times New Roman" pitchFamily="18" charset="0"/>
              </a:rPr>
              <a:t>               </a:t>
            </a:r>
            <a:r>
              <a:rPr lang="sl-SI" altLang="sl-SI" sz="3200" dirty="0" smtClean="0">
                <a:solidFill>
                  <a:srgbClr val="0039A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KALKULACIJA VEZANIH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sl-SI" sz="3200" dirty="0" smtClean="0">
                <a:solidFill>
                  <a:srgbClr val="0039A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VZPOREDNIH PROIZVODOV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altLang="sl-SI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sl-SI" dirty="0" smtClean="0">
                <a:latin typeface="Times New Roman" pitchFamily="18" charset="0"/>
              </a:rPr>
              <a:t>Značilnosti: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sl-SI" altLang="sl-SI" dirty="0" smtClean="0">
                <a:latin typeface="Times New Roman" pitchFamily="18" charset="0"/>
              </a:rPr>
              <a:t> uporabljajo jo podjetja, ki proizvajajo en glavni in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sl-SI" dirty="0" smtClean="0">
                <a:latin typeface="Times New Roman" pitchFamily="18" charset="0"/>
              </a:rPr>
              <a:t>  enega ali več stranskih proizvodov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sl-SI" altLang="sl-SI" dirty="0" smtClean="0">
                <a:latin typeface="Times New Roman" pitchFamily="18" charset="0"/>
              </a:rPr>
              <a:t> ali pa tam, kjer imajo slabe podatke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sl-SI" altLang="sl-SI" dirty="0" smtClean="0">
                <a:latin typeface="Times New Roman" pitchFamily="18" charset="0"/>
              </a:rPr>
              <a:t> za znesek stranskih produktov zmanjšamo celotne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sl-SI" dirty="0" smtClean="0">
                <a:latin typeface="Times New Roman" pitchFamily="18" charset="0"/>
              </a:rPr>
              <a:t>   stroške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sl-SI" altLang="sl-SI" dirty="0" smtClean="0">
                <a:latin typeface="Times New Roman" pitchFamily="18" charset="0"/>
              </a:rPr>
              <a:t> razliko v stroških pa pokriva glavni produkt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sl-SI" altLang="sl-SI" dirty="0" smtClean="0">
                <a:latin typeface="Times New Roman" pitchFamily="18" charset="0"/>
              </a:rPr>
              <a:t> pri tem postopku nas v bistvu LC stranskega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sl-SI" dirty="0" smtClean="0">
                <a:latin typeface="Times New Roman" pitchFamily="18" charset="0"/>
              </a:rPr>
              <a:t>   proizvoda ne zanima</a:t>
            </a:r>
            <a:r>
              <a:rPr lang="sl-SI" altLang="sl-SI" dirty="0" smtClean="0">
                <a:solidFill>
                  <a:srgbClr val="FFFF00"/>
                </a:solidFill>
                <a:latin typeface="Times New Roman" pitchFamily="18" charset="0"/>
              </a:rPr>
              <a:t>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altLang="sl-SI" dirty="0" smtClean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4" t="32562" r="48897" b="21951"/>
          <a:stretch>
            <a:fillRect/>
          </a:stretch>
        </p:blipFill>
        <p:spPr bwMode="auto">
          <a:xfrm>
            <a:off x="35496" y="20051"/>
            <a:ext cx="2195513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404813"/>
            <a:ext cx="115252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59462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A05A2B-B63A-4961-9C63-9D4F20D61C10}" type="slidenum">
              <a:rPr lang="sl-SI" altLang="sl-SI"/>
              <a:pPr>
                <a:defRPr/>
              </a:pPr>
              <a:t>22</a:t>
            </a:fld>
            <a:endParaRPr lang="sl-SI" altLang="sl-SI">
              <a:latin typeface="Times New Roman CE" charset="-18"/>
            </a:endParaRPr>
          </a:p>
        </p:txBody>
      </p:sp>
      <p:sp>
        <p:nvSpPr>
          <p:cNvPr id="169987" name="Rectangle 2"/>
          <p:cNvSpPr>
            <a:spLocks noChangeArrowheads="1"/>
          </p:cNvSpPr>
          <p:nvPr/>
        </p:nvSpPr>
        <p:spPr bwMode="auto">
          <a:xfrm>
            <a:off x="484312" y="123197"/>
            <a:ext cx="8470204" cy="6587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 CE" charset="-1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CE" charset="-1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CE" charset="-1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CE" charset="-1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CE" charset="-1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CE" charset="-1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CE" charset="-1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CE" charset="-1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CE" charset="-1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sl-SI" sz="4400" dirty="0" smtClean="0">
                <a:solidFill>
                  <a:srgbClr val="FF99CC"/>
                </a:solidFill>
                <a:latin typeface="Times New Roman" pitchFamily="18" charset="0"/>
              </a:rPr>
              <a:t>            </a:t>
            </a:r>
            <a:r>
              <a:rPr lang="sl-SI" altLang="sl-SI" sz="3200" dirty="0" smtClean="0">
                <a:solidFill>
                  <a:srgbClr val="0039A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KALKULACIJA PO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sl-SI" sz="3200" dirty="0" smtClean="0">
                <a:solidFill>
                  <a:srgbClr val="0039A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SPREMENLJIVIH STROŠKIH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altLang="sl-SI" sz="1800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altLang="sl-SI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sl-SI" dirty="0" smtClean="0">
                <a:latin typeface="Times New Roman" pitchFamily="18" charset="0"/>
              </a:rPr>
              <a:t>Značilnosti: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sl-SI" altLang="sl-SI" dirty="0" smtClean="0">
                <a:latin typeface="Times New Roman" pitchFamily="18" charset="0"/>
              </a:rPr>
              <a:t> metoda </a:t>
            </a:r>
            <a:r>
              <a:rPr lang="sl-SI" altLang="sl-SI" dirty="0" err="1" smtClean="0">
                <a:latin typeface="Times New Roman" pitchFamily="18" charset="0"/>
              </a:rPr>
              <a:t>kalkuliranja</a:t>
            </a:r>
            <a:r>
              <a:rPr lang="sl-SI" altLang="sl-SI" dirty="0" smtClean="0">
                <a:latin typeface="Times New Roman" pitchFamily="18" charset="0"/>
              </a:rPr>
              <a:t> temelji na razdelitvi stroškov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sl-SI" dirty="0" smtClean="0">
                <a:latin typeface="Times New Roman" pitchFamily="18" charset="0"/>
              </a:rPr>
              <a:t>  na </a:t>
            </a:r>
            <a:r>
              <a:rPr lang="sl-SI" altLang="sl-SI" dirty="0" smtClean="0">
                <a:solidFill>
                  <a:srgbClr val="0039AC"/>
                </a:solidFill>
                <a:latin typeface="Times New Roman" pitchFamily="18" charset="0"/>
              </a:rPr>
              <a:t>stalne in spremenljive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sl-SI" altLang="sl-SI" dirty="0" smtClean="0">
                <a:latin typeface="Times New Roman" pitchFamily="18" charset="0"/>
              </a:rPr>
              <a:t> po posameznih vrstah proizvodov se razporeja le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sl-SI" dirty="0" smtClean="0">
                <a:latin typeface="Times New Roman" pitchFamily="18" charset="0"/>
              </a:rPr>
              <a:t>  spremenljive stroške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sl-SI" altLang="sl-SI" dirty="0" smtClean="0">
                <a:latin typeface="Times New Roman" pitchFamily="18" charset="0"/>
              </a:rPr>
              <a:t> v bistvu ne ugotavljamo lastnih cen, pač pa prodajne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sl-SI" dirty="0" smtClean="0">
                <a:latin typeface="Times New Roman" pitchFamily="18" charset="0"/>
              </a:rPr>
              <a:t>  cene.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altLang="sl-SI" sz="2000" dirty="0" smtClean="0">
              <a:latin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sl-SI" dirty="0" smtClean="0">
                <a:latin typeface="Times New Roman" pitchFamily="18" charset="0"/>
              </a:rPr>
              <a:t>Postopek: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sl-SI" altLang="sl-SI" dirty="0" smtClean="0">
                <a:latin typeface="Times New Roman" pitchFamily="18" charset="0"/>
              </a:rPr>
              <a:t> ugotovimo spremenljive stroške po proizvodih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sl-SI" altLang="sl-SI" dirty="0" smtClean="0">
                <a:latin typeface="Times New Roman" pitchFamily="18" charset="0"/>
              </a:rPr>
              <a:t> izračunamo % prispevka za kritje</a:t>
            </a:r>
            <a:endParaRPr lang="sl-SI" altLang="sl-SI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4" t="32562" r="48897" b="21951"/>
          <a:stretch>
            <a:fillRect/>
          </a:stretch>
        </p:blipFill>
        <p:spPr bwMode="auto">
          <a:xfrm>
            <a:off x="0" y="0"/>
            <a:ext cx="2195513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475" y="126066"/>
            <a:ext cx="115252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22222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20B406-589D-41C3-A9FA-743CB75DF75C}" type="slidenum">
              <a:rPr lang="sl-SI" altLang="sl-SI"/>
              <a:pPr>
                <a:defRPr/>
              </a:pPr>
              <a:t>23</a:t>
            </a:fld>
            <a:endParaRPr lang="sl-SI" altLang="sl-SI">
              <a:latin typeface="Times New Roman CE" charset="-18"/>
            </a:endParaRPr>
          </a:p>
        </p:txBody>
      </p:sp>
      <p:sp>
        <p:nvSpPr>
          <p:cNvPr id="171011" name="Rectangle 2"/>
          <p:cNvSpPr>
            <a:spLocks noChangeArrowheads="1"/>
          </p:cNvSpPr>
          <p:nvPr/>
        </p:nvSpPr>
        <p:spPr bwMode="auto">
          <a:xfrm>
            <a:off x="539552" y="1975595"/>
            <a:ext cx="8609601" cy="4832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 CE" charset="-1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CE" charset="-1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CE" charset="-1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CE" charset="-1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CE" charset="-1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CE" charset="-1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CE" charset="-1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CE" charset="-1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CE" charset="-1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sl-SI" dirty="0" smtClean="0">
                <a:latin typeface="Times New Roman" pitchFamily="18" charset="0"/>
              </a:rPr>
              <a:t>% prispevka za kritje = Znesek prispevka za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sl-SI" dirty="0" smtClean="0">
                <a:latin typeface="Times New Roman" pitchFamily="18" charset="0"/>
              </a:rPr>
              <a:t>                                          kritje / spremenljivimi stroški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altLang="sl-SI" dirty="0" smtClean="0">
              <a:latin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sl-SI" dirty="0" smtClean="0">
                <a:latin typeface="Times New Roman" pitchFamily="18" charset="0"/>
              </a:rPr>
              <a:t>znesek prispevka za kritje = CFS + 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altLang="sl-SI" dirty="0" smtClean="0">
              <a:latin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sl-SI" dirty="0" smtClean="0">
                <a:latin typeface="Times New Roman" pitchFamily="18" charset="0"/>
              </a:rPr>
              <a:t>CFS - celotni fiksni stroški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sl-SI" dirty="0" smtClean="0">
                <a:latin typeface="Times New Roman" pitchFamily="18" charset="0"/>
              </a:rPr>
              <a:t>D - želeni dobiček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altLang="sl-SI" dirty="0" smtClean="0">
              <a:latin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sl-SI" dirty="0" smtClean="0">
                <a:latin typeface="Times New Roman" pitchFamily="18" charset="0"/>
              </a:rPr>
              <a:t>Stopnja prispevka za kritje pove koliko % od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sl-SI" dirty="0" smtClean="0">
                <a:latin typeface="Times New Roman" pitchFamily="18" charset="0"/>
              </a:rPr>
              <a:t>spremenljivih stroškov znaša /e znaša ustrezni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sl-SI" dirty="0" smtClean="0">
                <a:latin typeface="Times New Roman" pitchFamily="18" charset="0"/>
              </a:rPr>
              <a:t> prispevek za kritje /e. </a:t>
            </a:r>
            <a:endParaRPr lang="sl-SI" altLang="sl-SI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4" t="32562" r="48897" b="21951"/>
          <a:stretch>
            <a:fillRect/>
          </a:stretch>
        </p:blipFill>
        <p:spPr bwMode="auto">
          <a:xfrm>
            <a:off x="107504" y="116632"/>
            <a:ext cx="2195513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404813"/>
            <a:ext cx="115252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avokotnik 1"/>
          <p:cNvSpPr/>
          <p:nvPr/>
        </p:nvSpPr>
        <p:spPr>
          <a:xfrm>
            <a:off x="2483768" y="119171"/>
            <a:ext cx="56166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39A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KALKULACIJA PO </a:t>
            </a:r>
          </a:p>
          <a:p>
            <a:r>
              <a:rPr lang="en-US" sz="3200" b="1" dirty="0" smtClean="0">
                <a:solidFill>
                  <a:srgbClr val="0039A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SPREMENLJIVIH </a:t>
            </a:r>
            <a:r>
              <a:rPr lang="en-US" sz="3200" b="1" dirty="0">
                <a:solidFill>
                  <a:srgbClr val="0039A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STROŠKIH</a:t>
            </a:r>
          </a:p>
        </p:txBody>
      </p:sp>
    </p:spTree>
    <p:extLst>
      <p:ext uri="{BB962C8B-B14F-4D97-AF65-F5344CB8AC3E}">
        <p14:creationId xmlns:p14="http://schemas.microsoft.com/office/powerpoint/2010/main" val="41643865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06498C-EA29-424E-A340-D42CB2DEA899}" type="slidenum">
              <a:rPr lang="sl-SI" altLang="sl-SI"/>
              <a:pPr>
                <a:defRPr/>
              </a:pPr>
              <a:t>24</a:t>
            </a:fld>
            <a:endParaRPr lang="sl-SI" altLang="sl-SI">
              <a:latin typeface="Times New Roman CE" charset="-18"/>
            </a:endParaRPr>
          </a:p>
        </p:txBody>
      </p:sp>
      <p:sp>
        <p:nvSpPr>
          <p:cNvPr id="172035" name="Rectangle 2"/>
          <p:cNvSpPr>
            <a:spLocks noChangeArrowheads="1"/>
          </p:cNvSpPr>
          <p:nvPr/>
        </p:nvSpPr>
        <p:spPr bwMode="auto">
          <a:xfrm>
            <a:off x="499442" y="1975595"/>
            <a:ext cx="8465171" cy="4401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 CE" charset="-1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CE" charset="-1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CE" charset="-1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CE" charset="-1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CE" charset="-1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CE" charset="-1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CE" charset="-1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CE" charset="-1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CE" charset="-1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sl-SI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Podjetje bolj zanima katere proizvode se mu pri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sl-SI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danih prodajnih cenah bolj splača proizvajati.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altLang="sl-SI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sl-SI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Postopek: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sl-SI" altLang="sl-SI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izračunamo razliko med prodajno ceno in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sl-SI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spremenljivimi stroški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sl-SI" altLang="sl-SI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prispevek za kritje /e in primerjava s PC nam pove oz. </a:t>
            </a:r>
            <a:r>
              <a:rPr lang="sl-SI" altLang="sl-SI" dirty="0" smtClean="0">
                <a:solidFill>
                  <a:srgbClr val="0039A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loči proizvode po donosnosti na trgu</a:t>
            </a:r>
            <a:endParaRPr lang="sl-SI" altLang="sl-SI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4" t="32562" r="48897" b="21951"/>
          <a:stretch>
            <a:fillRect/>
          </a:stretch>
        </p:blipFill>
        <p:spPr bwMode="auto">
          <a:xfrm>
            <a:off x="107504" y="116632"/>
            <a:ext cx="2195513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404813"/>
            <a:ext cx="115252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avokotnik 5"/>
          <p:cNvSpPr/>
          <p:nvPr/>
        </p:nvSpPr>
        <p:spPr>
          <a:xfrm>
            <a:off x="2483768" y="119171"/>
            <a:ext cx="56166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39A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KALKULACIJA PO </a:t>
            </a:r>
          </a:p>
          <a:p>
            <a:r>
              <a:rPr lang="en-US" sz="3200" b="1" dirty="0" smtClean="0">
                <a:solidFill>
                  <a:srgbClr val="0039A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SPREMENLJIVIH </a:t>
            </a:r>
            <a:r>
              <a:rPr lang="en-US" sz="3200" b="1" dirty="0">
                <a:solidFill>
                  <a:srgbClr val="0039A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STROŠKIH</a:t>
            </a:r>
          </a:p>
        </p:txBody>
      </p:sp>
    </p:spTree>
    <p:extLst>
      <p:ext uri="{BB962C8B-B14F-4D97-AF65-F5344CB8AC3E}">
        <p14:creationId xmlns:p14="http://schemas.microsoft.com/office/powerpoint/2010/main" val="5374900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68538" y="214313"/>
            <a:ext cx="6675437" cy="1462087"/>
          </a:xfrm>
        </p:spPr>
        <p:txBody>
          <a:bodyPr/>
          <a:lstStyle/>
          <a:p>
            <a:pPr eaLnBrk="1" hangingPunct="1"/>
            <a:r>
              <a:rPr lang="sl-SI" altLang="sl-SI" sz="3600" b="1" dirty="0"/>
              <a:t>OBLIKOVANJE PRODAJNIH CEN</a:t>
            </a:r>
            <a:endParaRPr lang="sl-SI" altLang="sl-SI" sz="3600" b="1" dirty="0" smtClean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4" t="32562" r="48897" b="21951"/>
          <a:stretch>
            <a:fillRect/>
          </a:stretch>
        </p:blipFill>
        <p:spPr bwMode="auto">
          <a:xfrm>
            <a:off x="0" y="765175"/>
            <a:ext cx="2195513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1" t="32562" r="58250" b="23688"/>
          <a:stretch>
            <a:fillRect/>
          </a:stretch>
        </p:blipFill>
        <p:spPr>
          <a:xfrm>
            <a:off x="250825" y="3068638"/>
            <a:ext cx="1150938" cy="1800225"/>
          </a:xfrm>
        </p:spPr>
      </p:pic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2484438" y="2017713"/>
            <a:ext cx="64706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3333CC"/>
              </a:buClr>
              <a:buFont typeface="Wingdings" pitchFamily="2" charset="2"/>
              <a:buNone/>
            </a:pPr>
            <a:endParaRPr lang="sl-SI" altLang="sl-SI" sz="2800" smtClean="0">
              <a:solidFill>
                <a:srgbClr val="000000"/>
              </a:solidFill>
            </a:endParaRPr>
          </a:p>
        </p:txBody>
      </p:sp>
      <p:pic>
        <p:nvPicPr>
          <p:cNvPr id="1024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404813"/>
            <a:ext cx="115252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2411413" y="2017713"/>
            <a:ext cx="654367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3333CC"/>
              </a:buClr>
              <a:buFont typeface="Wingdings" pitchFamily="2" charset="2"/>
              <a:buNone/>
            </a:pPr>
            <a:endParaRPr lang="sl-SI" altLang="sl-SI" sz="2800" smtClean="0">
              <a:solidFill>
                <a:srgbClr val="000000"/>
              </a:solidFill>
            </a:endParaRP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2339975" y="2017713"/>
            <a:ext cx="6615113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3333CC"/>
              </a:buClr>
            </a:pPr>
            <a:endParaRPr lang="sl-SI" altLang="sl-SI" sz="2800" smtClean="0">
              <a:solidFill>
                <a:srgbClr val="000000"/>
              </a:solidFill>
            </a:endParaRP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1908175" y="2420938"/>
            <a:ext cx="723582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sl-SI" altLang="sl-SI" sz="2000" dirty="0" smtClean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sl-SI" altLang="sl-SI" sz="2000" dirty="0" smtClean="0">
              <a:solidFill>
                <a:srgbClr val="000000"/>
              </a:solidFill>
            </a:endParaRPr>
          </a:p>
        </p:txBody>
      </p:sp>
      <p:sp>
        <p:nvSpPr>
          <p:cNvPr id="3" name="Pravokotnik 2"/>
          <p:cNvSpPr/>
          <p:nvPr/>
        </p:nvSpPr>
        <p:spPr>
          <a:xfrm>
            <a:off x="2195182" y="2132856"/>
            <a:ext cx="631844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Prva »</a:t>
            </a:r>
            <a:r>
              <a:rPr lang="en-US" b="1" dirty="0" err="1" smtClean="0">
                <a:solidFill>
                  <a:srgbClr val="000000"/>
                </a:solidFill>
              </a:rPr>
              <a:t>naloga</a:t>
            </a:r>
            <a:r>
              <a:rPr lang="en-US" b="1" dirty="0" smtClean="0">
                <a:solidFill>
                  <a:srgbClr val="000000"/>
                </a:solidFill>
              </a:rPr>
              <a:t>« </a:t>
            </a:r>
            <a:r>
              <a:rPr lang="en-US" b="1" dirty="0" err="1" smtClean="0">
                <a:solidFill>
                  <a:srgbClr val="000000"/>
                </a:solidFill>
              </a:rPr>
              <a:t>prodajne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cene</a:t>
            </a:r>
            <a:r>
              <a:rPr lang="en-US" b="1" dirty="0" smtClean="0">
                <a:solidFill>
                  <a:srgbClr val="000000"/>
                </a:solidFill>
              </a:rPr>
              <a:t> je, da </a:t>
            </a:r>
            <a:r>
              <a:rPr lang="en-US" b="1" dirty="0" err="1" smtClean="0">
                <a:solidFill>
                  <a:srgbClr val="000000"/>
                </a:solidFill>
              </a:rPr>
              <a:t>pokrije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stroške</a:t>
            </a:r>
            <a:r>
              <a:rPr lang="en-US" b="1" dirty="0" smtClean="0">
                <a:solidFill>
                  <a:srgbClr val="000000"/>
                </a:solidFill>
              </a:rPr>
              <a:t> in</a:t>
            </a:r>
            <a:r>
              <a:rPr lang="sl-SI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po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možnosti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ustvari</a:t>
            </a:r>
            <a:r>
              <a:rPr lang="en-US" b="1" dirty="0" smtClean="0">
                <a:solidFill>
                  <a:srgbClr val="000000"/>
                </a:solidFill>
              </a:rPr>
              <a:t> del </a:t>
            </a:r>
            <a:r>
              <a:rPr lang="en-US" b="1" dirty="0" err="1" smtClean="0">
                <a:solidFill>
                  <a:srgbClr val="000000"/>
                </a:solidFill>
              </a:rPr>
              <a:t>dobička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</a:p>
          <a:p>
            <a:endParaRPr lang="en-US" b="1" dirty="0" smtClean="0">
              <a:solidFill>
                <a:srgbClr val="000000"/>
              </a:solidFill>
            </a:endParaRPr>
          </a:p>
          <a:p>
            <a:r>
              <a:rPr lang="en-US" b="1" dirty="0" smtClean="0">
                <a:solidFill>
                  <a:srgbClr val="000000"/>
                </a:solidFill>
              </a:rPr>
              <a:t>V </a:t>
            </a:r>
            <a:r>
              <a:rPr lang="en-US" b="1" dirty="0" err="1" smtClean="0">
                <a:solidFill>
                  <a:srgbClr val="000000"/>
                </a:solidFill>
              </a:rPr>
              <a:t>splošnem</a:t>
            </a:r>
            <a:r>
              <a:rPr lang="en-US" b="1" dirty="0" smtClean="0">
                <a:solidFill>
                  <a:srgbClr val="000000"/>
                </a:solidFill>
              </a:rPr>
              <a:t> pa </a:t>
            </a:r>
            <a:r>
              <a:rPr lang="en-US" b="1" dirty="0" err="1" smtClean="0">
                <a:solidFill>
                  <a:srgbClr val="000000"/>
                </a:solidFill>
              </a:rPr>
              <a:t>velja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negativno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razmerje</a:t>
            </a:r>
            <a:r>
              <a:rPr lang="en-US" b="1" dirty="0" smtClean="0">
                <a:solidFill>
                  <a:srgbClr val="000000"/>
                </a:solidFill>
              </a:rPr>
              <a:t> med </a:t>
            </a:r>
            <a:r>
              <a:rPr lang="en-US" b="1" dirty="0" err="1" smtClean="0">
                <a:solidFill>
                  <a:srgbClr val="000000"/>
                </a:solidFill>
              </a:rPr>
              <a:t>ceno</a:t>
            </a:r>
            <a:r>
              <a:rPr lang="en-US" b="1" dirty="0" smtClean="0">
                <a:solidFill>
                  <a:srgbClr val="000000"/>
                </a:solidFill>
              </a:rPr>
              <a:t> in </a:t>
            </a:r>
            <a:r>
              <a:rPr lang="en-US" b="1" dirty="0" err="1" smtClean="0">
                <a:solidFill>
                  <a:srgbClr val="000000"/>
                </a:solidFill>
              </a:rPr>
              <a:t>obsegom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ponujenih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dobrin</a:t>
            </a:r>
            <a:r>
              <a:rPr lang="en-US" b="1" dirty="0" smtClean="0">
                <a:solidFill>
                  <a:srgbClr val="000000"/>
                </a:solidFill>
              </a:rPr>
              <a:t> – </a:t>
            </a:r>
            <a:r>
              <a:rPr lang="en-US" b="1" dirty="0" err="1" smtClean="0">
                <a:solidFill>
                  <a:srgbClr val="000000"/>
                </a:solidFill>
              </a:rPr>
              <a:t>višjo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ceno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podjetje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postavi</a:t>
            </a:r>
            <a:r>
              <a:rPr lang="en-US" b="1" dirty="0" smtClean="0">
                <a:solidFill>
                  <a:srgbClr val="000000"/>
                </a:solidFill>
              </a:rPr>
              <a:t>, </a:t>
            </a:r>
            <a:r>
              <a:rPr lang="en-US" b="1" dirty="0" err="1" smtClean="0">
                <a:solidFill>
                  <a:srgbClr val="000000"/>
                </a:solidFill>
              </a:rPr>
              <a:t>manjšo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količino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bo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proizvedlo</a:t>
            </a:r>
            <a:r>
              <a:rPr lang="en-US" b="1" dirty="0" smtClean="0">
                <a:solidFill>
                  <a:srgbClr val="000000"/>
                </a:solidFill>
              </a:rPr>
              <a:t> (</a:t>
            </a:r>
            <a:r>
              <a:rPr lang="en-US" b="1" dirty="0" err="1" smtClean="0">
                <a:solidFill>
                  <a:srgbClr val="000000"/>
                </a:solidFill>
              </a:rPr>
              <a:t>ker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bo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manj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prodalo</a:t>
            </a:r>
            <a:r>
              <a:rPr lang="en-US" b="1" dirty="0" smtClean="0">
                <a:solidFill>
                  <a:srgbClr val="000000"/>
                </a:solidFill>
              </a:rPr>
              <a:t>).</a:t>
            </a:r>
          </a:p>
          <a:p>
            <a:endParaRPr lang="en-US" b="1" dirty="0" smtClean="0">
              <a:solidFill>
                <a:srgbClr val="000000"/>
              </a:solidFill>
            </a:endParaRPr>
          </a:p>
          <a:p>
            <a:r>
              <a:rPr lang="en-US" b="1" dirty="0" err="1" smtClean="0">
                <a:solidFill>
                  <a:srgbClr val="000000"/>
                </a:solidFill>
              </a:rPr>
              <a:t>Vsekakor</a:t>
            </a:r>
            <a:r>
              <a:rPr lang="en-US" b="1" dirty="0" smtClean="0">
                <a:solidFill>
                  <a:srgbClr val="000000"/>
                </a:solidFill>
              </a:rPr>
              <a:t> mora </a:t>
            </a:r>
            <a:r>
              <a:rPr lang="en-US" b="1" dirty="0" err="1" smtClean="0">
                <a:solidFill>
                  <a:srgbClr val="000000"/>
                </a:solidFill>
              </a:rPr>
              <a:t>biti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oblikovanje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prodajnih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cen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sestavni</a:t>
            </a:r>
            <a:r>
              <a:rPr lang="en-US" b="1" dirty="0" smtClean="0">
                <a:solidFill>
                  <a:srgbClr val="000000"/>
                </a:solidFill>
              </a:rPr>
              <a:t> del </a:t>
            </a:r>
            <a:r>
              <a:rPr lang="en-US" b="1" dirty="0" err="1" smtClean="0">
                <a:solidFill>
                  <a:srgbClr val="000000"/>
                </a:solidFill>
              </a:rPr>
              <a:t>poslovne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politike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podjetja</a:t>
            </a:r>
            <a:r>
              <a:rPr lang="en-US" b="1" dirty="0" smtClean="0">
                <a:solidFill>
                  <a:srgbClr val="000000"/>
                </a:solidFill>
              </a:rPr>
              <a:t> – </a:t>
            </a:r>
            <a:r>
              <a:rPr lang="en-US" b="1" dirty="0" err="1" smtClean="0">
                <a:solidFill>
                  <a:srgbClr val="000000"/>
                </a:solidFill>
              </a:rPr>
              <a:t>gre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za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cilje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podjetja</a:t>
            </a:r>
            <a:r>
              <a:rPr lang="en-US" b="1" dirty="0" smtClean="0">
                <a:solidFill>
                  <a:srgbClr val="000000"/>
                </a:solidFill>
              </a:rPr>
              <a:t>, </a:t>
            </a:r>
            <a:r>
              <a:rPr lang="en-US" b="1" dirty="0" err="1" smtClean="0">
                <a:solidFill>
                  <a:srgbClr val="000000"/>
                </a:solidFill>
              </a:rPr>
              <a:t>ki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jih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želi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doseči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</a:p>
          <a:p>
            <a:endParaRPr lang="en-US" b="1" dirty="0" smtClean="0">
              <a:solidFill>
                <a:srgbClr val="000000"/>
              </a:solidFill>
            </a:endParaRPr>
          </a:p>
          <a:p>
            <a:r>
              <a:rPr lang="en-US" b="1" dirty="0" err="1" smtClean="0">
                <a:solidFill>
                  <a:srgbClr val="000000"/>
                </a:solidFill>
              </a:rPr>
              <a:t>Če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želi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npr</a:t>
            </a:r>
            <a:r>
              <a:rPr lang="en-US" b="1" dirty="0" smtClean="0">
                <a:solidFill>
                  <a:srgbClr val="000000"/>
                </a:solidFill>
              </a:rPr>
              <a:t>. </a:t>
            </a:r>
            <a:r>
              <a:rPr lang="en-US" b="1" dirty="0" err="1" smtClean="0">
                <a:solidFill>
                  <a:srgbClr val="000000"/>
                </a:solidFill>
              </a:rPr>
              <a:t>podjetje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povečati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tržni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delež</a:t>
            </a:r>
            <a:r>
              <a:rPr lang="en-US" b="1" dirty="0" smtClean="0">
                <a:solidFill>
                  <a:srgbClr val="000000"/>
                </a:solidFill>
              </a:rPr>
              <a:t>, mora </a:t>
            </a:r>
            <a:r>
              <a:rPr lang="en-US" b="1" dirty="0" err="1" smtClean="0">
                <a:solidFill>
                  <a:srgbClr val="000000"/>
                </a:solidFill>
              </a:rPr>
              <a:t>cene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znižati</a:t>
            </a:r>
            <a:r>
              <a:rPr lang="en-US" b="1" dirty="0" smtClean="0">
                <a:solidFill>
                  <a:srgbClr val="000000"/>
                </a:solidFill>
              </a:rPr>
              <a:t>, </a:t>
            </a:r>
            <a:r>
              <a:rPr lang="en-US" b="1" dirty="0" err="1" smtClean="0">
                <a:solidFill>
                  <a:srgbClr val="000000"/>
                </a:solidFill>
              </a:rPr>
              <a:t>kar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bo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vplivalo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na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večjo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prodajo</a:t>
            </a:r>
            <a:r>
              <a:rPr lang="en-US" b="1" dirty="0" smtClean="0">
                <a:solidFill>
                  <a:srgbClr val="000000"/>
                </a:solidFill>
              </a:rPr>
              <a:t> in </a:t>
            </a:r>
            <a:r>
              <a:rPr lang="en-US" b="1" dirty="0" err="1" smtClean="0">
                <a:solidFill>
                  <a:srgbClr val="000000"/>
                </a:solidFill>
              </a:rPr>
              <a:t>odžiranje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trga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konkurenci</a:t>
            </a:r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96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68538" y="214313"/>
            <a:ext cx="6675437" cy="1462087"/>
          </a:xfrm>
        </p:spPr>
        <p:txBody>
          <a:bodyPr/>
          <a:lstStyle/>
          <a:p>
            <a:pPr eaLnBrk="1" hangingPunct="1"/>
            <a:r>
              <a:rPr lang="sl-SI" altLang="sl-SI" sz="3600" b="1" dirty="0"/>
              <a:t>OBLIKOVANJE </a:t>
            </a:r>
            <a:r>
              <a:rPr lang="sl-SI" altLang="sl-SI" sz="3600" b="1" dirty="0" smtClean="0"/>
              <a:t/>
            </a:r>
            <a:br>
              <a:rPr lang="sl-SI" altLang="sl-SI" sz="3600" b="1" dirty="0" smtClean="0"/>
            </a:br>
            <a:r>
              <a:rPr lang="sl-SI" altLang="sl-SI" sz="3600" b="1" dirty="0" smtClean="0"/>
              <a:t>PRODAJNIH </a:t>
            </a:r>
            <a:r>
              <a:rPr lang="sl-SI" altLang="sl-SI" sz="3600" b="1" dirty="0"/>
              <a:t>CEN</a:t>
            </a:r>
            <a:endParaRPr lang="sl-SI" altLang="sl-SI" sz="3600" b="1" dirty="0" smtClean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4" t="32562" r="48897" b="21951"/>
          <a:stretch>
            <a:fillRect/>
          </a:stretch>
        </p:blipFill>
        <p:spPr bwMode="auto">
          <a:xfrm>
            <a:off x="0" y="765175"/>
            <a:ext cx="2195513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1" t="32562" r="58250" b="23688"/>
          <a:stretch>
            <a:fillRect/>
          </a:stretch>
        </p:blipFill>
        <p:spPr>
          <a:xfrm>
            <a:off x="250825" y="3068638"/>
            <a:ext cx="1150938" cy="1800225"/>
          </a:xfrm>
        </p:spPr>
      </p:pic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2484438" y="2017713"/>
            <a:ext cx="64706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3333CC"/>
              </a:buClr>
              <a:buFont typeface="Wingdings" pitchFamily="2" charset="2"/>
              <a:buNone/>
            </a:pPr>
            <a:endParaRPr lang="sl-SI" altLang="sl-SI" sz="2800" smtClean="0">
              <a:solidFill>
                <a:srgbClr val="000000"/>
              </a:solidFill>
            </a:endParaRPr>
          </a:p>
        </p:txBody>
      </p:sp>
      <p:pic>
        <p:nvPicPr>
          <p:cNvPr id="1024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404813"/>
            <a:ext cx="115252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2411413" y="2017713"/>
            <a:ext cx="654367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3333CC"/>
              </a:buClr>
              <a:buFont typeface="Wingdings" pitchFamily="2" charset="2"/>
              <a:buNone/>
            </a:pPr>
            <a:endParaRPr lang="sl-SI" altLang="sl-SI" sz="2800" smtClean="0">
              <a:solidFill>
                <a:srgbClr val="000000"/>
              </a:solidFill>
            </a:endParaRP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2339975" y="2017713"/>
            <a:ext cx="6615113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3333CC"/>
              </a:buClr>
            </a:pPr>
            <a:endParaRPr lang="sl-SI" altLang="sl-SI" sz="2800" smtClean="0">
              <a:solidFill>
                <a:srgbClr val="000000"/>
              </a:solidFill>
            </a:endParaRP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1908175" y="2420938"/>
            <a:ext cx="723582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sl-SI" altLang="sl-SI" sz="2000" dirty="0" smtClean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sl-SI" altLang="sl-SI" sz="2000" dirty="0" smtClean="0">
              <a:solidFill>
                <a:srgbClr val="000000"/>
              </a:solidFill>
            </a:endParaRPr>
          </a:p>
        </p:txBody>
      </p:sp>
      <p:sp>
        <p:nvSpPr>
          <p:cNvPr id="2" name="Pravokotnik 1"/>
          <p:cNvSpPr/>
          <p:nvPr/>
        </p:nvSpPr>
        <p:spPr>
          <a:xfrm>
            <a:off x="2252299" y="2492896"/>
            <a:ext cx="603041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Prodajna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cena</a:t>
            </a:r>
            <a:r>
              <a:rPr lang="en-US" dirty="0" smtClean="0">
                <a:solidFill>
                  <a:srgbClr val="000000"/>
                </a:solidFill>
              </a:rPr>
              <a:t> je v </a:t>
            </a:r>
            <a:r>
              <a:rPr lang="en-US" dirty="0" err="1" smtClean="0">
                <a:solidFill>
                  <a:srgbClr val="000000"/>
                </a:solidFill>
              </a:rPr>
              <a:t>denarju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izražena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vrednost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ki</a:t>
            </a:r>
            <a:r>
              <a:rPr lang="en-US" dirty="0" smtClean="0">
                <a:solidFill>
                  <a:srgbClr val="000000"/>
                </a:solidFill>
              </a:rPr>
              <a:t> jo </a:t>
            </a:r>
            <a:r>
              <a:rPr lang="en-US" dirty="0" err="1" smtClean="0">
                <a:solidFill>
                  <a:srgbClr val="000000"/>
                </a:solidFill>
              </a:rPr>
              <a:t>podjetje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iztrži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za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svoj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proizvod</a:t>
            </a:r>
            <a:r>
              <a:rPr lang="en-US" dirty="0" smtClean="0">
                <a:solidFill>
                  <a:srgbClr val="000000"/>
                </a:solidFill>
              </a:rPr>
              <a:t>. </a:t>
            </a:r>
          </a:p>
          <a:p>
            <a:r>
              <a:rPr lang="en-US" dirty="0" err="1" smtClean="0">
                <a:solidFill>
                  <a:srgbClr val="000000"/>
                </a:solidFill>
              </a:rPr>
              <a:t>Tržno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ceno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določa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zakon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ponudbe</a:t>
            </a:r>
            <a:r>
              <a:rPr lang="en-US" dirty="0" smtClean="0">
                <a:solidFill>
                  <a:srgbClr val="000000"/>
                </a:solidFill>
              </a:rPr>
              <a:t> in </a:t>
            </a:r>
            <a:r>
              <a:rPr lang="en-US" dirty="0" err="1" smtClean="0">
                <a:solidFill>
                  <a:srgbClr val="000000"/>
                </a:solidFill>
              </a:rPr>
              <a:t>povpraševanja</a:t>
            </a:r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OBLIKOVANJE PRODAJNIH CEN GLEDE NA </a:t>
            </a:r>
            <a:endParaRPr lang="sl-SI" dirty="0" smtClean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b="1" dirty="0">
              <a:solidFill>
                <a:srgbClr val="333399">
                  <a:lumMod val="75000"/>
                </a:srgb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333399">
                    <a:lumMod val="75000"/>
                  </a:srgbClr>
                </a:solidFill>
              </a:rPr>
              <a:t>POVPRAŠEVANJE</a:t>
            </a:r>
            <a:endParaRPr lang="sl-SI" b="1" dirty="0" smtClean="0">
              <a:solidFill>
                <a:srgbClr val="333399">
                  <a:lumMod val="75000"/>
                </a:srgb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>
              <a:solidFill>
                <a:srgbClr val="333399">
                  <a:lumMod val="75000"/>
                </a:srgb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333399">
                    <a:lumMod val="75000"/>
                  </a:srgbClr>
                </a:solidFill>
              </a:rPr>
              <a:t>OBLIKOVANJE PRODAJNIH CEN GLEDE NA STROŠKE</a:t>
            </a:r>
            <a:endParaRPr lang="sl-SI" b="1" dirty="0" smtClean="0">
              <a:solidFill>
                <a:srgbClr val="333399">
                  <a:lumMod val="75000"/>
                </a:srgb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>
              <a:solidFill>
                <a:srgbClr val="333399">
                  <a:lumMod val="75000"/>
                </a:srgb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333399">
                    <a:lumMod val="75000"/>
                  </a:srgbClr>
                </a:solidFill>
              </a:rPr>
              <a:t>METODA OBLIKOVANJA PRODAJNIH CEN GLEDE NA KONKURENCO</a:t>
            </a:r>
            <a:endParaRPr lang="en-US" b="1" dirty="0">
              <a:solidFill>
                <a:srgbClr val="333399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56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68538" y="214313"/>
            <a:ext cx="6675437" cy="1462087"/>
          </a:xfrm>
        </p:spPr>
        <p:txBody>
          <a:bodyPr/>
          <a:lstStyle/>
          <a:p>
            <a:pPr eaLnBrk="1" hangingPunct="1"/>
            <a:r>
              <a:rPr lang="nb-NO" altLang="sl-SI" sz="3200" b="1" dirty="0"/>
              <a:t>OBLIKOVANJE PRODAJNIH CEN GLEDE NA </a:t>
            </a:r>
            <a:r>
              <a:rPr lang="nb-NO" altLang="sl-SI" sz="3600" b="1" dirty="0"/>
              <a:t>POVPRAŠEVANJE</a:t>
            </a:r>
            <a:endParaRPr lang="sl-SI" altLang="sl-SI" sz="3600" b="1" dirty="0" smtClean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4" t="32562" r="48897" b="21951"/>
          <a:stretch>
            <a:fillRect/>
          </a:stretch>
        </p:blipFill>
        <p:spPr bwMode="auto">
          <a:xfrm>
            <a:off x="0" y="765175"/>
            <a:ext cx="2195513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1" t="32562" r="58250" b="23688"/>
          <a:stretch>
            <a:fillRect/>
          </a:stretch>
        </p:blipFill>
        <p:spPr>
          <a:xfrm>
            <a:off x="250825" y="3068638"/>
            <a:ext cx="1150938" cy="1800225"/>
          </a:xfrm>
        </p:spPr>
      </p:pic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2484438" y="2017713"/>
            <a:ext cx="64706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3333CC"/>
              </a:buClr>
              <a:buFont typeface="Wingdings" pitchFamily="2" charset="2"/>
              <a:buNone/>
            </a:pPr>
            <a:endParaRPr lang="sl-SI" altLang="sl-SI" sz="2800" smtClean="0">
              <a:solidFill>
                <a:srgbClr val="000000"/>
              </a:solidFill>
            </a:endParaRPr>
          </a:p>
        </p:txBody>
      </p:sp>
      <p:pic>
        <p:nvPicPr>
          <p:cNvPr id="1024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404813"/>
            <a:ext cx="115252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2411413" y="2017713"/>
            <a:ext cx="654367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3333CC"/>
              </a:buClr>
              <a:buFont typeface="Wingdings" pitchFamily="2" charset="2"/>
              <a:buNone/>
            </a:pPr>
            <a:endParaRPr lang="sl-SI" altLang="sl-SI" sz="2800" smtClean="0">
              <a:solidFill>
                <a:srgbClr val="000000"/>
              </a:solidFill>
            </a:endParaRP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2339975" y="2017713"/>
            <a:ext cx="6615113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3333CC"/>
              </a:buClr>
            </a:pPr>
            <a:endParaRPr lang="sl-SI" altLang="sl-SI" sz="2800" smtClean="0">
              <a:solidFill>
                <a:srgbClr val="000000"/>
              </a:solidFill>
            </a:endParaRP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1908175" y="2420938"/>
            <a:ext cx="723582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sl-SI" altLang="sl-SI" sz="2000" dirty="0" smtClean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sl-SI" altLang="sl-SI" sz="2000" dirty="0" smtClean="0">
              <a:solidFill>
                <a:srgbClr val="000000"/>
              </a:solidFill>
            </a:endParaRPr>
          </a:p>
        </p:txBody>
      </p:sp>
      <p:sp>
        <p:nvSpPr>
          <p:cNvPr id="2" name="Pravokotnik 1"/>
          <p:cNvSpPr/>
          <p:nvPr/>
        </p:nvSpPr>
        <p:spPr>
          <a:xfrm>
            <a:off x="2286000" y="2274838"/>
            <a:ext cx="53103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000000"/>
                </a:solidFill>
              </a:rPr>
              <a:t>Večanje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količinskega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obsega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povpraševanja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pri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dani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ponudbi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omogoča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podjetju</a:t>
            </a:r>
            <a:r>
              <a:rPr lang="en-US" b="1" dirty="0" smtClean="0">
                <a:solidFill>
                  <a:srgbClr val="000000"/>
                </a:solidFill>
              </a:rPr>
              <a:t>, da </a:t>
            </a:r>
            <a:r>
              <a:rPr lang="en-US" b="1" dirty="0" err="1" smtClean="0">
                <a:solidFill>
                  <a:srgbClr val="000000"/>
                </a:solidFill>
              </a:rPr>
              <a:t>oblikuje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višje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prodajne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cene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</a:p>
          <a:p>
            <a:r>
              <a:rPr lang="en-US" b="1" dirty="0" smtClean="0">
                <a:solidFill>
                  <a:srgbClr val="000000"/>
                </a:solidFill>
              </a:rPr>
              <a:t>in </a:t>
            </a:r>
            <a:r>
              <a:rPr lang="en-US" b="1" dirty="0" err="1" smtClean="0">
                <a:solidFill>
                  <a:srgbClr val="000000"/>
                </a:solidFill>
              </a:rPr>
              <a:t>obratno</a:t>
            </a:r>
            <a:r>
              <a:rPr lang="en-US" b="1" dirty="0" smtClean="0">
                <a:solidFill>
                  <a:srgbClr val="000000"/>
                </a:solidFill>
              </a:rPr>
              <a:t>: </a:t>
            </a:r>
            <a:endParaRPr lang="sl-SI" b="1" dirty="0" smtClean="0">
              <a:solidFill>
                <a:srgbClr val="000000"/>
              </a:solidFill>
            </a:endParaRPr>
          </a:p>
          <a:p>
            <a:endParaRPr lang="sl-SI" b="1" dirty="0">
              <a:solidFill>
                <a:srgbClr val="000000"/>
              </a:solidFill>
            </a:endParaRPr>
          </a:p>
          <a:p>
            <a:r>
              <a:rPr lang="en-US" b="1" dirty="0" err="1" smtClean="0">
                <a:solidFill>
                  <a:srgbClr val="000000"/>
                </a:solidFill>
              </a:rPr>
              <a:t>zmanjševanje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povpraševanja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pri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nespremenjeni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ponudbi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sili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podjetje</a:t>
            </a:r>
            <a:r>
              <a:rPr lang="en-US" b="1" dirty="0" smtClean="0">
                <a:solidFill>
                  <a:srgbClr val="000000"/>
                </a:solidFill>
              </a:rPr>
              <a:t> k </a:t>
            </a:r>
            <a:r>
              <a:rPr lang="en-US" b="1" dirty="0" err="1" smtClean="0">
                <a:solidFill>
                  <a:srgbClr val="000000"/>
                </a:solidFill>
              </a:rPr>
              <a:t>postavljanju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nižjih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prodajnih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cen</a:t>
            </a:r>
            <a:endParaRPr lang="en-US" b="1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err="1" smtClean="0">
                <a:solidFill>
                  <a:srgbClr val="000000"/>
                </a:solidFill>
              </a:rPr>
              <a:t>npr</a:t>
            </a:r>
            <a:r>
              <a:rPr lang="en-US" dirty="0" smtClean="0">
                <a:solidFill>
                  <a:srgbClr val="000000"/>
                </a:solidFill>
              </a:rPr>
              <a:t>. </a:t>
            </a:r>
            <a:r>
              <a:rPr lang="en-US" dirty="0" err="1" smtClean="0">
                <a:solidFill>
                  <a:srgbClr val="000000"/>
                </a:solidFill>
              </a:rPr>
              <a:t>cene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nafte</a:t>
            </a:r>
            <a:r>
              <a:rPr lang="en-US" dirty="0" smtClean="0">
                <a:solidFill>
                  <a:srgbClr val="000000"/>
                </a:solidFill>
              </a:rPr>
              <a:t> in </a:t>
            </a:r>
            <a:r>
              <a:rPr lang="en-US" dirty="0" err="1" smtClean="0">
                <a:solidFill>
                  <a:srgbClr val="000000"/>
                </a:solidFill>
              </a:rPr>
              <a:t>cene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zlata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78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68538" y="214313"/>
            <a:ext cx="6675437" cy="1462087"/>
          </a:xfrm>
        </p:spPr>
        <p:txBody>
          <a:bodyPr/>
          <a:lstStyle/>
          <a:p>
            <a:pPr eaLnBrk="1" hangingPunct="1"/>
            <a:r>
              <a:rPr lang="pl-PL" altLang="sl-SI" sz="3200" b="1" dirty="0"/>
              <a:t>OBLIKOVANJE PRODAJNIH CEN GLEDE NA </a:t>
            </a:r>
            <a:r>
              <a:rPr lang="pl-PL" altLang="sl-SI" sz="3600" b="1" dirty="0"/>
              <a:t>STROŠKE</a:t>
            </a:r>
            <a:endParaRPr lang="sl-SI" altLang="sl-SI" sz="3600" b="1" dirty="0" smtClean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4" t="32562" r="48897" b="21951"/>
          <a:stretch>
            <a:fillRect/>
          </a:stretch>
        </p:blipFill>
        <p:spPr bwMode="auto">
          <a:xfrm>
            <a:off x="0" y="765175"/>
            <a:ext cx="2195513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1" t="32562" r="58250" b="23688"/>
          <a:stretch>
            <a:fillRect/>
          </a:stretch>
        </p:blipFill>
        <p:spPr>
          <a:xfrm>
            <a:off x="250825" y="3068638"/>
            <a:ext cx="1150938" cy="1800225"/>
          </a:xfrm>
        </p:spPr>
      </p:pic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2484438" y="2017713"/>
            <a:ext cx="64706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3333CC"/>
              </a:buClr>
              <a:buFont typeface="Wingdings" pitchFamily="2" charset="2"/>
              <a:buNone/>
            </a:pPr>
            <a:endParaRPr lang="sl-SI" altLang="sl-SI" sz="2800" smtClean="0">
              <a:solidFill>
                <a:srgbClr val="000000"/>
              </a:solidFill>
            </a:endParaRPr>
          </a:p>
        </p:txBody>
      </p:sp>
      <p:pic>
        <p:nvPicPr>
          <p:cNvPr id="1024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04812"/>
            <a:ext cx="115252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2411413" y="2017713"/>
            <a:ext cx="654367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3333CC"/>
              </a:buClr>
              <a:buFont typeface="Wingdings" pitchFamily="2" charset="2"/>
              <a:buNone/>
            </a:pPr>
            <a:endParaRPr lang="sl-SI" altLang="sl-SI" sz="2800" smtClean="0">
              <a:solidFill>
                <a:srgbClr val="000000"/>
              </a:solidFill>
            </a:endParaRP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2339975" y="2017713"/>
            <a:ext cx="6615113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3333CC"/>
              </a:buClr>
            </a:pPr>
            <a:endParaRPr lang="sl-SI" altLang="sl-SI" sz="2800" smtClean="0">
              <a:solidFill>
                <a:srgbClr val="000000"/>
              </a:solidFill>
            </a:endParaRP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1908175" y="2420938"/>
            <a:ext cx="723582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sl-SI" altLang="sl-SI" sz="2000" dirty="0" smtClean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sl-SI" altLang="sl-SI" sz="2000" dirty="0" smtClean="0">
              <a:solidFill>
                <a:srgbClr val="000000"/>
              </a:solidFill>
            </a:endParaRPr>
          </a:p>
        </p:txBody>
      </p:sp>
      <p:sp>
        <p:nvSpPr>
          <p:cNvPr id="2" name="Pravokotnik 1"/>
          <p:cNvSpPr/>
          <p:nvPr/>
        </p:nvSpPr>
        <p:spPr>
          <a:xfrm>
            <a:off x="2174718" y="2276872"/>
            <a:ext cx="653447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000000"/>
                </a:solidFill>
              </a:rPr>
              <a:t>Podjetja</a:t>
            </a:r>
            <a:r>
              <a:rPr lang="en-US" b="1" dirty="0" smtClean="0">
                <a:solidFill>
                  <a:srgbClr val="000000"/>
                </a:solidFill>
              </a:rPr>
              <a:t> se </a:t>
            </a:r>
            <a:r>
              <a:rPr lang="en-US" b="1" dirty="0" err="1" smtClean="0">
                <a:solidFill>
                  <a:srgbClr val="000000"/>
                </a:solidFill>
              </a:rPr>
              <a:t>ozirajo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predvsem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na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stroške</a:t>
            </a:r>
            <a:r>
              <a:rPr lang="en-US" b="1" dirty="0" smtClean="0">
                <a:solidFill>
                  <a:srgbClr val="000000"/>
                </a:solidFill>
              </a:rPr>
              <a:t>, s </a:t>
            </a:r>
            <a:r>
              <a:rPr lang="en-US" b="1" dirty="0" err="1" smtClean="0">
                <a:solidFill>
                  <a:srgbClr val="000000"/>
                </a:solidFill>
              </a:rPr>
              <a:t>katerimi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proizvajajo</a:t>
            </a:r>
            <a:r>
              <a:rPr lang="en-US" b="1" dirty="0" smtClean="0">
                <a:solidFill>
                  <a:srgbClr val="000000"/>
                </a:solidFill>
              </a:rPr>
              <a:t> in </a:t>
            </a:r>
            <a:r>
              <a:rPr lang="en-US" b="1" dirty="0" err="1" smtClean="0">
                <a:solidFill>
                  <a:srgbClr val="000000"/>
                </a:solidFill>
              </a:rPr>
              <a:t>prodajajo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proizvode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ali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storitve</a:t>
            </a:r>
            <a:endParaRPr lang="sl-SI" b="1" dirty="0">
              <a:solidFill>
                <a:srgbClr val="000000"/>
              </a:solidFill>
            </a:endParaRPr>
          </a:p>
          <a:p>
            <a:endParaRPr lang="en-US" b="1" dirty="0" smtClean="0">
              <a:solidFill>
                <a:srgbClr val="000000"/>
              </a:solidFill>
            </a:endParaRPr>
          </a:p>
          <a:p>
            <a:r>
              <a:rPr lang="en-US" b="1" dirty="0" err="1" smtClean="0">
                <a:solidFill>
                  <a:srgbClr val="000000"/>
                </a:solidFill>
              </a:rPr>
              <a:t>Podjetje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doda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stroškom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na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enoto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poslovnega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učinka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še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dodaten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pribitek</a:t>
            </a:r>
            <a:r>
              <a:rPr lang="en-US" b="1" dirty="0" smtClean="0">
                <a:solidFill>
                  <a:srgbClr val="000000"/>
                </a:solidFill>
              </a:rPr>
              <a:t>, </a:t>
            </a:r>
            <a:r>
              <a:rPr lang="en-US" b="1" dirty="0" err="1" smtClean="0">
                <a:solidFill>
                  <a:srgbClr val="000000"/>
                </a:solidFill>
              </a:rPr>
              <a:t>ki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pomeni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dobiček</a:t>
            </a:r>
            <a:r>
              <a:rPr lang="en-US" b="1" dirty="0" smtClean="0">
                <a:solidFill>
                  <a:srgbClr val="000000"/>
                </a:solidFill>
              </a:rPr>
              <a:t>, </a:t>
            </a:r>
            <a:r>
              <a:rPr lang="en-US" b="1" dirty="0" err="1" smtClean="0">
                <a:solidFill>
                  <a:srgbClr val="000000"/>
                </a:solidFill>
              </a:rPr>
              <a:t>zato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metodo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imenujemo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tudi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metoda</a:t>
            </a:r>
            <a:r>
              <a:rPr lang="en-US" b="1" dirty="0" smtClean="0">
                <a:solidFill>
                  <a:srgbClr val="000000"/>
                </a:solidFill>
              </a:rPr>
              <a:t> »</a:t>
            </a:r>
            <a:r>
              <a:rPr lang="en-US" b="1" dirty="0" err="1" smtClean="0">
                <a:solidFill>
                  <a:srgbClr val="000000"/>
                </a:solidFill>
              </a:rPr>
              <a:t>stroški</a:t>
            </a:r>
            <a:r>
              <a:rPr lang="en-US" b="1" dirty="0" smtClean="0">
                <a:solidFill>
                  <a:srgbClr val="000000"/>
                </a:solidFill>
              </a:rPr>
              <a:t> plus«</a:t>
            </a:r>
            <a:endParaRPr lang="sl-SI" b="1" dirty="0" smtClean="0">
              <a:solidFill>
                <a:srgbClr val="000000"/>
              </a:solidFill>
            </a:endParaRPr>
          </a:p>
          <a:p>
            <a:endParaRPr lang="en-US" b="1" dirty="0" smtClean="0">
              <a:solidFill>
                <a:srgbClr val="000000"/>
              </a:solidFill>
            </a:endParaRPr>
          </a:p>
          <a:p>
            <a:r>
              <a:rPr lang="en-US" b="1" dirty="0" smtClean="0">
                <a:solidFill>
                  <a:srgbClr val="000000"/>
                </a:solidFill>
              </a:rPr>
              <a:t>To pa </a:t>
            </a:r>
            <a:r>
              <a:rPr lang="en-US" b="1" dirty="0" err="1" smtClean="0">
                <a:solidFill>
                  <a:srgbClr val="000000"/>
                </a:solidFill>
              </a:rPr>
              <a:t>zagotavlja</a:t>
            </a:r>
            <a:r>
              <a:rPr lang="en-US" b="1" dirty="0" smtClean="0">
                <a:solidFill>
                  <a:srgbClr val="000000"/>
                </a:solidFill>
              </a:rPr>
              <a:t>, da </a:t>
            </a:r>
            <a:r>
              <a:rPr lang="en-US" b="1" dirty="0" err="1" smtClean="0">
                <a:solidFill>
                  <a:srgbClr val="000000"/>
                </a:solidFill>
              </a:rPr>
              <a:t>bo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iztržena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prodajna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cena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podjetju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pokrila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vse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stroške</a:t>
            </a:r>
            <a:r>
              <a:rPr lang="en-US" b="1" dirty="0" smtClean="0">
                <a:solidFill>
                  <a:srgbClr val="000000"/>
                </a:solidFill>
              </a:rPr>
              <a:t>, </a:t>
            </a:r>
            <a:r>
              <a:rPr lang="en-US" b="1" dirty="0" err="1" smtClean="0">
                <a:solidFill>
                  <a:srgbClr val="000000"/>
                </a:solidFill>
              </a:rPr>
              <a:t>ki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jih</a:t>
            </a:r>
            <a:r>
              <a:rPr lang="en-US" b="1" dirty="0" smtClean="0">
                <a:solidFill>
                  <a:srgbClr val="000000"/>
                </a:solidFill>
              </a:rPr>
              <a:t> je </a:t>
            </a:r>
            <a:r>
              <a:rPr lang="en-US" b="1" dirty="0" err="1" smtClean="0">
                <a:solidFill>
                  <a:srgbClr val="000000"/>
                </a:solidFill>
              </a:rPr>
              <a:t>imelo</a:t>
            </a:r>
            <a:r>
              <a:rPr lang="en-US" b="1" dirty="0" smtClean="0">
                <a:solidFill>
                  <a:srgbClr val="000000"/>
                </a:solidFill>
              </a:rPr>
              <a:t> (</a:t>
            </a:r>
            <a:r>
              <a:rPr lang="en-US" b="1" dirty="0" err="1" smtClean="0">
                <a:solidFill>
                  <a:srgbClr val="000000"/>
                </a:solidFill>
              </a:rPr>
              <a:t>tudi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stalne</a:t>
            </a:r>
            <a:r>
              <a:rPr lang="en-US" b="1" dirty="0" smtClean="0">
                <a:solidFill>
                  <a:srgbClr val="000000"/>
                </a:solidFill>
              </a:rPr>
              <a:t>), in </a:t>
            </a:r>
            <a:r>
              <a:rPr lang="en-US" b="1" dirty="0" err="1" smtClean="0">
                <a:solidFill>
                  <a:srgbClr val="000000"/>
                </a:solidFill>
              </a:rPr>
              <a:t>ustvarila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določen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dobiček</a:t>
            </a:r>
            <a:endParaRPr lang="sl-SI" b="1" dirty="0">
              <a:solidFill>
                <a:srgbClr val="000000"/>
              </a:solidFill>
            </a:endParaRPr>
          </a:p>
          <a:p>
            <a:endParaRPr lang="en-US" b="1" dirty="0" smtClean="0">
              <a:solidFill>
                <a:srgbClr val="000000"/>
              </a:solidFill>
            </a:endParaRPr>
          </a:p>
          <a:p>
            <a:r>
              <a:rPr lang="en-US" b="1" dirty="0" err="1" smtClean="0">
                <a:solidFill>
                  <a:srgbClr val="000000"/>
                </a:solidFill>
              </a:rPr>
              <a:t>Pomanjkljivost</a:t>
            </a:r>
            <a:r>
              <a:rPr lang="en-US" b="1" dirty="0" smtClean="0">
                <a:solidFill>
                  <a:srgbClr val="000000"/>
                </a:solidFill>
              </a:rPr>
              <a:t> je, da </a:t>
            </a:r>
            <a:r>
              <a:rPr lang="en-US" b="1" dirty="0" smtClean="0">
                <a:solidFill>
                  <a:srgbClr val="333399">
                    <a:lumMod val="75000"/>
                  </a:srgbClr>
                </a:solidFill>
              </a:rPr>
              <a:t>ne </a:t>
            </a:r>
            <a:r>
              <a:rPr lang="en-US" b="1" dirty="0" err="1" smtClean="0">
                <a:solidFill>
                  <a:srgbClr val="333399">
                    <a:lumMod val="75000"/>
                  </a:srgbClr>
                </a:solidFill>
              </a:rPr>
              <a:t>upošteva</a:t>
            </a:r>
            <a:r>
              <a:rPr lang="en-US" b="1" dirty="0" smtClean="0">
                <a:solidFill>
                  <a:srgbClr val="333399">
                    <a:lumMod val="75000"/>
                  </a:srgbClr>
                </a:solidFill>
              </a:rPr>
              <a:t> </a:t>
            </a:r>
            <a:r>
              <a:rPr lang="en-US" b="1" dirty="0" err="1" smtClean="0">
                <a:solidFill>
                  <a:srgbClr val="333399">
                    <a:lumMod val="75000"/>
                  </a:srgbClr>
                </a:solidFill>
              </a:rPr>
              <a:t>konkurence</a:t>
            </a:r>
            <a:r>
              <a:rPr lang="en-US" b="1" dirty="0" smtClean="0">
                <a:solidFill>
                  <a:srgbClr val="333399">
                    <a:lumMod val="75000"/>
                  </a:srgbClr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na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trgu</a:t>
            </a:r>
            <a:r>
              <a:rPr lang="en-US" b="1" dirty="0" smtClean="0">
                <a:solidFill>
                  <a:srgbClr val="000000"/>
                </a:solidFill>
              </a:rPr>
              <a:t>, </a:t>
            </a:r>
            <a:r>
              <a:rPr lang="en-US" b="1" dirty="0" err="1" smtClean="0">
                <a:solidFill>
                  <a:srgbClr val="000000"/>
                </a:solidFill>
              </a:rPr>
              <a:t>povpraševanja</a:t>
            </a:r>
            <a:r>
              <a:rPr lang="en-US" b="1" dirty="0" smtClean="0">
                <a:solidFill>
                  <a:srgbClr val="000000"/>
                </a:solidFill>
              </a:rPr>
              <a:t> in </a:t>
            </a:r>
            <a:r>
              <a:rPr lang="en-US" b="1" dirty="0" err="1" smtClean="0">
                <a:solidFill>
                  <a:srgbClr val="000000"/>
                </a:solidFill>
              </a:rPr>
              <a:t>njegovega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vpliva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na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prodajno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ceno</a:t>
            </a:r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79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68538" y="214313"/>
            <a:ext cx="6675437" cy="1462087"/>
          </a:xfrm>
        </p:spPr>
        <p:txBody>
          <a:bodyPr/>
          <a:lstStyle/>
          <a:p>
            <a:pPr eaLnBrk="1" hangingPunct="1"/>
            <a:r>
              <a:rPr lang="pl-PL" altLang="sl-SI" sz="2800" b="1" dirty="0"/>
              <a:t>METODA OBLIKOVANJA PRODAJNIH CEN GLEDE NA </a:t>
            </a:r>
            <a:r>
              <a:rPr lang="pl-PL" altLang="sl-SI" sz="3600" b="1" dirty="0"/>
              <a:t>KONKURENCO</a:t>
            </a:r>
            <a:endParaRPr lang="sl-SI" altLang="sl-SI" sz="3600" b="1" dirty="0" smtClean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4" t="32562" r="48897" b="21951"/>
          <a:stretch>
            <a:fillRect/>
          </a:stretch>
        </p:blipFill>
        <p:spPr bwMode="auto">
          <a:xfrm>
            <a:off x="0" y="765175"/>
            <a:ext cx="2195513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1" t="32562" r="58250" b="23688"/>
          <a:stretch>
            <a:fillRect/>
          </a:stretch>
        </p:blipFill>
        <p:spPr>
          <a:xfrm>
            <a:off x="250825" y="3068638"/>
            <a:ext cx="1150938" cy="1800225"/>
          </a:xfrm>
        </p:spPr>
      </p:pic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2484438" y="2017713"/>
            <a:ext cx="64706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3333CC"/>
              </a:buClr>
              <a:buFont typeface="Wingdings" pitchFamily="2" charset="2"/>
              <a:buNone/>
            </a:pPr>
            <a:endParaRPr lang="sl-SI" altLang="sl-SI" sz="2800" smtClean="0">
              <a:solidFill>
                <a:srgbClr val="000000"/>
              </a:solidFill>
            </a:endParaRPr>
          </a:p>
        </p:txBody>
      </p:sp>
      <p:pic>
        <p:nvPicPr>
          <p:cNvPr id="1024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404813"/>
            <a:ext cx="115252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2411413" y="2017713"/>
            <a:ext cx="654367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3333CC"/>
              </a:buClr>
              <a:buFont typeface="Wingdings" pitchFamily="2" charset="2"/>
              <a:buNone/>
            </a:pPr>
            <a:endParaRPr lang="sl-SI" altLang="sl-SI" sz="2800" smtClean="0">
              <a:solidFill>
                <a:srgbClr val="000000"/>
              </a:solidFill>
            </a:endParaRP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2339975" y="2017713"/>
            <a:ext cx="6615113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3333CC"/>
              </a:buClr>
            </a:pPr>
            <a:endParaRPr lang="sl-SI" altLang="sl-SI" sz="2800" smtClean="0">
              <a:solidFill>
                <a:srgbClr val="000000"/>
              </a:solidFill>
            </a:endParaRP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1908175" y="2420938"/>
            <a:ext cx="723582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sl-SI" altLang="sl-SI" sz="2000" dirty="0" smtClean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sl-SI" altLang="sl-SI" sz="2000" dirty="0" smtClean="0">
              <a:solidFill>
                <a:srgbClr val="000000"/>
              </a:solidFill>
            </a:endParaRPr>
          </a:p>
        </p:txBody>
      </p:sp>
      <p:sp>
        <p:nvSpPr>
          <p:cNvPr id="3" name="Pravokotnik 2"/>
          <p:cNvSpPr/>
          <p:nvPr/>
        </p:nvSpPr>
        <p:spPr>
          <a:xfrm>
            <a:off x="2108291" y="2640102"/>
            <a:ext cx="624644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000000"/>
                </a:solidFill>
              </a:rPr>
              <a:t>sledilci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posnamejo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cenike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vodilnih</a:t>
            </a:r>
            <a:r>
              <a:rPr lang="en-US" b="1" dirty="0" smtClean="0">
                <a:solidFill>
                  <a:srgbClr val="000000"/>
                </a:solidFill>
              </a:rPr>
              <a:t> in </a:t>
            </a:r>
            <a:r>
              <a:rPr lang="en-US" b="1" dirty="0" err="1" smtClean="0">
                <a:solidFill>
                  <a:srgbClr val="000000"/>
                </a:solidFill>
              </a:rPr>
              <a:t>potem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ponudijo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podobne</a:t>
            </a:r>
            <a:r>
              <a:rPr lang="en-US" b="1" dirty="0" smtClean="0">
                <a:solidFill>
                  <a:srgbClr val="000000"/>
                </a:solidFill>
              </a:rPr>
              <a:t>, </a:t>
            </a:r>
            <a:r>
              <a:rPr lang="en-US" b="1" dirty="0" err="1" smtClean="0">
                <a:solidFill>
                  <a:srgbClr val="000000"/>
                </a:solidFill>
              </a:rPr>
              <a:t>malenkost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nižje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cene</a:t>
            </a:r>
            <a:r>
              <a:rPr lang="en-US" b="1" dirty="0" smtClean="0">
                <a:solidFill>
                  <a:srgbClr val="000000"/>
                </a:solidFill>
              </a:rPr>
              <a:t>, </a:t>
            </a:r>
            <a:r>
              <a:rPr lang="en-US" b="1" dirty="0" err="1" smtClean="0">
                <a:solidFill>
                  <a:srgbClr val="000000"/>
                </a:solidFill>
              </a:rPr>
              <a:t>upajoč</a:t>
            </a:r>
            <a:r>
              <a:rPr lang="en-US" b="1" dirty="0" smtClean="0">
                <a:solidFill>
                  <a:srgbClr val="000000"/>
                </a:solidFill>
              </a:rPr>
              <a:t>, da </a:t>
            </a:r>
            <a:r>
              <a:rPr lang="en-US" b="1" dirty="0" err="1" smtClean="0">
                <a:solidFill>
                  <a:srgbClr val="000000"/>
                </a:solidFill>
              </a:rPr>
              <a:t>bodo</a:t>
            </a:r>
            <a:r>
              <a:rPr lang="en-US" b="1" dirty="0" smtClean="0">
                <a:solidFill>
                  <a:srgbClr val="000000"/>
                </a:solidFill>
              </a:rPr>
              <a:t> z </a:t>
            </a:r>
            <a:r>
              <a:rPr lang="en-US" b="1" dirty="0" err="1" smtClean="0">
                <a:solidFill>
                  <a:srgbClr val="000000"/>
                </a:solidFill>
              </a:rPr>
              <a:t>nižjimi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stroški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poslovanja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uspeli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ustvariti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dobiček</a:t>
            </a:r>
            <a:endParaRPr lang="sl-SI" b="1" dirty="0">
              <a:solidFill>
                <a:srgbClr val="000000"/>
              </a:solidFill>
            </a:endParaRPr>
          </a:p>
          <a:p>
            <a:endParaRPr lang="en-US" b="1" dirty="0" smtClean="0">
              <a:solidFill>
                <a:srgbClr val="000000"/>
              </a:solidFill>
            </a:endParaRPr>
          </a:p>
          <a:p>
            <a:r>
              <a:rPr lang="en-US" b="1" dirty="0" smtClean="0">
                <a:solidFill>
                  <a:srgbClr val="000000"/>
                </a:solidFill>
              </a:rPr>
              <a:t>V </a:t>
            </a:r>
            <a:r>
              <a:rPr lang="en-US" b="1" dirty="0" err="1" smtClean="0">
                <a:solidFill>
                  <a:srgbClr val="000000"/>
                </a:solidFill>
              </a:rPr>
              <a:t>redkih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primerih</a:t>
            </a:r>
            <a:r>
              <a:rPr lang="en-US" b="1" dirty="0" smtClean="0">
                <a:solidFill>
                  <a:srgbClr val="000000"/>
                </a:solidFill>
              </a:rPr>
              <a:t> se </a:t>
            </a:r>
            <a:r>
              <a:rPr lang="en-US" b="1" dirty="0" err="1" smtClean="0">
                <a:solidFill>
                  <a:srgbClr val="000000"/>
                </a:solidFill>
              </a:rPr>
              <a:t>pojavi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npr</a:t>
            </a:r>
            <a:r>
              <a:rPr lang="en-US" b="1" dirty="0" smtClean="0">
                <a:solidFill>
                  <a:srgbClr val="000000"/>
                </a:solidFill>
              </a:rPr>
              <a:t>. </a:t>
            </a:r>
            <a:r>
              <a:rPr lang="en-US" b="1" dirty="0" err="1" smtClean="0">
                <a:solidFill>
                  <a:srgbClr val="000000"/>
                </a:solidFill>
              </a:rPr>
              <a:t>nov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ponudnik</a:t>
            </a:r>
            <a:r>
              <a:rPr lang="en-US" b="1" dirty="0" smtClean="0">
                <a:solidFill>
                  <a:srgbClr val="000000"/>
                </a:solidFill>
              </a:rPr>
              <a:t>, </a:t>
            </a:r>
            <a:r>
              <a:rPr lang="en-US" b="1" dirty="0" err="1" smtClean="0">
                <a:solidFill>
                  <a:srgbClr val="000000"/>
                </a:solidFill>
              </a:rPr>
              <a:t>ki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lahko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agresivno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nastopi</a:t>
            </a:r>
            <a:r>
              <a:rPr lang="en-US" b="1" dirty="0" smtClean="0">
                <a:solidFill>
                  <a:srgbClr val="000000"/>
                </a:solidFill>
              </a:rPr>
              <a:t> z </a:t>
            </a:r>
            <a:r>
              <a:rPr lang="en-US" b="1" dirty="0" err="1" smtClean="0">
                <a:solidFill>
                  <a:srgbClr val="000000"/>
                </a:solidFill>
              </a:rPr>
              <a:t>nižjimi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cenami</a:t>
            </a:r>
            <a:r>
              <a:rPr lang="en-US" b="1" dirty="0" smtClean="0">
                <a:solidFill>
                  <a:srgbClr val="000000"/>
                </a:solidFill>
              </a:rPr>
              <a:t>, </a:t>
            </a:r>
            <a:r>
              <a:rPr lang="en-US" b="1" dirty="0" err="1" smtClean="0">
                <a:solidFill>
                  <a:srgbClr val="000000"/>
                </a:solidFill>
              </a:rPr>
              <a:t>ki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jim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morajo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slediti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tudi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ostali</a:t>
            </a:r>
            <a:r>
              <a:rPr lang="en-US" b="1" dirty="0" smtClean="0">
                <a:solidFill>
                  <a:srgbClr val="000000"/>
                </a:solidFill>
              </a:rPr>
              <a:t>, </a:t>
            </a:r>
            <a:r>
              <a:rPr lang="en-US" b="1" dirty="0" err="1" smtClean="0">
                <a:solidFill>
                  <a:srgbClr val="000000"/>
                </a:solidFill>
              </a:rPr>
              <a:t>kar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pripelje</a:t>
            </a:r>
            <a:r>
              <a:rPr lang="en-US" b="1" dirty="0" smtClean="0">
                <a:solidFill>
                  <a:srgbClr val="000000"/>
                </a:solidFill>
              </a:rPr>
              <a:t> do </a:t>
            </a:r>
            <a:r>
              <a:rPr lang="en-US" b="1" dirty="0" err="1" smtClean="0">
                <a:solidFill>
                  <a:srgbClr val="000000"/>
                </a:solidFill>
              </a:rPr>
              <a:t>cenovne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vojne</a:t>
            </a:r>
            <a:r>
              <a:rPr lang="en-US" b="1" dirty="0" smtClean="0">
                <a:solidFill>
                  <a:srgbClr val="000000"/>
                </a:solidFill>
              </a:rPr>
              <a:t>, </a:t>
            </a:r>
            <a:r>
              <a:rPr lang="en-US" b="1" dirty="0" err="1" smtClean="0">
                <a:solidFill>
                  <a:srgbClr val="000000"/>
                </a:solidFill>
              </a:rPr>
              <a:t>kjer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vsi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izgubijo</a:t>
            </a:r>
            <a:endParaRPr lang="sl-SI" b="1" dirty="0">
              <a:solidFill>
                <a:srgbClr val="000000"/>
              </a:solidFill>
            </a:endParaRPr>
          </a:p>
          <a:p>
            <a:endParaRPr lang="en-US" b="1" dirty="0" smtClean="0">
              <a:solidFill>
                <a:srgbClr val="000000"/>
              </a:solidFill>
            </a:endParaRPr>
          </a:p>
          <a:p>
            <a:r>
              <a:rPr lang="en-US" b="1" dirty="0" smtClean="0">
                <a:solidFill>
                  <a:srgbClr val="000000"/>
                </a:solidFill>
              </a:rPr>
              <a:t>Da bi se </a:t>
            </a:r>
            <a:r>
              <a:rPr lang="en-US" b="1" dirty="0" err="1" smtClean="0">
                <a:solidFill>
                  <a:srgbClr val="000000"/>
                </a:solidFill>
              </a:rPr>
              <a:t>tej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pasti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izognili</a:t>
            </a:r>
            <a:r>
              <a:rPr lang="en-US" b="1" dirty="0" smtClean="0">
                <a:solidFill>
                  <a:srgbClr val="000000"/>
                </a:solidFill>
              </a:rPr>
              <a:t>, se </a:t>
            </a:r>
            <a:r>
              <a:rPr lang="en-US" b="1" dirty="0" err="1" smtClean="0">
                <a:solidFill>
                  <a:srgbClr val="000000"/>
                </a:solidFill>
              </a:rPr>
              <a:t>podjetniki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trudijo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tržiti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svoje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izdelke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kot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edinstvene</a:t>
            </a:r>
            <a:r>
              <a:rPr lang="en-US" b="1" dirty="0" smtClean="0">
                <a:solidFill>
                  <a:srgbClr val="000000"/>
                </a:solidFill>
              </a:rPr>
              <a:t> in </a:t>
            </a:r>
            <a:r>
              <a:rPr lang="en-US" b="1" dirty="0" err="1" smtClean="0">
                <a:solidFill>
                  <a:srgbClr val="000000"/>
                </a:solidFill>
              </a:rPr>
              <a:t>neprimerljive</a:t>
            </a:r>
            <a:r>
              <a:rPr lang="en-US" b="1" dirty="0" smtClean="0">
                <a:solidFill>
                  <a:srgbClr val="000000"/>
                </a:solidFill>
              </a:rPr>
              <a:t> s </a:t>
            </a:r>
            <a:r>
              <a:rPr lang="en-US" b="1" dirty="0" err="1" smtClean="0">
                <a:solidFill>
                  <a:srgbClr val="000000"/>
                </a:solidFill>
              </a:rPr>
              <a:t>konkurenčnimi</a:t>
            </a:r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70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40A7A-4CF4-4837-B4BB-0074F68EBDAD}" type="slidenum">
              <a:rPr lang="sl-SI" altLang="sl-SI"/>
              <a:pPr>
                <a:defRPr/>
              </a:pPr>
              <a:t>3</a:t>
            </a:fld>
            <a:endParaRPr lang="sl-SI" altLang="sl-SI">
              <a:latin typeface="Times New Roman CE" charset="-18"/>
            </a:endParaRPr>
          </a:p>
        </p:txBody>
      </p:sp>
      <p:sp>
        <p:nvSpPr>
          <p:cNvPr id="152580" name="Rectangle 3"/>
          <p:cNvSpPr>
            <a:spLocks noChangeArrowheads="1"/>
          </p:cNvSpPr>
          <p:nvPr/>
        </p:nvSpPr>
        <p:spPr bwMode="auto">
          <a:xfrm>
            <a:off x="990601" y="2204864"/>
            <a:ext cx="7757864" cy="4401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 CE" charset="-1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CE" charset="-1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CE" charset="-1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CE" charset="-1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CE" charset="-1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CE" charset="-1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CE" charset="-1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CE" charset="-1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CE" charset="-1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sl-SI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Stroški po stroškovnih mestih: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altLang="sl-SI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sl-SI" altLang="sl-SI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stroškovno mesto je zaokrožena celota,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sl-SI" altLang="sl-SI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sl-SI" altLang="sl-SI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poizkuse zniževanja stroškov je pomembno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sl-SI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poznati stroške po stroškovnih mestih,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altLang="sl-SI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sl-SI" altLang="sl-SI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poznamo proizvodna in neproizvodna stroškovna mesta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altLang="sl-SI" dirty="0" smtClean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2195513" cy="185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404813"/>
            <a:ext cx="115252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403211" y="246856"/>
            <a:ext cx="66754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altLang="sl-SI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KALKULACIJE STROŠKOV</a:t>
            </a:r>
          </a:p>
        </p:txBody>
      </p:sp>
    </p:spTree>
    <p:extLst>
      <p:ext uri="{BB962C8B-B14F-4D97-AF65-F5344CB8AC3E}">
        <p14:creationId xmlns:p14="http://schemas.microsoft.com/office/powerpoint/2010/main" val="2627550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68538" y="214313"/>
            <a:ext cx="6675437" cy="1462087"/>
          </a:xfrm>
        </p:spPr>
        <p:txBody>
          <a:bodyPr/>
          <a:lstStyle/>
          <a:p>
            <a:pPr eaLnBrk="1" hangingPunct="1"/>
            <a:r>
              <a:rPr lang="sl-SI" altLang="sl-SI" sz="3600" b="1" dirty="0"/>
              <a:t>INVESTICIJE</a:t>
            </a:r>
            <a:endParaRPr lang="sl-SI" altLang="sl-SI" sz="3600" b="1" dirty="0" smtClean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4" t="32562" r="48897" b="21951"/>
          <a:stretch>
            <a:fillRect/>
          </a:stretch>
        </p:blipFill>
        <p:spPr bwMode="auto">
          <a:xfrm>
            <a:off x="0" y="765175"/>
            <a:ext cx="2195513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1" t="32562" r="58250" b="23688"/>
          <a:stretch>
            <a:fillRect/>
          </a:stretch>
        </p:blipFill>
        <p:spPr>
          <a:xfrm>
            <a:off x="250825" y="3068638"/>
            <a:ext cx="1150938" cy="1800225"/>
          </a:xfrm>
        </p:spPr>
      </p:pic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2484438" y="2017713"/>
            <a:ext cx="64706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3333CC"/>
              </a:buClr>
              <a:buFont typeface="Wingdings" pitchFamily="2" charset="2"/>
              <a:buNone/>
            </a:pPr>
            <a:endParaRPr lang="sl-SI" altLang="sl-SI" sz="2800" smtClean="0">
              <a:solidFill>
                <a:srgbClr val="000000"/>
              </a:solidFill>
            </a:endParaRPr>
          </a:p>
        </p:txBody>
      </p:sp>
      <p:pic>
        <p:nvPicPr>
          <p:cNvPr id="1024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404813"/>
            <a:ext cx="115252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2411413" y="2017713"/>
            <a:ext cx="654367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3333CC"/>
              </a:buClr>
              <a:buFont typeface="Wingdings" pitchFamily="2" charset="2"/>
              <a:buNone/>
            </a:pPr>
            <a:endParaRPr lang="sl-SI" altLang="sl-SI" sz="2800" smtClean="0">
              <a:solidFill>
                <a:srgbClr val="000000"/>
              </a:solidFill>
            </a:endParaRP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2339975" y="2017713"/>
            <a:ext cx="6615113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3333CC"/>
              </a:buClr>
            </a:pPr>
            <a:endParaRPr lang="sl-SI" altLang="sl-SI" sz="2800" smtClean="0">
              <a:solidFill>
                <a:srgbClr val="000000"/>
              </a:solidFill>
            </a:endParaRP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1908175" y="2420938"/>
            <a:ext cx="723582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sl-SI" altLang="sl-SI" sz="2000" dirty="0" smtClean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sl-SI" altLang="sl-SI" sz="2000" dirty="0" smtClean="0">
              <a:solidFill>
                <a:srgbClr val="000000"/>
              </a:solidFill>
            </a:endParaRPr>
          </a:p>
        </p:txBody>
      </p:sp>
      <p:sp>
        <p:nvSpPr>
          <p:cNvPr id="2" name="Pravokotnik 1"/>
          <p:cNvSpPr/>
          <p:nvPr/>
        </p:nvSpPr>
        <p:spPr>
          <a:xfrm>
            <a:off x="2178497" y="1820773"/>
            <a:ext cx="61204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err="1">
                <a:solidFill>
                  <a:srgbClr val="000000"/>
                </a:solidFill>
              </a:rPr>
              <a:t>Investicije</a:t>
            </a:r>
            <a:r>
              <a:rPr lang="it-IT" sz="2400" dirty="0">
                <a:solidFill>
                  <a:srgbClr val="000000"/>
                </a:solidFill>
              </a:rPr>
              <a:t> ali </a:t>
            </a:r>
            <a:r>
              <a:rPr lang="it-IT" sz="2400" dirty="0" err="1">
                <a:solidFill>
                  <a:srgbClr val="000000"/>
                </a:solidFill>
              </a:rPr>
              <a:t>naložbe</a:t>
            </a:r>
            <a:r>
              <a:rPr lang="it-IT" sz="2400" dirty="0">
                <a:solidFill>
                  <a:srgbClr val="000000"/>
                </a:solidFill>
              </a:rPr>
              <a:t> so </a:t>
            </a:r>
            <a:r>
              <a:rPr lang="it-IT" sz="2400" dirty="0" err="1">
                <a:solidFill>
                  <a:srgbClr val="000000"/>
                </a:solidFill>
              </a:rPr>
              <a:t>vlaganja</a:t>
            </a:r>
            <a:r>
              <a:rPr lang="it-IT" sz="2400" dirty="0">
                <a:solidFill>
                  <a:srgbClr val="000000"/>
                </a:solidFill>
              </a:rPr>
              <a:t> </a:t>
            </a:r>
            <a:r>
              <a:rPr lang="it-IT" sz="2400" dirty="0" err="1">
                <a:solidFill>
                  <a:srgbClr val="000000"/>
                </a:solidFill>
              </a:rPr>
              <a:t>denarnih</a:t>
            </a:r>
            <a:r>
              <a:rPr lang="it-IT" sz="2400" dirty="0">
                <a:solidFill>
                  <a:srgbClr val="000000"/>
                </a:solidFill>
              </a:rPr>
              <a:t> </a:t>
            </a:r>
            <a:r>
              <a:rPr lang="it-IT" sz="2400" dirty="0" err="1">
                <a:solidFill>
                  <a:srgbClr val="000000"/>
                </a:solidFill>
              </a:rPr>
              <a:t>sredstev</a:t>
            </a:r>
            <a:r>
              <a:rPr lang="it-IT" sz="2400" dirty="0">
                <a:solidFill>
                  <a:srgbClr val="000000"/>
                </a:solidFill>
              </a:rPr>
              <a:t> v </a:t>
            </a:r>
            <a:r>
              <a:rPr lang="it-IT" sz="2400" dirty="0" err="1">
                <a:solidFill>
                  <a:srgbClr val="000000"/>
                </a:solidFill>
              </a:rPr>
              <a:t>materialna</a:t>
            </a:r>
            <a:r>
              <a:rPr lang="it-IT" sz="2400" dirty="0">
                <a:solidFill>
                  <a:srgbClr val="000000"/>
                </a:solidFill>
              </a:rPr>
              <a:t> </a:t>
            </a:r>
            <a:r>
              <a:rPr lang="it-IT" sz="2400" dirty="0" err="1">
                <a:solidFill>
                  <a:srgbClr val="000000"/>
                </a:solidFill>
              </a:rPr>
              <a:t>sredstva</a:t>
            </a:r>
            <a:r>
              <a:rPr lang="it-IT" sz="2400" dirty="0">
                <a:solidFill>
                  <a:srgbClr val="000000"/>
                </a:solidFill>
              </a:rPr>
              <a:t> in </a:t>
            </a:r>
            <a:r>
              <a:rPr lang="it-IT" sz="2400" dirty="0" err="1">
                <a:solidFill>
                  <a:srgbClr val="000000"/>
                </a:solidFill>
              </a:rPr>
              <a:t>pravice</a:t>
            </a:r>
            <a:r>
              <a:rPr lang="it-IT" sz="2400" dirty="0">
                <a:solidFill>
                  <a:srgbClr val="000000"/>
                </a:solidFill>
              </a:rPr>
              <a:t> za </a:t>
            </a:r>
            <a:r>
              <a:rPr lang="it-IT" sz="2400" dirty="0" err="1">
                <a:solidFill>
                  <a:srgbClr val="000000"/>
                </a:solidFill>
              </a:rPr>
              <a:t>daljši</a:t>
            </a:r>
            <a:r>
              <a:rPr lang="sl-SI" sz="2400" dirty="0">
                <a:solidFill>
                  <a:srgbClr val="000000"/>
                </a:solidFill>
              </a:rPr>
              <a:t> </a:t>
            </a:r>
            <a:r>
              <a:rPr lang="it-IT" sz="2400" dirty="0" err="1">
                <a:solidFill>
                  <a:srgbClr val="000000"/>
                </a:solidFill>
              </a:rPr>
              <a:t>čas</a:t>
            </a:r>
            <a:endParaRPr lang="it-IT" sz="2400" dirty="0">
              <a:solidFill>
                <a:srgbClr val="000000"/>
              </a:solidFill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160" y="2617877"/>
            <a:ext cx="4498975" cy="422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538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68538" y="214313"/>
            <a:ext cx="6675437" cy="1462087"/>
          </a:xfrm>
        </p:spPr>
        <p:txBody>
          <a:bodyPr/>
          <a:lstStyle/>
          <a:p>
            <a:pPr eaLnBrk="1" hangingPunct="1"/>
            <a:r>
              <a:rPr lang="sl-SI" altLang="sl-SI" sz="3600" b="1" dirty="0"/>
              <a:t>INVESTICIJE</a:t>
            </a:r>
            <a:endParaRPr lang="sl-SI" altLang="sl-SI" sz="3600" b="1" dirty="0" smtClean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4" t="32562" r="48897" b="21951"/>
          <a:stretch>
            <a:fillRect/>
          </a:stretch>
        </p:blipFill>
        <p:spPr bwMode="auto">
          <a:xfrm>
            <a:off x="0" y="765175"/>
            <a:ext cx="2195513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404813"/>
            <a:ext cx="115252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2411413" y="2017713"/>
            <a:ext cx="654367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3333CC"/>
              </a:buClr>
              <a:buFont typeface="Wingdings" pitchFamily="2" charset="2"/>
              <a:buNone/>
            </a:pPr>
            <a:endParaRPr lang="sl-SI" altLang="sl-SI" sz="2800" smtClean="0">
              <a:solidFill>
                <a:srgbClr val="000000"/>
              </a:solidFill>
            </a:endParaRP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2339975" y="2017713"/>
            <a:ext cx="6615113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3333CC"/>
              </a:buClr>
            </a:pPr>
            <a:endParaRPr lang="sl-SI" altLang="sl-SI" sz="2800" smtClean="0">
              <a:solidFill>
                <a:srgbClr val="000000"/>
              </a:solidFill>
            </a:endParaRP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1908175" y="2420938"/>
            <a:ext cx="723582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sl-SI" altLang="sl-SI" sz="2000" dirty="0" smtClean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sl-SI" altLang="sl-SI" sz="2000" dirty="0" smtClean="0">
              <a:solidFill>
                <a:srgbClr val="000000"/>
              </a:solidFill>
            </a:endParaRPr>
          </a:p>
        </p:txBody>
      </p:sp>
      <p:sp>
        <p:nvSpPr>
          <p:cNvPr id="2" name="Pravokotnik 1"/>
          <p:cNvSpPr/>
          <p:nvPr/>
        </p:nvSpPr>
        <p:spPr>
          <a:xfrm>
            <a:off x="2258851" y="2043788"/>
            <a:ext cx="65344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rgbClr val="000000"/>
                </a:solidFill>
              </a:rPr>
              <a:t>Namen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investicij</a:t>
            </a:r>
            <a:r>
              <a:rPr lang="en-US" sz="2000" dirty="0">
                <a:solidFill>
                  <a:srgbClr val="000000"/>
                </a:solidFill>
              </a:rPr>
              <a:t> je </a:t>
            </a:r>
            <a:r>
              <a:rPr lang="en-US" sz="2000" dirty="0" err="1">
                <a:solidFill>
                  <a:srgbClr val="000000"/>
                </a:solidFill>
              </a:rPr>
              <a:t>ponavadi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potreba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po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večjem</a:t>
            </a:r>
            <a:r>
              <a:rPr lang="en-US" sz="2400" b="1" dirty="0">
                <a:solidFill>
                  <a:srgbClr val="7030A0"/>
                </a:solidFill>
              </a:rPr>
              <a:t> in </a:t>
            </a:r>
            <a:r>
              <a:rPr lang="en-US" sz="2400" b="1" dirty="0" err="1">
                <a:solidFill>
                  <a:srgbClr val="7030A0"/>
                </a:solidFill>
              </a:rPr>
              <a:t>boljšem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poslovanju</a:t>
            </a:r>
            <a:endParaRPr lang="sl-SI" sz="2400" b="1" dirty="0">
              <a:solidFill>
                <a:srgbClr val="7030A0"/>
              </a:solidFill>
            </a:endParaRPr>
          </a:p>
          <a:p>
            <a:endParaRPr lang="en-US" sz="2400" b="1" dirty="0">
              <a:solidFill>
                <a:srgbClr val="7030A0"/>
              </a:solidFill>
            </a:endParaRPr>
          </a:p>
          <a:p>
            <a:r>
              <a:rPr lang="en-US" dirty="0">
                <a:solidFill>
                  <a:srgbClr val="000000"/>
                </a:solidFill>
                <a:hlinkClick r:id="rId4"/>
              </a:rPr>
              <a:t>http://www.rbconsulting.si/YUSpin/DesktopModules/YUSpin%20-Articles/ArticlesView.aspx?tabID=0&amp;ItemID=16&amp;mid=52</a:t>
            </a:r>
            <a:r>
              <a:rPr lang="sl-SI" dirty="0">
                <a:solidFill>
                  <a:srgbClr val="000000"/>
                </a:solidFill>
              </a:rPr>
              <a:t> </a:t>
            </a:r>
          </a:p>
          <a:p>
            <a:r>
              <a:rPr lang="en-US" dirty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4" y="3784600"/>
            <a:ext cx="3657600" cy="307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549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68538" y="214313"/>
            <a:ext cx="6675437" cy="1462087"/>
          </a:xfrm>
        </p:spPr>
        <p:txBody>
          <a:bodyPr/>
          <a:lstStyle/>
          <a:p>
            <a:pPr eaLnBrk="1" hangingPunct="1"/>
            <a:r>
              <a:rPr lang="sl-SI" altLang="sl-SI" sz="3600" b="1" dirty="0"/>
              <a:t>Pogoji za investiranje</a:t>
            </a:r>
            <a:endParaRPr lang="sl-SI" altLang="sl-SI" sz="3600" b="1" dirty="0" smtClean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4" t="32562" r="48897" b="21951"/>
          <a:stretch>
            <a:fillRect/>
          </a:stretch>
        </p:blipFill>
        <p:spPr bwMode="auto">
          <a:xfrm>
            <a:off x="0" y="765175"/>
            <a:ext cx="2195513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1" t="32562" r="58250" b="23688"/>
          <a:stretch>
            <a:fillRect/>
          </a:stretch>
        </p:blipFill>
        <p:spPr>
          <a:xfrm>
            <a:off x="250825" y="3068638"/>
            <a:ext cx="1150938" cy="1800225"/>
          </a:xfrm>
        </p:spPr>
      </p:pic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2484438" y="2017713"/>
            <a:ext cx="64706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3333CC"/>
              </a:buClr>
              <a:buFont typeface="Wingdings" pitchFamily="2" charset="2"/>
              <a:buNone/>
            </a:pPr>
            <a:endParaRPr lang="sl-SI" altLang="sl-SI" sz="2800" smtClean="0">
              <a:solidFill>
                <a:srgbClr val="000000"/>
              </a:solidFill>
            </a:endParaRPr>
          </a:p>
        </p:txBody>
      </p:sp>
      <p:pic>
        <p:nvPicPr>
          <p:cNvPr id="1024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404813"/>
            <a:ext cx="115252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2411413" y="2017713"/>
            <a:ext cx="654367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3333CC"/>
              </a:buClr>
              <a:buFont typeface="Wingdings" pitchFamily="2" charset="2"/>
              <a:buNone/>
            </a:pPr>
            <a:endParaRPr lang="sl-SI" altLang="sl-SI" sz="2800" smtClean="0">
              <a:solidFill>
                <a:srgbClr val="000000"/>
              </a:solidFill>
            </a:endParaRP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2339975" y="2017713"/>
            <a:ext cx="6615113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3333CC"/>
              </a:buClr>
            </a:pPr>
            <a:endParaRPr lang="sl-SI" altLang="sl-SI" sz="2800" smtClean="0">
              <a:solidFill>
                <a:srgbClr val="000000"/>
              </a:solidFill>
            </a:endParaRP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1908175" y="2420938"/>
            <a:ext cx="723582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sl-SI" altLang="sl-SI" sz="2000" dirty="0" smtClean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sl-SI" altLang="sl-SI" sz="2000" dirty="0" smtClean="0">
              <a:solidFill>
                <a:srgbClr val="000000"/>
              </a:solidFill>
            </a:endParaRPr>
          </a:p>
        </p:txBody>
      </p:sp>
      <p:sp>
        <p:nvSpPr>
          <p:cNvPr id="2" name="Pravokotnik 1"/>
          <p:cNvSpPr/>
          <p:nvPr/>
        </p:nvSpPr>
        <p:spPr>
          <a:xfrm>
            <a:off x="2274085" y="1998716"/>
            <a:ext cx="63184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b="1" dirty="0" err="1">
                <a:solidFill>
                  <a:srgbClr val="7030A0"/>
                </a:solidFill>
              </a:rPr>
              <a:t>obstoj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err="1">
                <a:solidFill>
                  <a:srgbClr val="7030A0"/>
                </a:solidFill>
              </a:rPr>
              <a:t>potrebe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err="1">
                <a:solidFill>
                  <a:srgbClr val="7030A0"/>
                </a:solidFill>
              </a:rPr>
              <a:t>po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err="1">
                <a:solidFill>
                  <a:srgbClr val="7030A0"/>
                </a:solidFill>
              </a:rPr>
              <a:t>investiciji</a:t>
            </a:r>
            <a:r>
              <a:rPr lang="en-US" sz="2000" b="1" dirty="0">
                <a:solidFill>
                  <a:srgbClr val="7030A0"/>
                </a:solidFill>
              </a:rPr>
              <a:t>,</a:t>
            </a:r>
            <a:endParaRPr lang="sl-SI" sz="2000" b="1" dirty="0">
              <a:solidFill>
                <a:srgbClr val="7030A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2000" b="1" dirty="0">
              <a:solidFill>
                <a:srgbClr val="7030A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b="1" dirty="0" err="1">
                <a:solidFill>
                  <a:srgbClr val="7030A0"/>
                </a:solidFill>
              </a:rPr>
              <a:t>pričakovana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err="1">
                <a:solidFill>
                  <a:srgbClr val="7030A0"/>
                </a:solidFill>
              </a:rPr>
              <a:t>poslovna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err="1">
                <a:solidFill>
                  <a:srgbClr val="7030A0"/>
                </a:solidFill>
              </a:rPr>
              <a:t>uspešnost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err="1">
                <a:solidFill>
                  <a:srgbClr val="7030A0"/>
                </a:solidFill>
              </a:rPr>
              <a:t>investicije</a:t>
            </a:r>
            <a:r>
              <a:rPr lang="en-US" sz="2000" b="1" dirty="0">
                <a:solidFill>
                  <a:srgbClr val="7030A0"/>
                </a:solidFill>
              </a:rPr>
              <a:t>,</a:t>
            </a:r>
            <a:endParaRPr lang="sl-SI" sz="2000" b="1" dirty="0">
              <a:solidFill>
                <a:srgbClr val="7030A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2000" b="1" dirty="0">
              <a:solidFill>
                <a:srgbClr val="7030A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b="1" dirty="0" err="1">
                <a:solidFill>
                  <a:srgbClr val="7030A0"/>
                </a:solidFill>
              </a:rPr>
              <a:t>donosnost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err="1">
                <a:solidFill>
                  <a:srgbClr val="7030A0"/>
                </a:solidFill>
              </a:rPr>
              <a:t>investicije</a:t>
            </a:r>
            <a:r>
              <a:rPr lang="en-US" sz="2000" b="1" dirty="0">
                <a:solidFill>
                  <a:srgbClr val="7030A0"/>
                </a:solidFill>
              </a:rPr>
              <a:t>,</a:t>
            </a:r>
            <a:endParaRPr lang="sl-SI" sz="2000" b="1" dirty="0">
              <a:solidFill>
                <a:srgbClr val="7030A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2000" b="1" dirty="0">
              <a:solidFill>
                <a:srgbClr val="7030A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b="1" dirty="0" err="1">
                <a:solidFill>
                  <a:srgbClr val="7030A0"/>
                </a:solidFill>
              </a:rPr>
              <a:t>zagotavljanje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err="1">
                <a:solidFill>
                  <a:srgbClr val="7030A0"/>
                </a:solidFill>
              </a:rPr>
              <a:t>ustreznih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err="1">
                <a:solidFill>
                  <a:srgbClr val="7030A0"/>
                </a:solidFill>
              </a:rPr>
              <a:t>finančnih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err="1">
                <a:solidFill>
                  <a:srgbClr val="7030A0"/>
                </a:solidFill>
              </a:rPr>
              <a:t>virov</a:t>
            </a:r>
            <a:r>
              <a:rPr lang="en-US" sz="2000" b="1" dirty="0">
                <a:solidFill>
                  <a:srgbClr val="7030A0"/>
                </a:solidFill>
              </a:rPr>
              <a:t>,</a:t>
            </a:r>
            <a:endParaRPr lang="sl-SI" sz="2000" b="1" dirty="0">
              <a:solidFill>
                <a:srgbClr val="7030A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2000" b="1" dirty="0">
              <a:solidFill>
                <a:srgbClr val="7030A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b="1" dirty="0" err="1">
                <a:solidFill>
                  <a:srgbClr val="7030A0"/>
                </a:solidFill>
              </a:rPr>
              <a:t>kreditna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err="1">
                <a:solidFill>
                  <a:srgbClr val="7030A0"/>
                </a:solidFill>
              </a:rPr>
              <a:t>sposobnost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err="1">
                <a:solidFill>
                  <a:srgbClr val="7030A0"/>
                </a:solidFill>
              </a:rPr>
              <a:t>investitorja</a:t>
            </a:r>
            <a:endParaRPr lang="en-US" sz="2000" b="1" dirty="0">
              <a:solidFill>
                <a:srgbClr val="7030A0"/>
              </a:solidFill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827983"/>
            <a:ext cx="2711342" cy="1898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49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68538" y="214314"/>
            <a:ext cx="6675437" cy="550862"/>
          </a:xfrm>
        </p:spPr>
        <p:txBody>
          <a:bodyPr/>
          <a:lstStyle/>
          <a:p>
            <a:pPr eaLnBrk="1" hangingPunct="1"/>
            <a:r>
              <a:rPr lang="sl-SI" altLang="sl-SI" sz="3600" b="1" dirty="0" smtClean="0"/>
              <a:t>Poslovni načrt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4" t="32562" r="48897" b="21951"/>
          <a:stretch>
            <a:fillRect/>
          </a:stretch>
        </p:blipFill>
        <p:spPr bwMode="auto">
          <a:xfrm>
            <a:off x="0" y="765175"/>
            <a:ext cx="2195513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404813"/>
            <a:ext cx="115252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1908175" y="2420938"/>
            <a:ext cx="723582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sl-SI" altLang="sl-SI" sz="2000" dirty="0" smtClean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sl-SI" altLang="sl-SI" sz="2000" dirty="0" smtClean="0">
              <a:solidFill>
                <a:srgbClr val="000000"/>
              </a:solidFill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728" y="765175"/>
            <a:ext cx="4187825" cy="18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ravokotnik 1"/>
          <p:cNvSpPr/>
          <p:nvPr/>
        </p:nvSpPr>
        <p:spPr>
          <a:xfrm>
            <a:off x="3563888" y="3212009"/>
            <a:ext cx="50878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7030A0"/>
                </a:solidFill>
              </a:rPr>
              <a:t>je </a:t>
            </a:r>
            <a:r>
              <a:rPr lang="en-US" sz="2000" b="1" dirty="0" err="1">
                <a:solidFill>
                  <a:srgbClr val="7030A0"/>
                </a:solidFill>
              </a:rPr>
              <a:t>pisni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err="1">
                <a:solidFill>
                  <a:srgbClr val="7030A0"/>
                </a:solidFill>
              </a:rPr>
              <a:t>dokument</a:t>
            </a:r>
            <a:r>
              <a:rPr lang="en-US" sz="2000" b="1" dirty="0">
                <a:solidFill>
                  <a:srgbClr val="7030A0"/>
                </a:solidFill>
              </a:rPr>
              <a:t>,</a:t>
            </a:r>
            <a:endParaRPr lang="sl-SI" sz="2000" b="1" dirty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7030A0"/>
                </a:solidFill>
              </a:rPr>
              <a:t>v </a:t>
            </a:r>
            <a:r>
              <a:rPr lang="en-US" sz="2000" b="1" dirty="0" err="1">
                <a:solidFill>
                  <a:srgbClr val="7030A0"/>
                </a:solidFill>
              </a:rPr>
              <a:t>katerem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err="1">
                <a:solidFill>
                  <a:srgbClr val="7030A0"/>
                </a:solidFill>
              </a:rPr>
              <a:t>podjetnik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err="1">
                <a:solidFill>
                  <a:srgbClr val="7030A0"/>
                </a:solidFill>
              </a:rPr>
              <a:t>jasno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err="1">
                <a:solidFill>
                  <a:srgbClr val="7030A0"/>
                </a:solidFill>
              </a:rPr>
              <a:t>opredeli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err="1">
                <a:solidFill>
                  <a:srgbClr val="7030A0"/>
                </a:solidFill>
              </a:rPr>
              <a:t>svoje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err="1">
                <a:solidFill>
                  <a:srgbClr val="7030A0"/>
                </a:solidFill>
              </a:rPr>
              <a:t>cilje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err="1">
                <a:solidFill>
                  <a:srgbClr val="7030A0"/>
                </a:solidFill>
              </a:rPr>
              <a:t>pri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err="1">
                <a:solidFill>
                  <a:srgbClr val="7030A0"/>
                </a:solidFill>
              </a:rPr>
              <a:t>določenem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err="1">
                <a:solidFill>
                  <a:srgbClr val="7030A0"/>
                </a:solidFill>
              </a:rPr>
              <a:t>poslu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err="1">
                <a:solidFill>
                  <a:srgbClr val="7030A0"/>
                </a:solidFill>
              </a:rPr>
              <a:t>ter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err="1">
                <a:solidFill>
                  <a:srgbClr val="7030A0"/>
                </a:solidFill>
              </a:rPr>
              <a:t>usmeritve</a:t>
            </a:r>
            <a:r>
              <a:rPr lang="en-US" sz="2000" b="1" dirty="0">
                <a:solidFill>
                  <a:srgbClr val="7030A0"/>
                </a:solidFill>
              </a:rPr>
              <a:t>, </a:t>
            </a:r>
            <a:r>
              <a:rPr lang="en-US" sz="2000" b="1" dirty="0" err="1">
                <a:solidFill>
                  <a:srgbClr val="7030A0"/>
                </a:solidFill>
              </a:rPr>
              <a:t>kako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err="1">
                <a:solidFill>
                  <a:srgbClr val="7030A0"/>
                </a:solidFill>
              </a:rPr>
              <a:t>namerava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err="1">
                <a:solidFill>
                  <a:srgbClr val="7030A0"/>
                </a:solidFill>
              </a:rPr>
              <a:t>te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err="1">
                <a:solidFill>
                  <a:srgbClr val="7030A0"/>
                </a:solidFill>
              </a:rPr>
              <a:t>cilje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err="1">
                <a:solidFill>
                  <a:srgbClr val="7030A0"/>
                </a:solidFill>
              </a:rPr>
              <a:t>doseči</a:t>
            </a:r>
            <a:endParaRPr lang="en-US" sz="2000" b="1" dirty="0">
              <a:solidFill>
                <a:srgbClr val="7030A0"/>
              </a:solidFill>
            </a:endParaRP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90489"/>
            <a:ext cx="3121025" cy="312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670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68538" y="214313"/>
            <a:ext cx="6675437" cy="1462087"/>
          </a:xfrm>
        </p:spPr>
        <p:txBody>
          <a:bodyPr/>
          <a:lstStyle/>
          <a:p>
            <a:pPr eaLnBrk="1" hangingPunct="1"/>
            <a:r>
              <a:rPr lang="sl-SI" altLang="sl-SI" sz="3600" b="1" dirty="0"/>
              <a:t>Poslovni načrt vsebuje</a:t>
            </a:r>
            <a:endParaRPr lang="sl-SI" altLang="sl-SI" sz="3600" b="1" dirty="0" smtClean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4" t="32562" r="48897" b="21951"/>
          <a:stretch>
            <a:fillRect/>
          </a:stretch>
        </p:blipFill>
        <p:spPr bwMode="auto">
          <a:xfrm>
            <a:off x="0" y="765175"/>
            <a:ext cx="2195513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2484438" y="2017713"/>
            <a:ext cx="64706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3333CC"/>
              </a:buClr>
              <a:buFont typeface="Wingdings" pitchFamily="2" charset="2"/>
              <a:buNone/>
            </a:pPr>
            <a:endParaRPr lang="sl-SI" altLang="sl-SI" sz="2800" smtClean="0">
              <a:solidFill>
                <a:srgbClr val="000000"/>
              </a:solidFill>
            </a:endParaRPr>
          </a:p>
        </p:txBody>
      </p:sp>
      <p:pic>
        <p:nvPicPr>
          <p:cNvPr id="1024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404813"/>
            <a:ext cx="115252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2411413" y="2017713"/>
            <a:ext cx="654367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3333CC"/>
              </a:buClr>
              <a:buFont typeface="Wingdings" pitchFamily="2" charset="2"/>
              <a:buNone/>
            </a:pPr>
            <a:endParaRPr lang="sl-SI" altLang="sl-SI" sz="2800" smtClean="0">
              <a:solidFill>
                <a:srgbClr val="000000"/>
              </a:solidFill>
            </a:endParaRP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2339975" y="2017713"/>
            <a:ext cx="6615113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3333CC"/>
              </a:buClr>
            </a:pPr>
            <a:endParaRPr lang="sl-SI" altLang="sl-SI" sz="2800" smtClean="0">
              <a:solidFill>
                <a:srgbClr val="000000"/>
              </a:solidFill>
            </a:endParaRP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1908175" y="2420938"/>
            <a:ext cx="723582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sl-SI" altLang="sl-SI" sz="2000" dirty="0" smtClean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sl-SI" altLang="sl-SI" sz="2000" dirty="0" smtClean="0">
              <a:solidFill>
                <a:srgbClr val="000000"/>
              </a:solidFill>
            </a:endParaRPr>
          </a:p>
        </p:txBody>
      </p:sp>
      <p:sp>
        <p:nvSpPr>
          <p:cNvPr id="2" name="Pravokotnik 1"/>
          <p:cNvSpPr/>
          <p:nvPr/>
        </p:nvSpPr>
        <p:spPr>
          <a:xfrm>
            <a:off x="2137941" y="1844824"/>
            <a:ext cx="683136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7030A0"/>
                </a:solidFill>
              </a:rPr>
              <a:t>opis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err="1">
                <a:solidFill>
                  <a:srgbClr val="7030A0"/>
                </a:solidFill>
              </a:rPr>
              <a:t>posla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(</a:t>
            </a:r>
            <a:r>
              <a:rPr lang="en-US" sz="2000" dirty="0" err="1">
                <a:solidFill>
                  <a:srgbClr val="000000"/>
                </a:solidFill>
              </a:rPr>
              <a:t>proizvod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ali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storitev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panoga</a:t>
            </a:r>
            <a:r>
              <a:rPr lang="en-US" sz="2000" dirty="0">
                <a:solidFill>
                  <a:srgbClr val="000000"/>
                </a:solidFill>
              </a:rPr>
              <a:t>),</a:t>
            </a:r>
            <a:endParaRPr lang="sl-SI" sz="20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7030A0"/>
                </a:solidFill>
              </a:rPr>
              <a:t>tržno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err="1">
                <a:solidFill>
                  <a:srgbClr val="7030A0"/>
                </a:solidFill>
              </a:rPr>
              <a:t>strategijo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(</a:t>
            </a:r>
            <a:r>
              <a:rPr lang="en-US" sz="2000" dirty="0" err="1">
                <a:solidFill>
                  <a:srgbClr val="000000"/>
                </a:solidFill>
              </a:rPr>
              <a:t>opredelitev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trga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kako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boste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prodrli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na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trg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mesto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na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trgu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cene</a:t>
            </a:r>
            <a:r>
              <a:rPr lang="en-US" sz="2000" dirty="0">
                <a:solidFill>
                  <a:srgbClr val="000000"/>
                </a:solidFill>
              </a:rPr>
              <a:t> in</a:t>
            </a:r>
            <a:r>
              <a:rPr lang="sl-SI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distribucija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ter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prodaja</a:t>
            </a:r>
            <a:r>
              <a:rPr lang="en-US" sz="2000" dirty="0">
                <a:solidFill>
                  <a:srgbClr val="000000"/>
                </a:solidFill>
              </a:rPr>
              <a:t>),</a:t>
            </a:r>
            <a:endParaRPr lang="sl-SI" sz="20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7030A0"/>
                </a:solidFill>
              </a:rPr>
              <a:t>analizo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err="1">
                <a:solidFill>
                  <a:srgbClr val="7030A0"/>
                </a:solidFill>
              </a:rPr>
              <a:t>konkurence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(SWOT),</a:t>
            </a:r>
            <a:endParaRPr lang="sl-SI" sz="20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7030A0"/>
                </a:solidFill>
              </a:rPr>
              <a:t>načrte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err="1">
                <a:solidFill>
                  <a:srgbClr val="7030A0"/>
                </a:solidFill>
              </a:rPr>
              <a:t>razvoja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(</a:t>
            </a:r>
            <a:r>
              <a:rPr lang="en-US" sz="2000" dirty="0" err="1">
                <a:solidFill>
                  <a:srgbClr val="000000"/>
                </a:solidFill>
              </a:rPr>
              <a:t>razvoj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proizvoda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časovni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načrt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proračun</a:t>
            </a:r>
            <a:r>
              <a:rPr lang="en-US" sz="2000" dirty="0">
                <a:solidFill>
                  <a:srgbClr val="000000"/>
                </a:solidFill>
              </a:rPr>
              <a:t> in </a:t>
            </a:r>
            <a:r>
              <a:rPr lang="en-US" sz="2000" dirty="0" err="1">
                <a:solidFill>
                  <a:srgbClr val="000000"/>
                </a:solidFill>
              </a:rPr>
              <a:t>kontrola</a:t>
            </a:r>
            <a:r>
              <a:rPr lang="en-US" sz="2000" dirty="0">
                <a:solidFill>
                  <a:srgbClr val="000000"/>
                </a:solidFill>
              </a:rPr>
              <a:t>),</a:t>
            </a:r>
            <a:endParaRPr lang="sl-SI" sz="20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7030A0"/>
                </a:solidFill>
              </a:rPr>
              <a:t>načrte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err="1">
                <a:solidFill>
                  <a:srgbClr val="7030A0"/>
                </a:solidFill>
              </a:rPr>
              <a:t>poslovanja</a:t>
            </a:r>
            <a:r>
              <a:rPr lang="en-US" sz="2000" b="1" dirty="0">
                <a:solidFill>
                  <a:srgbClr val="7030A0"/>
                </a:solidFill>
              </a:rPr>
              <a:t> in </a:t>
            </a:r>
            <a:r>
              <a:rPr lang="en-US" sz="2000" b="1" dirty="0" err="1">
                <a:solidFill>
                  <a:srgbClr val="7030A0"/>
                </a:solidFill>
              </a:rPr>
              <a:t>organizacije</a:t>
            </a:r>
            <a:r>
              <a:rPr lang="en-US" sz="2000" dirty="0">
                <a:solidFill>
                  <a:srgbClr val="000000"/>
                </a:solidFill>
              </a:rPr>
              <a:t>,</a:t>
            </a:r>
            <a:endParaRPr lang="sl-SI" sz="20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7030A0"/>
                </a:solidFill>
              </a:rPr>
              <a:t>finančni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err="1">
                <a:solidFill>
                  <a:srgbClr val="7030A0"/>
                </a:solidFill>
              </a:rPr>
              <a:t>načrt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(</a:t>
            </a:r>
            <a:r>
              <a:rPr lang="en-US" sz="2000" dirty="0" err="1">
                <a:solidFill>
                  <a:srgbClr val="000000"/>
                </a:solidFill>
              </a:rPr>
              <a:t>sedanje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stanje</a:t>
            </a:r>
            <a:r>
              <a:rPr lang="en-US" sz="2000" dirty="0">
                <a:solidFill>
                  <a:srgbClr val="000000"/>
                </a:solidFill>
              </a:rPr>
              <a:t> in </a:t>
            </a:r>
            <a:r>
              <a:rPr lang="en-US" sz="2000" dirty="0" err="1">
                <a:solidFill>
                  <a:srgbClr val="000000"/>
                </a:solidFill>
              </a:rPr>
              <a:t>napovedi</a:t>
            </a:r>
            <a:r>
              <a:rPr lang="en-US" sz="2000" dirty="0">
                <a:solidFill>
                  <a:srgbClr val="000000"/>
                </a:solidFill>
              </a:rPr>
              <a:t>) in</a:t>
            </a:r>
            <a:endParaRPr lang="sl-SI" sz="20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7030A0"/>
                </a:solidFill>
              </a:rPr>
              <a:t>povzetek</a:t>
            </a:r>
            <a:r>
              <a:rPr lang="en-US" sz="2000" dirty="0">
                <a:solidFill>
                  <a:srgbClr val="000000"/>
                </a:solidFill>
              </a:rPr>
              <a:t> (</a:t>
            </a:r>
            <a:r>
              <a:rPr lang="en-US" sz="2000" dirty="0" err="1">
                <a:solidFill>
                  <a:srgbClr val="000000"/>
                </a:solidFill>
              </a:rPr>
              <a:t>povzamemo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dejstva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iz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poslovnega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načrta</a:t>
            </a: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038057"/>
            <a:ext cx="2165502" cy="1759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188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68538" y="214313"/>
            <a:ext cx="6675437" cy="1462087"/>
          </a:xfrm>
        </p:spPr>
        <p:txBody>
          <a:bodyPr/>
          <a:lstStyle/>
          <a:p>
            <a:pPr eaLnBrk="1" hangingPunct="1"/>
            <a:r>
              <a:rPr lang="sl-SI" altLang="sl-SI" sz="3600" b="1" dirty="0"/>
              <a:t>SWOT </a:t>
            </a:r>
            <a:r>
              <a:rPr lang="sl-SI" altLang="sl-SI" sz="1800" dirty="0">
                <a:hlinkClick r:id="rId2"/>
              </a:rPr>
              <a:t>http://</a:t>
            </a:r>
            <a:r>
              <a:rPr lang="sl-SI" altLang="sl-SI" sz="1800" dirty="0" smtClean="0">
                <a:hlinkClick r:id="rId2"/>
              </a:rPr>
              <a:t>www.youtube.com/watch?v=AXVhTBTsZVY</a:t>
            </a:r>
            <a:r>
              <a:rPr lang="sl-SI" altLang="sl-SI" sz="1800" dirty="0" smtClean="0"/>
              <a:t>  </a:t>
            </a:r>
            <a:endParaRPr lang="sl-SI" altLang="sl-SI" sz="3600" dirty="0" smtClean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4" t="32562" r="48897" b="21951"/>
          <a:stretch>
            <a:fillRect/>
          </a:stretch>
        </p:blipFill>
        <p:spPr bwMode="auto">
          <a:xfrm>
            <a:off x="0" y="765175"/>
            <a:ext cx="2195513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404813"/>
            <a:ext cx="115252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2411413" y="2017713"/>
            <a:ext cx="654367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3333CC"/>
              </a:buClr>
              <a:buFont typeface="Wingdings" pitchFamily="2" charset="2"/>
              <a:buNone/>
            </a:pPr>
            <a:endParaRPr lang="sl-SI" altLang="sl-SI" sz="2800" smtClean="0">
              <a:solidFill>
                <a:srgbClr val="000000"/>
              </a:solidFill>
            </a:endParaRP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1908175" y="2420938"/>
            <a:ext cx="723582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sl-SI" altLang="sl-SI" sz="2000" dirty="0" smtClean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sl-SI" altLang="sl-SI" sz="2000" dirty="0" smtClean="0">
              <a:solidFill>
                <a:srgbClr val="000000"/>
              </a:solidFill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24138"/>
            <a:ext cx="8534400" cy="25781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370353"/>
            <a:ext cx="2226929" cy="1476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653136"/>
            <a:ext cx="1931987" cy="193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315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68538" y="214313"/>
            <a:ext cx="6675437" cy="1462087"/>
          </a:xfrm>
        </p:spPr>
        <p:txBody>
          <a:bodyPr/>
          <a:lstStyle/>
          <a:p>
            <a:pPr eaLnBrk="1" hangingPunct="1"/>
            <a:r>
              <a:rPr lang="sl-SI" altLang="sl-SI" sz="3600" b="1" dirty="0"/>
              <a:t>Poslovni načrt vsebuje</a:t>
            </a:r>
            <a:endParaRPr lang="sl-SI" altLang="sl-SI" sz="3600" b="1" dirty="0" smtClean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4" t="32562" r="48897" b="21951"/>
          <a:stretch>
            <a:fillRect/>
          </a:stretch>
        </p:blipFill>
        <p:spPr bwMode="auto">
          <a:xfrm>
            <a:off x="0" y="765175"/>
            <a:ext cx="2195513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2484438" y="2017713"/>
            <a:ext cx="64706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3333CC"/>
              </a:buClr>
              <a:buFont typeface="Wingdings" pitchFamily="2" charset="2"/>
              <a:buNone/>
            </a:pPr>
            <a:endParaRPr lang="sl-SI" altLang="sl-SI" sz="2800" smtClean="0">
              <a:solidFill>
                <a:srgbClr val="000000"/>
              </a:solidFill>
            </a:endParaRPr>
          </a:p>
        </p:txBody>
      </p:sp>
      <p:pic>
        <p:nvPicPr>
          <p:cNvPr id="1024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404813"/>
            <a:ext cx="115252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2411413" y="2017713"/>
            <a:ext cx="654367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3333CC"/>
              </a:buClr>
              <a:buFont typeface="Wingdings" pitchFamily="2" charset="2"/>
              <a:buNone/>
            </a:pPr>
            <a:endParaRPr lang="sl-SI" altLang="sl-SI" sz="2800" smtClean="0">
              <a:solidFill>
                <a:srgbClr val="000000"/>
              </a:solidFill>
            </a:endParaRP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2339975" y="2017713"/>
            <a:ext cx="6615113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3333CC"/>
              </a:buClr>
            </a:pPr>
            <a:endParaRPr lang="sl-SI" altLang="sl-SI" sz="2800" smtClean="0">
              <a:solidFill>
                <a:srgbClr val="000000"/>
              </a:solidFill>
            </a:endParaRP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1908175" y="2420938"/>
            <a:ext cx="723582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sl-SI" altLang="sl-SI" sz="2000" dirty="0" smtClean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sl-SI" altLang="sl-SI" sz="2000" dirty="0" smtClean="0">
              <a:solidFill>
                <a:srgbClr val="000000"/>
              </a:solidFill>
            </a:endParaRPr>
          </a:p>
        </p:txBody>
      </p:sp>
      <p:sp>
        <p:nvSpPr>
          <p:cNvPr id="2" name="Pravokotnik 1"/>
          <p:cNvSpPr/>
          <p:nvPr/>
        </p:nvSpPr>
        <p:spPr>
          <a:xfrm>
            <a:off x="2137941" y="1844824"/>
            <a:ext cx="683136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7030A0"/>
                </a:solidFill>
              </a:rPr>
              <a:t>opis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err="1">
                <a:solidFill>
                  <a:srgbClr val="7030A0"/>
                </a:solidFill>
              </a:rPr>
              <a:t>posla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(</a:t>
            </a:r>
            <a:r>
              <a:rPr lang="en-US" sz="2000" dirty="0" err="1">
                <a:solidFill>
                  <a:srgbClr val="000000"/>
                </a:solidFill>
              </a:rPr>
              <a:t>proizvod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ali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storitev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panoga</a:t>
            </a:r>
            <a:r>
              <a:rPr lang="en-US" sz="2000" dirty="0">
                <a:solidFill>
                  <a:srgbClr val="000000"/>
                </a:solidFill>
              </a:rPr>
              <a:t>),</a:t>
            </a:r>
            <a:endParaRPr lang="sl-SI" sz="20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7030A0"/>
                </a:solidFill>
              </a:rPr>
              <a:t>tržno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err="1">
                <a:solidFill>
                  <a:srgbClr val="7030A0"/>
                </a:solidFill>
              </a:rPr>
              <a:t>strategijo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(</a:t>
            </a:r>
            <a:r>
              <a:rPr lang="en-US" sz="2000" dirty="0" err="1">
                <a:solidFill>
                  <a:srgbClr val="000000"/>
                </a:solidFill>
              </a:rPr>
              <a:t>opredelitev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trga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kako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boste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prodrli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na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trg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mesto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na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trgu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cene</a:t>
            </a:r>
            <a:r>
              <a:rPr lang="en-US" sz="2000" dirty="0">
                <a:solidFill>
                  <a:srgbClr val="000000"/>
                </a:solidFill>
              </a:rPr>
              <a:t> in</a:t>
            </a:r>
            <a:r>
              <a:rPr lang="sl-SI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distribucija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ter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prodaja</a:t>
            </a:r>
            <a:r>
              <a:rPr lang="en-US" sz="2000" dirty="0">
                <a:solidFill>
                  <a:srgbClr val="000000"/>
                </a:solidFill>
              </a:rPr>
              <a:t>),</a:t>
            </a:r>
            <a:endParaRPr lang="sl-SI" sz="20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7030A0"/>
                </a:solidFill>
              </a:rPr>
              <a:t>analizo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err="1">
                <a:solidFill>
                  <a:srgbClr val="7030A0"/>
                </a:solidFill>
              </a:rPr>
              <a:t>konkurence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(SWOT),</a:t>
            </a:r>
            <a:endParaRPr lang="sl-SI" sz="20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7030A0"/>
                </a:solidFill>
              </a:rPr>
              <a:t>načrte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err="1">
                <a:solidFill>
                  <a:srgbClr val="7030A0"/>
                </a:solidFill>
              </a:rPr>
              <a:t>razvoja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(</a:t>
            </a:r>
            <a:r>
              <a:rPr lang="en-US" sz="2000" dirty="0" err="1">
                <a:solidFill>
                  <a:srgbClr val="000000"/>
                </a:solidFill>
              </a:rPr>
              <a:t>razvoj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proizvoda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časovni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načrt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proračun</a:t>
            </a:r>
            <a:r>
              <a:rPr lang="en-US" sz="2000" dirty="0">
                <a:solidFill>
                  <a:srgbClr val="000000"/>
                </a:solidFill>
              </a:rPr>
              <a:t> in </a:t>
            </a:r>
            <a:r>
              <a:rPr lang="en-US" sz="2000" dirty="0" err="1">
                <a:solidFill>
                  <a:srgbClr val="000000"/>
                </a:solidFill>
              </a:rPr>
              <a:t>kontrola</a:t>
            </a:r>
            <a:r>
              <a:rPr lang="en-US" sz="2000" dirty="0">
                <a:solidFill>
                  <a:srgbClr val="000000"/>
                </a:solidFill>
              </a:rPr>
              <a:t>),</a:t>
            </a:r>
            <a:endParaRPr lang="sl-SI" sz="20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7030A0"/>
                </a:solidFill>
              </a:rPr>
              <a:t>načrte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err="1">
                <a:solidFill>
                  <a:srgbClr val="7030A0"/>
                </a:solidFill>
              </a:rPr>
              <a:t>poslovanja</a:t>
            </a:r>
            <a:r>
              <a:rPr lang="en-US" sz="2000" b="1" dirty="0">
                <a:solidFill>
                  <a:srgbClr val="7030A0"/>
                </a:solidFill>
              </a:rPr>
              <a:t> in </a:t>
            </a:r>
            <a:r>
              <a:rPr lang="en-US" sz="2000" b="1" dirty="0" err="1">
                <a:solidFill>
                  <a:srgbClr val="7030A0"/>
                </a:solidFill>
              </a:rPr>
              <a:t>organizacije</a:t>
            </a:r>
            <a:r>
              <a:rPr lang="en-US" sz="2000" dirty="0">
                <a:solidFill>
                  <a:srgbClr val="000000"/>
                </a:solidFill>
              </a:rPr>
              <a:t>,</a:t>
            </a:r>
            <a:endParaRPr lang="sl-SI" sz="20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7030A0"/>
                </a:solidFill>
              </a:rPr>
              <a:t>finančni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err="1">
                <a:solidFill>
                  <a:srgbClr val="7030A0"/>
                </a:solidFill>
              </a:rPr>
              <a:t>načrt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(</a:t>
            </a:r>
            <a:r>
              <a:rPr lang="en-US" sz="2000" dirty="0" err="1">
                <a:solidFill>
                  <a:srgbClr val="000000"/>
                </a:solidFill>
              </a:rPr>
              <a:t>sedanje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stanje</a:t>
            </a:r>
            <a:r>
              <a:rPr lang="en-US" sz="2000" dirty="0">
                <a:solidFill>
                  <a:srgbClr val="000000"/>
                </a:solidFill>
              </a:rPr>
              <a:t> in </a:t>
            </a:r>
            <a:r>
              <a:rPr lang="en-US" sz="2000" dirty="0" err="1">
                <a:solidFill>
                  <a:srgbClr val="000000"/>
                </a:solidFill>
              </a:rPr>
              <a:t>napovedi</a:t>
            </a:r>
            <a:r>
              <a:rPr lang="en-US" sz="2000" dirty="0">
                <a:solidFill>
                  <a:srgbClr val="000000"/>
                </a:solidFill>
              </a:rPr>
              <a:t>) in</a:t>
            </a:r>
            <a:endParaRPr lang="sl-SI" sz="20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7030A0"/>
                </a:solidFill>
              </a:rPr>
              <a:t>povzetek</a:t>
            </a:r>
            <a:r>
              <a:rPr lang="en-US" sz="2000" dirty="0">
                <a:solidFill>
                  <a:srgbClr val="000000"/>
                </a:solidFill>
              </a:rPr>
              <a:t> (</a:t>
            </a:r>
            <a:r>
              <a:rPr lang="en-US" sz="2000" dirty="0" err="1">
                <a:solidFill>
                  <a:srgbClr val="000000"/>
                </a:solidFill>
              </a:rPr>
              <a:t>povzamemo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dejstva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iz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poslovnega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načrta</a:t>
            </a: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038057"/>
            <a:ext cx="2165502" cy="1759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721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68538" y="214313"/>
            <a:ext cx="6675437" cy="1462087"/>
          </a:xfrm>
        </p:spPr>
        <p:txBody>
          <a:bodyPr/>
          <a:lstStyle/>
          <a:p>
            <a:pPr eaLnBrk="1" hangingPunct="1"/>
            <a:r>
              <a:rPr lang="sl-SI" altLang="sl-SI" sz="3600" b="1" dirty="0"/>
              <a:t>SWOT </a:t>
            </a:r>
            <a:r>
              <a:rPr lang="sl-SI" altLang="sl-SI" sz="1800" dirty="0">
                <a:hlinkClick r:id="rId2"/>
              </a:rPr>
              <a:t>http://</a:t>
            </a:r>
            <a:r>
              <a:rPr lang="sl-SI" altLang="sl-SI" sz="1800" dirty="0" smtClean="0">
                <a:hlinkClick r:id="rId2"/>
              </a:rPr>
              <a:t>www.youtube.com/watch?v=AXVhTBTsZVY</a:t>
            </a:r>
            <a:r>
              <a:rPr lang="sl-SI" altLang="sl-SI" sz="1800" dirty="0" smtClean="0"/>
              <a:t>  </a:t>
            </a:r>
            <a:endParaRPr lang="sl-SI" altLang="sl-SI" sz="3600" dirty="0" smtClean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4" t="32562" r="48897" b="21951"/>
          <a:stretch>
            <a:fillRect/>
          </a:stretch>
        </p:blipFill>
        <p:spPr bwMode="auto">
          <a:xfrm>
            <a:off x="0" y="765175"/>
            <a:ext cx="2195513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404813"/>
            <a:ext cx="115252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2411413" y="2017713"/>
            <a:ext cx="654367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3333CC"/>
              </a:buClr>
              <a:buFont typeface="Wingdings" pitchFamily="2" charset="2"/>
              <a:buNone/>
            </a:pPr>
            <a:endParaRPr lang="sl-SI" altLang="sl-SI" sz="2800" smtClean="0">
              <a:solidFill>
                <a:srgbClr val="000000"/>
              </a:solidFill>
            </a:endParaRP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1908175" y="2420938"/>
            <a:ext cx="723582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sl-SI" altLang="sl-SI" sz="2000" dirty="0" smtClean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sl-SI" altLang="sl-SI" sz="2000" dirty="0" smtClean="0">
              <a:solidFill>
                <a:srgbClr val="000000"/>
              </a:solidFill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24138"/>
            <a:ext cx="8534400" cy="25781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370353"/>
            <a:ext cx="2226929" cy="1476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653136"/>
            <a:ext cx="1931987" cy="193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961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165837" y="999861"/>
            <a:ext cx="6675437" cy="814015"/>
          </a:xfrm>
        </p:spPr>
        <p:txBody>
          <a:bodyPr/>
          <a:lstStyle/>
          <a:p>
            <a:pPr eaLnBrk="1" hangingPunct="1"/>
            <a:r>
              <a:rPr lang="sl-SI" altLang="sl-SI" sz="3600" b="1" dirty="0"/>
              <a:t>Poslovni načrt</a:t>
            </a:r>
            <a:endParaRPr lang="sl-SI" altLang="sl-SI" sz="3600" b="1" dirty="0" smtClean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4" t="32562" r="48897" b="21951"/>
          <a:stretch>
            <a:fillRect/>
          </a:stretch>
        </p:blipFill>
        <p:spPr bwMode="auto">
          <a:xfrm>
            <a:off x="-1" y="404813"/>
            <a:ext cx="2195513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404813"/>
            <a:ext cx="115252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1908175" y="2420938"/>
            <a:ext cx="723582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sl-SI" altLang="sl-SI" sz="2000" dirty="0" smtClean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sl-SI" altLang="sl-SI" sz="2000" dirty="0" smtClean="0">
              <a:solidFill>
                <a:srgbClr val="000000"/>
              </a:solidFill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128824"/>
            <a:ext cx="2663825" cy="177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9" y="2263776"/>
            <a:ext cx="6150944" cy="4594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avokotnik 2"/>
          <p:cNvSpPr/>
          <p:nvPr/>
        </p:nvSpPr>
        <p:spPr>
          <a:xfrm>
            <a:off x="2144582" y="27507"/>
            <a:ext cx="667861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000000"/>
                </a:solidFill>
                <a:hlinkClick r:id="rId6"/>
              </a:rPr>
              <a:t>http://www.youtube.com/watch?v=gtiugWe_oEI&amp;feature=related</a:t>
            </a:r>
            <a:r>
              <a:rPr lang="sl-SI" sz="1100" dirty="0">
                <a:solidFill>
                  <a:srgbClr val="000000"/>
                </a:solidFill>
              </a:rPr>
              <a:t> </a:t>
            </a:r>
            <a:endParaRPr lang="en-US" sz="1100" dirty="0">
              <a:solidFill>
                <a:srgbClr val="000000"/>
              </a:solidFill>
            </a:endParaRPr>
          </a:p>
          <a:p>
            <a:r>
              <a:rPr lang="en-US" sz="1100" dirty="0">
                <a:solidFill>
                  <a:srgbClr val="000000"/>
                </a:solidFill>
                <a:hlinkClick r:id="rId7"/>
              </a:rPr>
              <a:t>http://www.youtube.com/watch?v=jZWzWe67RwQ</a:t>
            </a:r>
            <a:r>
              <a:rPr lang="sl-SI" sz="1100" dirty="0">
                <a:solidFill>
                  <a:srgbClr val="000000"/>
                </a:solidFill>
              </a:rPr>
              <a:t> </a:t>
            </a:r>
            <a:endParaRPr lang="en-US" sz="1100" dirty="0">
              <a:solidFill>
                <a:srgbClr val="000000"/>
              </a:solidFill>
            </a:endParaRPr>
          </a:p>
          <a:p>
            <a:r>
              <a:rPr lang="en-US" sz="1100" dirty="0">
                <a:solidFill>
                  <a:srgbClr val="000000"/>
                </a:solidFill>
                <a:hlinkClick r:id="rId8"/>
              </a:rPr>
              <a:t>http://www.youtube.com/watch?v=XOgyyohdmk4</a:t>
            </a:r>
            <a:r>
              <a:rPr lang="sl-SI" sz="1100" dirty="0">
                <a:solidFill>
                  <a:srgbClr val="000000"/>
                </a:solidFill>
              </a:rPr>
              <a:t> </a:t>
            </a:r>
            <a:endParaRPr lang="en-US" sz="1100" dirty="0">
              <a:solidFill>
                <a:srgbClr val="000000"/>
              </a:solidFill>
            </a:endParaRPr>
          </a:p>
          <a:p>
            <a:r>
              <a:rPr lang="en-US" sz="1100" dirty="0">
                <a:solidFill>
                  <a:srgbClr val="000000"/>
                </a:solidFill>
                <a:hlinkClick r:id="rId9"/>
              </a:rPr>
              <a:t>http://www.teamasea.com/mojaalergija/svn/priloznost/zakaj-mrezno-trzenje/</a:t>
            </a:r>
            <a:r>
              <a:rPr lang="sl-SI" sz="1100" dirty="0">
                <a:solidFill>
                  <a:srgbClr val="000000"/>
                </a:solidFill>
              </a:rPr>
              <a:t> </a:t>
            </a:r>
            <a:endParaRPr lang="en-US" sz="1100" dirty="0">
              <a:solidFill>
                <a:srgbClr val="000000"/>
              </a:solidFill>
            </a:endParaRPr>
          </a:p>
          <a:p>
            <a:r>
              <a:rPr lang="en-US" sz="1100" dirty="0">
                <a:solidFill>
                  <a:srgbClr val="000000"/>
                </a:solidFill>
                <a:hlinkClick r:id="rId10"/>
              </a:rPr>
              <a:t>http://www.youtube.com/watch?v=Zy1YC1S3QE0</a:t>
            </a:r>
            <a:r>
              <a:rPr lang="sl-SI" sz="1100" dirty="0">
                <a:solidFill>
                  <a:srgbClr val="000000"/>
                </a:solidFill>
              </a:rPr>
              <a:t> </a:t>
            </a:r>
            <a:endParaRPr lang="en-US" sz="1100" dirty="0">
              <a:solidFill>
                <a:srgbClr val="000000"/>
              </a:solidFill>
            </a:endParaRPr>
          </a:p>
          <a:p>
            <a:r>
              <a:rPr lang="en-US" sz="1100" dirty="0">
                <a:solidFill>
                  <a:srgbClr val="000000"/>
                </a:solidFill>
                <a:hlinkClick r:id="rId11"/>
              </a:rPr>
              <a:t>http://podgib.weebly.com/poslovne-scaronale.html</a:t>
            </a:r>
            <a:r>
              <a:rPr lang="sl-SI" sz="1100" dirty="0">
                <a:solidFill>
                  <a:srgbClr val="000000"/>
                </a:solidFill>
              </a:rPr>
              <a:t> </a:t>
            </a:r>
            <a:endParaRPr lang="en-US" sz="1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4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sl-SI" altLang="sl-SI" smtClean="0"/>
              <a:t>  </a:t>
            </a:r>
          </a:p>
        </p:txBody>
      </p:sp>
      <p:sp>
        <p:nvSpPr>
          <p:cNvPr id="153604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3124200"/>
            <a:ext cx="7772400" cy="4114800"/>
          </a:xfrm>
          <a:noFill/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sl-SI" altLang="sl-SI" dirty="0" smtClean="0"/>
              <a:t>CILJ ugotavljanja stroškov po SM je ugotoviti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sl-SI" altLang="sl-SI" dirty="0" smtClean="0"/>
              <a:t>stroške, ki nastajajo na vseh SM, jih </a:t>
            </a:r>
            <a:r>
              <a:rPr lang="sl-SI" altLang="sl-SI" b="1" dirty="0" smtClean="0"/>
              <a:t>porazdeliti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sl-SI" altLang="sl-SI" dirty="0" smtClean="0"/>
              <a:t>na proizvodna SM in jih tako povezati z stroškovnimi nosilci </a:t>
            </a:r>
            <a:endParaRPr lang="sl-SI" altLang="sl-SI" dirty="0" smtClean="0">
              <a:latin typeface="Times New Roman CE" charset="-18"/>
            </a:endParaRPr>
          </a:p>
        </p:txBody>
      </p:sp>
      <p:sp>
        <p:nvSpPr>
          <p:cNvPr id="4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F8F6C2-8776-45CA-81D3-FEB7A2CE5BA9}" type="slidenum">
              <a:rPr lang="sl-SI" altLang="sl-SI"/>
              <a:pPr>
                <a:defRPr/>
              </a:pPr>
              <a:t>4</a:t>
            </a:fld>
            <a:endParaRPr lang="sl-SI" altLang="sl-SI">
              <a:latin typeface="Times New Roman CE" charset="-18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4" t="32562" r="48897" b="21951"/>
          <a:stretch>
            <a:fillRect/>
          </a:stretch>
        </p:blipFill>
        <p:spPr bwMode="auto">
          <a:xfrm>
            <a:off x="107504" y="116632"/>
            <a:ext cx="2195513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404813"/>
            <a:ext cx="115252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268538" y="214313"/>
            <a:ext cx="66754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altLang="sl-SI" sz="3200" b="1" i="0" u="none" strike="noStrike" kern="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KALKULACIJE STROŠKOV</a:t>
            </a:r>
            <a:endParaRPr kumimoji="0" lang="sl-SI" altLang="sl-SI" sz="3200" b="1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Tahoma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93290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33A0E6-8A08-4758-8730-DCEE1D37CE7C}" type="slidenum">
              <a:rPr lang="sl-SI" altLang="sl-SI"/>
              <a:pPr>
                <a:defRPr/>
              </a:pPr>
              <a:t>5</a:t>
            </a:fld>
            <a:endParaRPr lang="sl-SI" altLang="sl-SI">
              <a:latin typeface="Times New Roman CE" charset="-18"/>
            </a:endParaRPr>
          </a:p>
        </p:txBody>
      </p:sp>
      <p:sp>
        <p:nvSpPr>
          <p:cNvPr id="154627" name="Rectangle 2"/>
          <p:cNvSpPr>
            <a:spLocks noChangeArrowheads="1"/>
          </p:cNvSpPr>
          <p:nvPr/>
        </p:nvSpPr>
        <p:spPr bwMode="auto">
          <a:xfrm>
            <a:off x="593725" y="3124200"/>
            <a:ext cx="8169275" cy="2678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 CE" charset="-1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CE" charset="-1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CE" charset="-1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CE" charset="-1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CE" charset="-1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CE" charset="-1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CE" charset="-1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CE" charset="-1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CE" charset="-1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altLang="sl-SI" b="0" dirty="0" smtClean="0">
              <a:latin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sl-SI" b="0" dirty="0" smtClean="0">
                <a:latin typeface="Times New Roman" pitchFamily="18" charset="0"/>
              </a:rPr>
              <a:t>Porazdelitev stroškov po stroškovnih nosilcih je nujna, da podjetje ugotovi ali bo s prodajo proizvoda oz. storitve po določeni ceni dosegalo </a:t>
            </a:r>
            <a:r>
              <a:rPr lang="sl-SI" altLang="sl-SI" dirty="0" smtClean="0">
                <a:latin typeface="Times New Roman" pitchFamily="18" charset="0"/>
              </a:rPr>
              <a:t>dobiček ali izgubo </a:t>
            </a:r>
            <a:r>
              <a:rPr lang="sl-SI" altLang="sl-SI" b="0" dirty="0" smtClean="0">
                <a:latin typeface="Times New Roman" pitchFamily="18" charset="0"/>
              </a:rPr>
              <a:t>in kakšno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altLang="sl-SI" dirty="0" smtClean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4" t="32562" r="48897" b="21951"/>
          <a:stretch>
            <a:fillRect/>
          </a:stretch>
        </p:blipFill>
        <p:spPr bwMode="auto">
          <a:xfrm>
            <a:off x="107504" y="188640"/>
            <a:ext cx="2195513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404813"/>
            <a:ext cx="115252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268538" y="214313"/>
            <a:ext cx="66754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altLang="sl-SI" sz="3200" b="1" i="0" u="none" strike="noStrike" kern="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KALKULACIJE STROŠKOV</a:t>
            </a:r>
            <a:endParaRPr kumimoji="0" lang="sl-SI" altLang="sl-SI" sz="3200" b="1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Tahoma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66631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sl-SI" altLang="sl-SI" smtClean="0"/>
              <a:t> </a:t>
            </a:r>
          </a:p>
        </p:txBody>
      </p:sp>
      <p:sp>
        <p:nvSpPr>
          <p:cNvPr id="155652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3276600"/>
            <a:ext cx="7772400" cy="4114800"/>
          </a:xfrm>
          <a:noFill/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sl-SI" altLang="sl-SI" dirty="0" smtClean="0"/>
              <a:t>POSTOPEK RAZPOREJANJA STROŠKOV NA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sl-SI" altLang="sl-SI" dirty="0" smtClean="0"/>
              <a:t>SN  IMENUJEMO KALKULIRANJE</a:t>
            </a:r>
          </a:p>
          <a:p>
            <a:pPr>
              <a:spcBef>
                <a:spcPct val="0"/>
              </a:spcBef>
              <a:buFontTx/>
              <a:buNone/>
            </a:pPr>
            <a:endParaRPr lang="sl-SI" altLang="sl-SI" dirty="0" smtClean="0">
              <a:latin typeface="Times New Roman CE" charset="-18"/>
            </a:endParaRPr>
          </a:p>
        </p:txBody>
      </p:sp>
      <p:sp>
        <p:nvSpPr>
          <p:cNvPr id="4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E3C625-2BBD-425C-BDCD-392BA7892364}" type="slidenum">
              <a:rPr lang="sl-SI" altLang="sl-SI"/>
              <a:pPr>
                <a:defRPr/>
              </a:pPr>
              <a:t>6</a:t>
            </a:fld>
            <a:endParaRPr lang="sl-SI" altLang="sl-SI">
              <a:latin typeface="Times New Roman CE" charset="-18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4" t="32562" r="48897" b="21951"/>
          <a:stretch>
            <a:fillRect/>
          </a:stretch>
        </p:blipFill>
        <p:spPr bwMode="auto">
          <a:xfrm>
            <a:off x="179512" y="188640"/>
            <a:ext cx="2195513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404813"/>
            <a:ext cx="115252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268538" y="214313"/>
            <a:ext cx="66754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altLang="sl-SI" sz="3200" b="1" i="0" u="none" strike="noStrike" kern="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KALKULACIJE STROŠKOV</a:t>
            </a:r>
            <a:endParaRPr kumimoji="0" lang="sl-SI" altLang="sl-SI" sz="3200" b="1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Tahoma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09808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sl-SI" altLang="sl-SI" smtClean="0"/>
              <a:t>  </a:t>
            </a:r>
          </a:p>
        </p:txBody>
      </p:sp>
      <p:sp>
        <p:nvSpPr>
          <p:cNvPr id="156676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667000"/>
            <a:ext cx="7772400" cy="2994248"/>
          </a:xfrm>
          <a:noFill/>
        </p:spPr>
        <p:txBody>
          <a:bodyPr>
            <a:normAutofit/>
          </a:bodyPr>
          <a:lstStyle/>
          <a:p>
            <a:pPr marL="342900" indent="-342900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sl-SI" altLang="sl-SI" sz="2800" dirty="0" smtClean="0"/>
          </a:p>
          <a:p>
            <a:pPr marL="342900" indent="-34290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sl-SI" altLang="sl-SI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Način </a:t>
            </a:r>
            <a:r>
              <a:rPr lang="sl-SI" altLang="sl-SI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kalkuliranja</a:t>
            </a:r>
            <a:r>
              <a:rPr lang="sl-SI" altLang="sl-SI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 povezan z: 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sl-SI" altLang="sl-SI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sl-SI" altLang="sl-SI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dejavnostjo,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sl-SI" altLang="sl-SI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velikostjo podjetja,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sl-SI" altLang="sl-SI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izdelavnim postopkom</a:t>
            </a:r>
            <a:r>
              <a:rPr lang="sl-SI" altLang="sl-SI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altLang="sl-SI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</a:t>
            </a:r>
            <a:endParaRPr lang="sl-SI" altLang="sl-SI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sl-SI" altLang="sl-SI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načinom zbiranja podatkov</a:t>
            </a:r>
          </a:p>
        </p:txBody>
      </p:sp>
      <p:sp>
        <p:nvSpPr>
          <p:cNvPr id="4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0249FF-E700-43E0-8318-BE495EF247F1}" type="slidenum">
              <a:rPr lang="sl-SI" altLang="sl-SI"/>
              <a:pPr>
                <a:defRPr/>
              </a:pPr>
              <a:t>7</a:t>
            </a:fld>
            <a:endParaRPr lang="sl-SI" altLang="sl-SI">
              <a:latin typeface="Times New Roman CE" charset="-18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4" t="32562" r="48897" b="21951"/>
          <a:stretch>
            <a:fillRect/>
          </a:stretch>
        </p:blipFill>
        <p:spPr bwMode="auto">
          <a:xfrm>
            <a:off x="179512" y="188640"/>
            <a:ext cx="2195513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404813"/>
            <a:ext cx="115252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268538" y="214313"/>
            <a:ext cx="66754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altLang="sl-SI" sz="3200" b="1" i="0" u="none" strike="noStrike" kern="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KALKULACIJE STROŠKOV</a:t>
            </a:r>
            <a:endParaRPr kumimoji="0" lang="sl-SI" altLang="sl-SI" sz="3200" b="1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Tahoma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81334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E6861-7F91-47FC-84FD-708179E37BC1}" type="slidenum">
              <a:rPr lang="sl-SI" altLang="sl-SI"/>
              <a:pPr>
                <a:defRPr/>
              </a:pPr>
              <a:t>8</a:t>
            </a:fld>
            <a:endParaRPr lang="sl-SI" altLang="sl-SI">
              <a:latin typeface="Times New Roman CE" charset="-18"/>
            </a:endParaRPr>
          </a:p>
        </p:txBody>
      </p:sp>
      <p:sp>
        <p:nvSpPr>
          <p:cNvPr id="157699" name="Rectangle 2"/>
          <p:cNvSpPr>
            <a:spLocks noChangeArrowheads="1"/>
          </p:cNvSpPr>
          <p:nvPr/>
        </p:nvSpPr>
        <p:spPr bwMode="auto">
          <a:xfrm>
            <a:off x="838200" y="3276600"/>
            <a:ext cx="7913833" cy="1816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 CE" charset="-1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 CE" charset="-1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 CE" charset="-1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 CE" charset="-1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 CE" charset="-1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CE" charset="-1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CE" charset="-1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CE" charset="-1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 CE" charset="-1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sl-SI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Stroškovno knjigovodstvo zagotavlja potrebne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sl-SI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številske podatke, vendar odločitev ne sprejema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sl-SI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stroškovni knjigovodja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altLang="sl-SI" dirty="0" smtClean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4" t="32562" r="48897" b="21951"/>
          <a:stretch>
            <a:fillRect/>
          </a:stretch>
        </p:blipFill>
        <p:spPr bwMode="auto">
          <a:xfrm>
            <a:off x="179512" y="188640"/>
            <a:ext cx="2195513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404813"/>
            <a:ext cx="115252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268538" y="214313"/>
            <a:ext cx="66754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altLang="sl-SI" sz="3200" b="1" i="0" u="none" strike="noStrike" kern="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KALKULACIJE STROŠKOV</a:t>
            </a:r>
            <a:endParaRPr kumimoji="0" lang="sl-SI" altLang="sl-SI" sz="3200" b="1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Tahoma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98887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sl-SI" altLang="sl-SI" smtClean="0"/>
              <a:t>   </a:t>
            </a:r>
          </a:p>
        </p:txBody>
      </p:sp>
      <p:sp>
        <p:nvSpPr>
          <p:cNvPr id="158724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819400"/>
            <a:ext cx="7772400" cy="3429000"/>
          </a:xfrm>
          <a:noFill/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sl-SI" altLang="sl-SI" sz="2800" smtClean="0"/>
              <a:t>Vračilo denarja s prodajo izdelka je lahko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sl-SI" altLang="sl-SI" sz="2800" smtClean="0"/>
              <a:t>nominalno ali realno.</a:t>
            </a:r>
          </a:p>
          <a:p>
            <a:pPr>
              <a:spcBef>
                <a:spcPct val="0"/>
              </a:spcBef>
              <a:buFontTx/>
              <a:buNone/>
            </a:pPr>
            <a:endParaRPr lang="sl-SI" altLang="sl-SI" sz="2800" smtClean="0"/>
          </a:p>
          <a:p>
            <a:pPr>
              <a:spcBef>
                <a:spcPct val="0"/>
              </a:spcBef>
              <a:buFontTx/>
              <a:buNone/>
            </a:pPr>
            <a:r>
              <a:rPr lang="sl-SI" altLang="sl-SI" sz="2800" smtClean="0"/>
              <a:t>NOMINALNO  = dobimo enak znesek kot smo ga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sl-SI" altLang="sl-SI" sz="2800" smtClean="0"/>
              <a:t>                               vložili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sl-SI" altLang="sl-SI" sz="2800" smtClean="0"/>
              <a:t>REALNO = vrnjeni znesek ohrani kupno moč</a:t>
            </a:r>
            <a:endParaRPr lang="sl-SI" altLang="sl-SI" sz="2800" smtClean="0">
              <a:latin typeface="Times New Roman CE" charset="-18"/>
            </a:endParaRPr>
          </a:p>
        </p:txBody>
      </p:sp>
      <p:sp>
        <p:nvSpPr>
          <p:cNvPr id="4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D7079A-7047-4AB2-AB8A-13614999F027}" type="slidenum">
              <a:rPr lang="sl-SI" altLang="sl-SI"/>
              <a:pPr>
                <a:defRPr/>
              </a:pPr>
              <a:t>9</a:t>
            </a:fld>
            <a:endParaRPr lang="sl-SI" altLang="sl-SI">
              <a:latin typeface="Times New Roman CE" charset="-18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4" t="32562" r="48897" b="21951"/>
          <a:stretch>
            <a:fillRect/>
          </a:stretch>
        </p:blipFill>
        <p:spPr bwMode="auto">
          <a:xfrm>
            <a:off x="179512" y="188640"/>
            <a:ext cx="2195513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404813"/>
            <a:ext cx="115252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648" y="188640"/>
            <a:ext cx="6827837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19008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1505</Words>
  <Application>Microsoft Office PowerPoint</Application>
  <PresentationFormat>Diaprojekcija na zaslonu (4:3)</PresentationFormat>
  <Paragraphs>323</Paragraphs>
  <Slides>38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2</vt:i4>
      </vt:variant>
      <vt:variant>
        <vt:lpstr>Naslovi diapozitivov</vt:lpstr>
      </vt:variant>
      <vt:variant>
        <vt:i4>38</vt:i4>
      </vt:variant>
    </vt:vector>
  </HeadingPairs>
  <TitlesOfParts>
    <vt:vector size="46" baseType="lpstr">
      <vt:lpstr>Arial</vt:lpstr>
      <vt:lpstr>Calibri</vt:lpstr>
      <vt:lpstr>Tahoma</vt:lpstr>
      <vt:lpstr>Times New Roman</vt:lpstr>
      <vt:lpstr>Times New Roman CE</vt:lpstr>
      <vt:lpstr>Wingdings</vt:lpstr>
      <vt:lpstr>Officeova tema</vt:lpstr>
      <vt:lpstr>Blends</vt:lpstr>
      <vt:lpstr>EMP</vt:lpstr>
      <vt:lpstr>KALKULACIJE STROŠKOV</vt:lpstr>
      <vt:lpstr>PowerPointova predstavitev</vt:lpstr>
      <vt:lpstr>  </vt:lpstr>
      <vt:lpstr>PowerPointova predstavitev</vt:lpstr>
      <vt:lpstr> </vt:lpstr>
      <vt:lpstr>  </vt:lpstr>
      <vt:lpstr>PowerPointova predstavitev</vt:lpstr>
      <vt:lpstr>   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Enostavna - delitvena kalkulacija</vt:lpstr>
      <vt:lpstr>Enostavna - delitvena kalkulacija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OBLIKOVANJE PRODAJNIH CEN</vt:lpstr>
      <vt:lpstr>OBLIKOVANJE  PRODAJNIH CEN</vt:lpstr>
      <vt:lpstr>OBLIKOVANJE PRODAJNIH CEN GLEDE NA POVPRAŠEVANJE</vt:lpstr>
      <vt:lpstr>OBLIKOVANJE PRODAJNIH CEN GLEDE NA STROŠKE</vt:lpstr>
      <vt:lpstr>METODA OBLIKOVANJA PRODAJNIH CEN GLEDE NA KONKURENCO</vt:lpstr>
      <vt:lpstr>INVESTICIJE</vt:lpstr>
      <vt:lpstr>INVESTICIJE</vt:lpstr>
      <vt:lpstr>Pogoji za investiranje</vt:lpstr>
      <vt:lpstr>Poslovni načrt</vt:lpstr>
      <vt:lpstr>Poslovni načrt vsebuje</vt:lpstr>
      <vt:lpstr>SWOT http://www.youtube.com/watch?v=AXVhTBTsZVY  </vt:lpstr>
      <vt:lpstr>Poslovni načrt vsebuje</vt:lpstr>
      <vt:lpstr>SWOT http://www.youtube.com/watch?v=AXVhTBTsZVY  </vt:lpstr>
      <vt:lpstr>Poslovni načrt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Uporabnik</dc:creator>
  <cp:lastModifiedBy>Vesna</cp:lastModifiedBy>
  <cp:revision>8</cp:revision>
  <dcterms:created xsi:type="dcterms:W3CDTF">2016-11-20T22:38:04Z</dcterms:created>
  <dcterms:modified xsi:type="dcterms:W3CDTF">2021-03-16T08:55:28Z</dcterms:modified>
</cp:coreProperties>
</file>