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77" r:id="rId13"/>
    <p:sldId id="267" r:id="rId14"/>
    <p:sldId id="268" r:id="rId15"/>
    <p:sldId id="269" r:id="rId16"/>
    <p:sldId id="270" r:id="rId17"/>
    <p:sldId id="271" r:id="rId18"/>
    <p:sldId id="272" r:id="rId19"/>
    <p:sldId id="285" r:id="rId20"/>
    <p:sldId id="279" r:id="rId21"/>
    <p:sldId id="280" r:id="rId22"/>
    <p:sldId id="281" r:id="rId23"/>
    <p:sldId id="282" r:id="rId24"/>
    <p:sldId id="283" r:id="rId25"/>
    <p:sldId id="284" r:id="rId26"/>
    <p:sldId id="286" r:id="rId27"/>
    <p:sldId id="287" r:id="rId28"/>
    <p:sldId id="288" r:id="rId29"/>
    <p:sldId id="273" r:id="rId30"/>
    <p:sldId id="274" r:id="rId31"/>
    <p:sldId id="275" r:id="rId32"/>
    <p:sldId id="278" r:id="rId33"/>
    <p:sldId id="276" r:id="rId34"/>
  </p:sldIdLst>
  <p:sldSz cx="12192000" cy="6858000"/>
  <p:notesSz cx="6858000" cy="9144000"/>
  <p:embeddedFontLst>
    <p:embeddedFont>
      <p:font typeface="Garamond" panose="02020404030301010803"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6Si/UFTEhoRAkW1JCJUb/lva8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BE5F4-6739-89A0-0C1F-EDD3F881821E}" v="663" dt="2023-03-17T14:27:55.816"/>
    <p1510:client id="{B49320B6-A6AE-A5C9-9E07-01F99E6453F9}" v="63" dt="2023-03-17T18:49:37.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customschemas.google.com/relationships/presentationmetadata" Target="meta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08c497bd5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08c497bd5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grpSp>
        <p:nvGrpSpPr>
          <p:cNvPr id="17" name="Google Shape;17;p22"/>
          <p:cNvGrpSpPr/>
          <p:nvPr/>
        </p:nvGrpSpPr>
        <p:grpSpPr>
          <a:xfrm>
            <a:off x="-16934" y="0"/>
            <a:ext cx="12231160" cy="6856214"/>
            <a:chOff x="-16934" y="0"/>
            <a:chExt cx="12231160" cy="6856214"/>
          </a:xfrm>
        </p:grpSpPr>
        <p:pic>
          <p:nvPicPr>
            <p:cNvPr id="18" name="Google Shape;18;p22"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9" name="Google Shape;19;p22"/>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2"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21" name="Google Shape;21;p22"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22" name="Google Shape;22;p22"/>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2"/>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4" name="Google Shape;24;p22"/>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27" name="Google Shape;27;p22"/>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5"/>
        <p:cNvGrpSpPr/>
        <p:nvPr/>
      </p:nvGrpSpPr>
      <p:grpSpPr>
        <a:xfrm>
          <a:off x="0" y="0"/>
          <a:ext cx="0" cy="0"/>
          <a:chOff x="0" y="0"/>
          <a:chExt cx="0" cy="0"/>
        </a:xfrm>
      </p:grpSpPr>
      <p:sp>
        <p:nvSpPr>
          <p:cNvPr id="86" name="Google Shape;86;p31"/>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88" name="Google Shape;88;p31"/>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9" name="Google Shape;89;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2"/>
        <p:cNvGrpSpPr/>
        <p:nvPr/>
      </p:nvGrpSpPr>
      <p:grpSpPr>
        <a:xfrm>
          <a:off x="0" y="0"/>
          <a:ext cx="0" cy="0"/>
          <a:chOff x="0" y="0"/>
          <a:chExt cx="0" cy="0"/>
        </a:xfrm>
      </p:grpSpPr>
      <p:sp>
        <p:nvSpPr>
          <p:cNvPr id="93" name="Google Shape;93;p32"/>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5" name="Google Shape;95;p3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98" name="Google Shape;98;p32"/>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9"/>
        <p:cNvGrpSpPr/>
        <p:nvPr/>
      </p:nvGrpSpPr>
      <p:grpSpPr>
        <a:xfrm>
          <a:off x="0" y="0"/>
          <a:ext cx="0" cy="0"/>
          <a:chOff x="0" y="0"/>
          <a:chExt cx="0" cy="0"/>
        </a:xfrm>
      </p:grpSpPr>
      <p:sp>
        <p:nvSpPr>
          <p:cNvPr id="100" name="Google Shape;100;p33"/>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3"/>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2" name="Google Shape;102;p33"/>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3" name="Google Shape;103;p3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
        <p:nvSpPr>
          <p:cNvPr id="106" name="Google Shape;106;p33"/>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8000">
                <a:solidFill>
                  <a:schemeClr val="dk1"/>
                </a:solidFill>
                <a:latin typeface="Garamond"/>
                <a:ea typeface="Garamond"/>
                <a:cs typeface="Garamond"/>
                <a:sym typeface="Garamond"/>
              </a:rPr>
              <a:t>“</a:t>
            </a:r>
            <a:endParaRPr/>
          </a:p>
        </p:txBody>
      </p:sp>
      <p:sp>
        <p:nvSpPr>
          <p:cNvPr id="107" name="Google Shape;107;p33"/>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sl-SI" sz="8000">
                <a:solidFill>
                  <a:schemeClr val="dk1"/>
                </a:solidFill>
                <a:latin typeface="Garamond"/>
                <a:ea typeface="Garamond"/>
                <a:cs typeface="Garamond"/>
                <a:sym typeface="Garamond"/>
              </a:rPr>
              <a:t>”</a:t>
            </a:r>
            <a:endParaRPr/>
          </a:p>
        </p:txBody>
      </p:sp>
      <p:cxnSp>
        <p:nvCxnSpPr>
          <p:cNvPr id="108" name="Google Shape;108;p33"/>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34"/>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4"/>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2" name="Google Shape;112;p3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35"/>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5"/>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8" name="Google Shape;118;p35"/>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9" name="Google Shape;119;p3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
        <p:nvSpPr>
          <p:cNvPr id="122" name="Google Shape;122;p35"/>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8000">
                <a:solidFill>
                  <a:schemeClr val="dk1"/>
                </a:solidFill>
                <a:latin typeface="Garamond"/>
                <a:ea typeface="Garamond"/>
                <a:cs typeface="Garamond"/>
                <a:sym typeface="Garamond"/>
              </a:rPr>
              <a:t>“</a:t>
            </a:r>
            <a:endParaRPr/>
          </a:p>
        </p:txBody>
      </p:sp>
      <p:sp>
        <p:nvSpPr>
          <p:cNvPr id="123" name="Google Shape;123;p35"/>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sl-SI" sz="8000">
                <a:solidFill>
                  <a:schemeClr val="dk1"/>
                </a:solidFill>
                <a:latin typeface="Garamond"/>
                <a:ea typeface="Garamond"/>
                <a:cs typeface="Garamond"/>
                <a:sym typeface="Garamond"/>
              </a:rPr>
              <a:t>”</a:t>
            </a:r>
            <a:endParaRPr/>
          </a:p>
        </p:txBody>
      </p:sp>
      <p:cxnSp>
        <p:nvCxnSpPr>
          <p:cNvPr id="124" name="Google Shape;124;p35"/>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5"/>
        <p:cNvGrpSpPr/>
        <p:nvPr/>
      </p:nvGrpSpPr>
      <p:grpSpPr>
        <a:xfrm>
          <a:off x="0" y="0"/>
          <a:ext cx="0" cy="0"/>
          <a:chOff x="0" y="0"/>
          <a:chExt cx="0" cy="0"/>
        </a:xfrm>
      </p:grpSpPr>
      <p:sp>
        <p:nvSpPr>
          <p:cNvPr id="126" name="Google Shape;126;p36"/>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6"/>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8" name="Google Shape;128;p36"/>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9" name="Google Shape;129;p3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132" name="Google Shape;132;p36"/>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3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7"/>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6" name="Google Shape;136;p3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139" name="Google Shape;139;p37"/>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0"/>
        <p:cNvGrpSpPr/>
        <p:nvPr/>
      </p:nvGrpSpPr>
      <p:grpSpPr>
        <a:xfrm>
          <a:off x="0" y="0"/>
          <a:ext cx="0" cy="0"/>
          <a:chOff x="0" y="0"/>
          <a:chExt cx="0" cy="0"/>
        </a:xfrm>
      </p:grpSpPr>
      <p:sp>
        <p:nvSpPr>
          <p:cNvPr id="141" name="Google Shape;141;p38"/>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8"/>
          <p:cNvSpPr txBox="1">
            <a:spLocks noGrp="1"/>
          </p:cNvSpPr>
          <p:nvPr>
            <p:ph type="body" idx="1"/>
          </p:nvPr>
        </p:nvSpPr>
        <p:spPr>
          <a:xfrm rot="5400000">
            <a:off x="2565043" y="-287514"/>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3" name="Google Shape;143;p3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146" name="Google Shape;146;p38"/>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cxnSp>
        <p:nvCxnSpPr>
          <p:cNvPr id="29" name="Google Shape;29;p23"/>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30" name="Google Shape;30;p2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2" name="Google Shape;32;p2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25"/>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5"/>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42" name="Google Shape;42;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45" name="Google Shape;45;p25"/>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cxnSp>
        <p:nvCxnSpPr>
          <p:cNvPr id="47" name="Google Shape;47;p26"/>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48" name="Google Shape;48;p2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6"/>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0" name="Google Shape;50;p26"/>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1" name="Google Shape;51;p2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57" name="Google Shape;57;p27"/>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8" name="Google Shape;58;p27"/>
          <p:cNvSpPr txBox="1">
            <a:spLocks noGrp="1"/>
          </p:cNvSpPr>
          <p:nvPr>
            <p:ph type="body" idx="3"/>
          </p:nvPr>
        </p:nvSpPr>
        <p:spPr>
          <a:xfrm>
            <a:off x="618067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59" name="Google Shape;59;p27"/>
          <p:cNvSpPr txBox="1">
            <a:spLocks noGrp="1"/>
          </p:cNvSpPr>
          <p:nvPr>
            <p:ph type="body" idx="4"/>
          </p:nvPr>
        </p:nvSpPr>
        <p:spPr>
          <a:xfrm>
            <a:off x="618067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0" name="Google Shape;60;p2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63" name="Google Shape;63;p27"/>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2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69" name="Google Shape;69;p28"/>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9"/>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3" name="Google Shape;73;p29"/>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4" name="Google Shape;74;p2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cxnSp>
        <p:nvCxnSpPr>
          <p:cNvPr id="77" name="Google Shape;77;p29"/>
          <p:cNvCxnSpPr/>
          <p:nvPr/>
        </p:nvCxnSpPr>
        <p:spPr>
          <a:xfrm>
            <a:off x="1396169"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81" name="Google Shape;81;p30"/>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2" name="Google Shape;82;p3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grpSp>
        <p:nvGrpSpPr>
          <p:cNvPr id="6" name="Google Shape;6;p21"/>
          <p:cNvGrpSpPr/>
          <p:nvPr/>
        </p:nvGrpSpPr>
        <p:grpSpPr>
          <a:xfrm>
            <a:off x="-15736" y="0"/>
            <a:ext cx="12229962" cy="6856214"/>
            <a:chOff x="-15736" y="0"/>
            <a:chExt cx="12229962" cy="6856214"/>
          </a:xfrm>
        </p:grpSpPr>
        <p:pic>
          <p:nvPicPr>
            <p:cNvPr id="7" name="Google Shape;7;p21" descr="HD-PanelContent.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8" name="Google Shape;8;p21"/>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21"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0" name="Google Shape;10;p21"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1" name="Google Shape;11;p2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 name="Google Shape;12;p2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3" name="Google Shape;13;p2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2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2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si/url?sa=i&amp;rct=j&amp;q=&amp;esrc=s&amp;source=images&amp;cd=&amp;cad=rja&amp;uact=8&amp;ved=0ahUKEwjulJrJkrHSAhXKWhQKHa7pBkkQjRwIBw&amp;url=https://www.youtube.com/watch?v%3Dxz1jtBKaofU&amp;bvm=bv.148073327,d.bGs&amp;psig=AFQjCNF4NjUHOeVR7dMIuemfyFQVrh17Nw&amp;ust=1488314312440830"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si/url?sa=i&amp;rct=j&amp;q=&amp;esrc=s&amp;source=images&amp;cd=&amp;cad=rja&amp;uact=8&amp;ved=0ahUKEwi10eSZzrPSAhXDmBoKHXC0CjgQjRwIBw&amp;url=http://center-europa.com/pages/1/education_system_usa.html&amp;psig=AFQjCNGbRkPeEnJ406h6zEIOb0mVh8eM3Q&amp;ust=148839925384403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youtube.com/watch?v=h11u3vtcpaY" TargetMode="Externa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youtube.com/watch?v=2eXCG-hlaq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SsaQsJeZSIw"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hyperlink" Target="https://www.270towin.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hyperlink" Target="http://www.youtube.com/watch?v=vnVwvPpdFe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youtube.com/watch?v=lBJcqxI7ka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hyperlink" Target="http://www.history.com/topics/great-depressio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z02Ie8wKKRg" TargetMode="External"/><Relationship Id="rId5" Type="http://schemas.openxmlformats.org/officeDocument/2006/relationships/image" Target="../media/image34.jp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presentation/d/1d1o413Ey-y_b0q2H6e6Qt_y7i5zeGnCX6sKrumcPhJk/edit?usp=sharing"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V2HonOsGu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wEGYNd93na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presentation/d/1imwA1q2vKdwAcTsXJkjcRoC_XgAKEfUrNz4QQqjIG1c/edit?usp=shar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Igk4XvzwOC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
          <p:cNvSpPr txBox="1">
            <a:spLocks noGrp="1"/>
          </p:cNvSpPr>
          <p:nvPr>
            <p:ph type="ctrTitle"/>
          </p:nvPr>
        </p:nvSpPr>
        <p:spPr>
          <a:xfrm>
            <a:off x="1423416" y="3316922"/>
            <a:ext cx="9144000" cy="226091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262626"/>
              </a:buClr>
              <a:buSzPct val="100000"/>
              <a:buFont typeface="Times New Roman"/>
              <a:buNone/>
            </a:pPr>
            <a:br>
              <a:rPr lang="sl-SI" sz="4800" b="1">
                <a:latin typeface="Times New Roman"/>
                <a:ea typeface="Times New Roman"/>
                <a:cs typeface="Times New Roman"/>
                <a:sym typeface="Times New Roman"/>
              </a:rPr>
            </a:br>
            <a:br>
              <a:rPr lang="sl-SI" sz="4800" b="1">
                <a:latin typeface="Times New Roman"/>
                <a:ea typeface="Times New Roman"/>
                <a:cs typeface="Times New Roman"/>
                <a:sym typeface="Times New Roman"/>
              </a:rPr>
            </a:br>
            <a:r>
              <a:rPr lang="sl-SI" sz="4800" b="1"/>
              <a:t>THE UNITED STATES OF AMERICA</a:t>
            </a:r>
            <a:br>
              <a:rPr lang="sl-SI" sz="4800"/>
            </a:br>
            <a:br>
              <a:rPr lang="sl-SI" sz="4800" b="1">
                <a:latin typeface="Times New Roman"/>
                <a:ea typeface="Times New Roman"/>
                <a:cs typeface="Times New Roman"/>
                <a:sym typeface="Times New Roman"/>
              </a:rPr>
            </a:br>
            <a:endParaRPr sz="4800" b="1">
              <a:latin typeface="Times New Roman"/>
              <a:ea typeface="Times New Roman"/>
              <a:cs typeface="Times New Roman"/>
              <a:sym typeface="Times New Roman"/>
            </a:endParaRPr>
          </a:p>
        </p:txBody>
      </p:sp>
      <p:sp>
        <p:nvSpPr>
          <p:cNvPr id="152" name="Google Shape;152;p1"/>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5060"/>
              <a:buNone/>
            </a:pP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110490" algn="l" rtl="0">
              <a:spcBef>
                <a:spcPts val="0"/>
              </a:spcBef>
              <a:spcAft>
                <a:spcPts val="0"/>
              </a:spcAft>
              <a:buSzPts val="2760"/>
              <a:buNone/>
            </a:pPr>
            <a:endParaRPr b="1" i="1"/>
          </a:p>
          <a:p>
            <a:pPr marL="285750" lvl="0" indent="-285750" algn="l" rtl="0">
              <a:spcBef>
                <a:spcPts val="1080"/>
              </a:spcBef>
              <a:spcAft>
                <a:spcPts val="0"/>
              </a:spcAft>
              <a:buSzPts val="2760"/>
              <a:buChar char="•"/>
            </a:pPr>
            <a:r>
              <a:rPr lang="sl-SI" b="1" i="1"/>
              <a:t>Environmental ignorance</a:t>
            </a:r>
            <a:endParaRPr/>
          </a:p>
          <a:p>
            <a:pPr marL="285750" lvl="0" indent="-285750" algn="l" rtl="0">
              <a:spcBef>
                <a:spcPts val="1080"/>
              </a:spcBef>
              <a:spcAft>
                <a:spcPts val="0"/>
              </a:spcAft>
              <a:buSzPts val="2760"/>
              <a:buChar char="•"/>
            </a:pPr>
            <a:r>
              <a:rPr lang="sl-SI" b="1" i="1"/>
              <a:t>Arrogance and boastfulness</a:t>
            </a:r>
            <a:endParaRPr/>
          </a:p>
          <a:p>
            <a:pPr marL="285750" lvl="0" indent="-285750" algn="l" rtl="0">
              <a:spcBef>
                <a:spcPts val="1080"/>
              </a:spcBef>
              <a:spcAft>
                <a:spcPts val="0"/>
              </a:spcAft>
              <a:buSzPts val="2760"/>
              <a:buChar char="•"/>
            </a:pPr>
            <a:r>
              <a:rPr lang="sl-SI" b="1" i="1"/>
              <a:t>Military zeal</a:t>
            </a:r>
            <a:endParaRPr/>
          </a:p>
          <a:p>
            <a:pPr marL="285750" lvl="0" indent="-285750" algn="l" rtl="0">
              <a:spcBef>
                <a:spcPts val="1080"/>
              </a:spcBef>
              <a:spcAft>
                <a:spcPts val="0"/>
              </a:spcAft>
              <a:buSzPts val="2760"/>
              <a:buChar char="•"/>
            </a:pPr>
            <a:r>
              <a:rPr lang="sl-SI" b="1" i="1"/>
              <a:t>Overly hard-working</a:t>
            </a:r>
            <a:endParaRPr/>
          </a:p>
          <a:p>
            <a:pPr marL="285750" lvl="0" indent="-110490" algn="l" rtl="0">
              <a:spcBef>
                <a:spcPts val="1080"/>
              </a:spcBef>
              <a:spcAft>
                <a:spcPts val="0"/>
              </a:spcAft>
              <a:buSzPts val="2760"/>
              <a:buNone/>
            </a:pPr>
            <a:endParaRPr/>
          </a:p>
        </p:txBody>
      </p:sp>
      <p:sp>
        <p:nvSpPr>
          <p:cNvPr id="211" name="Google Shape;211;p10"/>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3200"/>
              <a:buFont typeface="Garamond"/>
              <a:buNone/>
            </a:pPr>
            <a:r>
              <a:rPr lang="sl-SI" sz="3200" b="1"/>
              <a:t>AMERICAN STEREOTYPES - NEGATIVE</a:t>
            </a:r>
            <a:endParaRPr sz="3200"/>
          </a:p>
        </p:txBody>
      </p:sp>
      <p:pic>
        <p:nvPicPr>
          <p:cNvPr id="212" name="Google Shape;212;p10" descr="american-stereotypes"/>
          <p:cNvPicPr preferRelativeResize="0"/>
          <p:nvPr/>
        </p:nvPicPr>
        <p:blipFill rotWithShape="1">
          <a:blip r:embed="rId3">
            <a:alphaModFix/>
          </a:blip>
          <a:srcRect/>
          <a:stretch/>
        </p:blipFill>
        <p:spPr>
          <a:xfrm>
            <a:off x="5870448" y="2556932"/>
            <a:ext cx="4581144" cy="31359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1" descr="Image result for AMERICAN STEREOTYPES">
            <a:hlinkClick r:id="rId3"/>
          </p:cNvPr>
          <p:cNvPicPr preferRelativeResize="0"/>
          <p:nvPr/>
        </p:nvPicPr>
        <p:blipFill rotWithShape="1">
          <a:blip r:embed="rId4">
            <a:alphaModFix/>
          </a:blip>
          <a:srcRect/>
          <a:stretch/>
        </p:blipFill>
        <p:spPr>
          <a:xfrm>
            <a:off x="1627632" y="1024128"/>
            <a:ext cx="8869680" cy="48646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C472A853-4C6F-3486-ACA0-7B030E6E771E}"/>
              </a:ext>
            </a:extLst>
          </p:cNvPr>
          <p:cNvPicPr>
            <a:picLocks noChangeAspect="1"/>
          </p:cNvPicPr>
          <p:nvPr/>
        </p:nvPicPr>
        <p:blipFill>
          <a:blip r:embed="rId2"/>
          <a:stretch>
            <a:fillRect/>
          </a:stretch>
        </p:blipFill>
        <p:spPr>
          <a:xfrm>
            <a:off x="2975000" y="562314"/>
            <a:ext cx="5842430" cy="5733371"/>
          </a:xfrm>
          <a:prstGeom prst="rect">
            <a:avLst/>
          </a:prstGeom>
        </p:spPr>
      </p:pic>
    </p:spTree>
    <p:extLst>
      <p:ext uri="{BB962C8B-B14F-4D97-AF65-F5344CB8AC3E}">
        <p14:creationId xmlns:p14="http://schemas.microsoft.com/office/powerpoint/2010/main" val="2779618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EDUCATION IN THE USA</a:t>
            </a:r>
            <a:endParaRPr sz="3200" b="1"/>
          </a:p>
        </p:txBody>
      </p:sp>
      <p:sp>
        <p:nvSpPr>
          <p:cNvPr id="223" name="Google Shape;223;p12"/>
          <p:cNvSpPr txBox="1">
            <a:spLocks noGrp="1"/>
          </p:cNvSpPr>
          <p:nvPr>
            <p:ph type="body" idx="1"/>
          </p:nvPr>
        </p:nvSpPr>
        <p:spPr>
          <a:xfrm>
            <a:off x="1295401" y="2556932"/>
            <a:ext cx="4703063" cy="23716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760"/>
              <a:buNone/>
            </a:pPr>
            <a:r>
              <a:rPr lang="sl-SI"/>
              <a:t>Education in the USA is provided by:</a:t>
            </a:r>
            <a:endParaRPr/>
          </a:p>
          <a:p>
            <a:pPr marL="285750" lvl="0" indent="-285750" algn="l" rtl="0">
              <a:spcBef>
                <a:spcPts val="1080"/>
              </a:spcBef>
              <a:spcAft>
                <a:spcPts val="0"/>
              </a:spcAft>
              <a:buSzPts val="2760"/>
              <a:buFont typeface="Arial"/>
              <a:buChar char="•"/>
            </a:pPr>
            <a:r>
              <a:rPr lang="sl-SI"/>
              <a:t>public (87 %),</a:t>
            </a:r>
            <a:endParaRPr/>
          </a:p>
          <a:p>
            <a:pPr marL="285750" lvl="0" indent="-285750" algn="l" rtl="0">
              <a:spcBef>
                <a:spcPts val="1080"/>
              </a:spcBef>
              <a:spcAft>
                <a:spcPts val="0"/>
              </a:spcAft>
              <a:buSzPts val="2760"/>
              <a:buFont typeface="Arial"/>
              <a:buChar char="•"/>
            </a:pPr>
            <a:r>
              <a:rPr lang="sl-SI"/>
              <a:t>private (10 %), </a:t>
            </a:r>
            <a:endParaRPr/>
          </a:p>
          <a:p>
            <a:pPr marL="285750" lvl="0" indent="-285750" algn="l" rtl="0">
              <a:spcBef>
                <a:spcPts val="1080"/>
              </a:spcBef>
              <a:spcAft>
                <a:spcPts val="0"/>
              </a:spcAft>
              <a:buSzPts val="2760"/>
              <a:buFont typeface="Arial"/>
              <a:buChar char="•"/>
            </a:pPr>
            <a:r>
              <a:rPr lang="sl-SI"/>
              <a:t>and home schools (3 %).</a:t>
            </a:r>
            <a:endParaRPr/>
          </a:p>
        </p:txBody>
      </p:sp>
      <p:pic>
        <p:nvPicPr>
          <p:cNvPr id="224" name="Google Shape;224;p12" descr="Related image">
            <a:hlinkClick r:id="rId3"/>
          </p:cNvPr>
          <p:cNvPicPr preferRelativeResize="0"/>
          <p:nvPr/>
        </p:nvPicPr>
        <p:blipFill rotWithShape="1">
          <a:blip r:embed="rId4">
            <a:alphaModFix/>
          </a:blip>
          <a:srcRect/>
          <a:stretch/>
        </p:blipFill>
        <p:spPr>
          <a:xfrm>
            <a:off x="5777611" y="3052191"/>
            <a:ext cx="4641850" cy="2381250"/>
          </a:xfrm>
          <a:prstGeom prst="rect">
            <a:avLst/>
          </a:prstGeom>
          <a:noFill/>
          <a:ln>
            <a:noFill/>
          </a:ln>
        </p:spPr>
      </p:pic>
      <p:sp>
        <p:nvSpPr>
          <p:cNvPr id="225" name="Google Shape;225;p12"/>
          <p:cNvSpPr txBox="1"/>
          <p:nvPr/>
        </p:nvSpPr>
        <p:spPr>
          <a:xfrm>
            <a:off x="9277165" y="5655076"/>
            <a:ext cx="15535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u="sng">
                <a:solidFill>
                  <a:schemeClr val="dk1"/>
                </a:solidFill>
                <a:latin typeface="Garamond"/>
                <a:ea typeface="Garamond"/>
                <a:cs typeface="Garamond"/>
                <a:sym typeface="Garamond"/>
                <a:hlinkClick r:id="rId5">
                  <a:extLst>
                    <a:ext uri="{A12FA001-AC4F-418D-AE19-62706E023703}">
                      <ahyp:hlinkClr xmlns:ahyp="http://schemas.microsoft.com/office/drawing/2018/hyperlinkcolor" val="tx"/>
                    </a:ext>
                  </a:extLst>
                </a:hlinkClick>
              </a:rPr>
              <a:t>Logan's story</a:t>
            </a:r>
            <a:endParaRPr sz="1800">
              <a:solidFill>
                <a:schemeClr val="dk1"/>
              </a:solidFill>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3"/>
          <p:cNvPicPr preferRelativeResize="0"/>
          <p:nvPr/>
        </p:nvPicPr>
        <p:blipFill rotWithShape="1">
          <a:blip r:embed="rId3">
            <a:alphaModFix/>
          </a:blip>
          <a:srcRect/>
          <a:stretch/>
        </p:blipFill>
        <p:spPr>
          <a:xfrm>
            <a:off x="3165538" y="445770"/>
            <a:ext cx="5019675" cy="6057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1286258" y="954700"/>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A PRESIDENTIAL SYSTEM: THE USA</a:t>
            </a:r>
            <a:endParaRPr sz="3200" b="1"/>
          </a:p>
        </p:txBody>
      </p:sp>
      <p:sp>
        <p:nvSpPr>
          <p:cNvPr id="236" name="Google Shape;236;p14"/>
          <p:cNvSpPr txBox="1">
            <a:spLocks noGrp="1"/>
          </p:cNvSpPr>
          <p:nvPr>
            <p:ph type="body" idx="1"/>
          </p:nvPr>
        </p:nvSpPr>
        <p:spPr>
          <a:xfrm>
            <a:off x="1286257" y="2529500"/>
            <a:ext cx="9601197" cy="1539580"/>
          </a:xfrm>
          <a:prstGeom prst="rect">
            <a:avLst/>
          </a:prstGeom>
          <a:noFill/>
          <a:ln>
            <a:noFill/>
          </a:ln>
        </p:spPr>
        <p:txBody>
          <a:bodyPr spcFirstLastPara="1" wrap="square" lIns="91425" tIns="45700" rIns="91425" bIns="45700" anchor="t" anchorCtr="0">
            <a:normAutofit/>
          </a:bodyPr>
          <a:lstStyle/>
          <a:p>
            <a:pPr marL="0" lvl="0" indent="0" algn="just" rtl="0">
              <a:lnSpc>
                <a:spcPct val="110000"/>
              </a:lnSpc>
              <a:spcBef>
                <a:spcPts val="0"/>
              </a:spcBef>
              <a:spcAft>
                <a:spcPts val="0"/>
              </a:spcAft>
              <a:buSzPts val="2990"/>
              <a:buNone/>
            </a:pPr>
            <a:r>
              <a:rPr lang="sl-SI" sz="2600">
                <a:solidFill>
                  <a:schemeClr val="dk1"/>
                </a:solidFill>
              </a:rPr>
              <a:t>The United States is a </a:t>
            </a:r>
            <a:r>
              <a:rPr lang="sl-SI" sz="2600">
                <a:solidFill>
                  <a:srgbClr val="C0D669"/>
                </a:solidFill>
              </a:rPr>
              <a:t>federal republic </a:t>
            </a:r>
            <a:r>
              <a:rPr lang="sl-SI" sz="2600">
                <a:solidFill>
                  <a:schemeClr val="dk1"/>
                </a:solidFill>
              </a:rPr>
              <a:t>in which the </a:t>
            </a:r>
            <a:r>
              <a:rPr lang="sl-SI" sz="2600">
                <a:solidFill>
                  <a:srgbClr val="C0D669"/>
                </a:solidFill>
              </a:rPr>
              <a:t>president</a:t>
            </a:r>
            <a:r>
              <a:rPr lang="sl-SI" sz="2600">
                <a:solidFill>
                  <a:schemeClr val="dk1"/>
                </a:solidFill>
              </a:rPr>
              <a:t>, </a:t>
            </a:r>
            <a:r>
              <a:rPr lang="sl-SI" sz="2600">
                <a:solidFill>
                  <a:srgbClr val="C0D669"/>
                </a:solidFill>
              </a:rPr>
              <a:t>Congress</a:t>
            </a:r>
            <a:r>
              <a:rPr lang="sl-SI" sz="2600">
                <a:solidFill>
                  <a:schemeClr val="dk1"/>
                </a:solidFill>
              </a:rPr>
              <a:t>, and </a:t>
            </a:r>
            <a:r>
              <a:rPr lang="sl-SI" sz="2600">
                <a:solidFill>
                  <a:srgbClr val="C0D669"/>
                </a:solidFill>
              </a:rPr>
              <a:t>federal courts </a:t>
            </a:r>
            <a:r>
              <a:rPr lang="sl-SI" sz="2600">
                <a:solidFill>
                  <a:schemeClr val="dk1"/>
                </a:solidFill>
              </a:rPr>
              <a:t>share powers reserved to the national government according to its </a:t>
            </a:r>
            <a:r>
              <a:rPr lang="sl-SI" sz="2600">
                <a:solidFill>
                  <a:srgbClr val="C0D669"/>
                </a:solidFill>
              </a:rPr>
              <a:t>Constitution</a:t>
            </a:r>
            <a:r>
              <a:rPr lang="sl-SI" sz="2600">
                <a:solidFill>
                  <a:schemeClr val="dk1"/>
                </a:solidFill>
              </a:rPr>
              <a:t>.</a:t>
            </a:r>
            <a:endParaRPr/>
          </a:p>
          <a:p>
            <a:pPr marL="0" lvl="0" indent="0" algn="l" rtl="0">
              <a:spcBef>
                <a:spcPts val="1080"/>
              </a:spcBef>
              <a:spcAft>
                <a:spcPts val="0"/>
              </a:spcAft>
              <a:buSzPts val="2760"/>
              <a:buNone/>
            </a:pPr>
            <a:endParaRPr>
              <a:solidFill>
                <a:schemeClr val="dk1"/>
              </a:solidFill>
            </a:endParaRPr>
          </a:p>
        </p:txBody>
      </p:sp>
      <p:pic>
        <p:nvPicPr>
          <p:cNvPr id="237" name="Google Shape;237;p14"/>
          <p:cNvPicPr preferRelativeResize="0"/>
          <p:nvPr/>
        </p:nvPicPr>
        <p:blipFill rotWithShape="1">
          <a:blip r:embed="rId3">
            <a:alphaModFix/>
          </a:blip>
          <a:srcRect/>
          <a:stretch/>
        </p:blipFill>
        <p:spPr>
          <a:xfrm>
            <a:off x="8510969" y="3648456"/>
            <a:ext cx="2160079" cy="22798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5"/>
          <p:cNvPicPr preferRelativeResize="0"/>
          <p:nvPr/>
        </p:nvPicPr>
        <p:blipFill rotWithShape="1">
          <a:blip r:embed="rId3">
            <a:alphaModFix/>
          </a:blip>
          <a:srcRect l="5244" r="6064" b="9869"/>
          <a:stretch/>
        </p:blipFill>
        <p:spPr>
          <a:xfrm>
            <a:off x="777240" y="704088"/>
            <a:ext cx="8156448" cy="5411398"/>
          </a:xfrm>
          <a:prstGeom prst="rect">
            <a:avLst/>
          </a:prstGeom>
          <a:noFill/>
          <a:ln>
            <a:noFill/>
          </a:ln>
        </p:spPr>
      </p:pic>
      <p:sp>
        <p:nvSpPr>
          <p:cNvPr id="243" name="Google Shape;243;p15"/>
          <p:cNvSpPr txBox="1"/>
          <p:nvPr/>
        </p:nvSpPr>
        <p:spPr>
          <a:xfrm>
            <a:off x="8933688" y="5099823"/>
            <a:ext cx="253288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000" b="1" u="sng">
                <a:solidFill>
                  <a:schemeClr val="dk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How to become president of the USA</a:t>
            </a:r>
            <a:endParaRPr sz="2000" b="1">
              <a:solidFill>
                <a:schemeClr val="dk1"/>
              </a:solidFill>
              <a:latin typeface="Garamond"/>
              <a:ea typeface="Garamond"/>
              <a:cs typeface="Garamond"/>
              <a:sym typeface="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6"/>
          <p:cNvSpPr txBox="1"/>
          <p:nvPr/>
        </p:nvSpPr>
        <p:spPr>
          <a:xfrm>
            <a:off x="1677880" y="1455938"/>
            <a:ext cx="8487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
        <p:nvSpPr>
          <p:cNvPr id="249" name="Google Shape;249;p16"/>
          <p:cNvSpPr txBox="1">
            <a:spLocks noGrp="1"/>
          </p:cNvSpPr>
          <p:nvPr>
            <p:ph type="title" idx="4294967295"/>
          </p:nvPr>
        </p:nvSpPr>
        <p:spPr>
          <a:xfrm>
            <a:off x="1286258" y="954700"/>
            <a:ext cx="9601200" cy="13038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STUMP SPEECHES</a:t>
            </a:r>
            <a:endParaRPr sz="3200" b="1"/>
          </a:p>
        </p:txBody>
      </p:sp>
      <p:pic>
        <p:nvPicPr>
          <p:cNvPr id="250" name="Google Shape;250;p16" descr="President Obama's former speechwriter Jon Favreau explains the value of a stump speech. &#10;&#10;SUBSCRIBE to ABC NEWS: https://www.youtube.com/ABCNews/&#10;Watch More on http://abcnews.go.com/&#10;LIKE ABC News on FACEBOOK&#10;https://www.facebook.com/abcnews&#10;FOLLOW ABC News on TWITTER:&#10;https://twitter.com/abc&#10;GOOD MORNING AMERICA'S HOMEPAGE:&#10;https://gma.yahoo.com/" title="What is a Stump Speech? | America 101">
            <a:hlinkClick r:id="rId3"/>
          </p:cNvPr>
          <p:cNvPicPr preferRelativeResize="0"/>
          <p:nvPr/>
        </p:nvPicPr>
        <p:blipFill>
          <a:blip r:embed="rId4">
            <a:alphaModFix/>
          </a:blip>
          <a:stretch>
            <a:fillRect/>
          </a:stretch>
        </p:blipFill>
        <p:spPr>
          <a:xfrm>
            <a:off x="3800850" y="22585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08c497bd51_0_2"/>
          <p:cNvSpPr txBox="1"/>
          <p:nvPr/>
        </p:nvSpPr>
        <p:spPr>
          <a:xfrm>
            <a:off x="3613500" y="1164550"/>
            <a:ext cx="4965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SI" sz="3200" b="1">
                <a:solidFill>
                  <a:srgbClr val="262626"/>
                </a:solidFill>
                <a:latin typeface="Garamond"/>
                <a:ea typeface="Garamond"/>
                <a:cs typeface="Garamond"/>
                <a:sym typeface="Garamond"/>
              </a:rPr>
              <a:t>STUMP SPEECHES</a:t>
            </a:r>
            <a:endParaRPr sz="3200" b="1">
              <a:solidFill>
                <a:srgbClr val="262626"/>
              </a:solidFill>
              <a:latin typeface="Garamond"/>
              <a:ea typeface="Garamond"/>
              <a:cs typeface="Garamond"/>
              <a:sym typeface="Garamond"/>
            </a:endParaRPr>
          </a:p>
        </p:txBody>
      </p:sp>
      <p:sp>
        <p:nvSpPr>
          <p:cNvPr id="256" name="Google Shape;256;g208c497bd51_0_2"/>
          <p:cNvSpPr txBox="1"/>
          <p:nvPr/>
        </p:nvSpPr>
        <p:spPr>
          <a:xfrm>
            <a:off x="940750" y="2112925"/>
            <a:ext cx="9460200" cy="17856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Garamond"/>
              <a:buChar char="●"/>
            </a:pPr>
            <a:r>
              <a:rPr lang="sl-SI" sz="2600" dirty="0">
                <a:latin typeface="Garamond"/>
                <a:ea typeface="Garamond"/>
                <a:cs typeface="Garamond"/>
                <a:sym typeface="Garamond"/>
              </a:rPr>
              <a:t>In </a:t>
            </a:r>
            <a:r>
              <a:rPr lang="sl-SI" sz="2600" dirty="0" err="1">
                <a:latin typeface="Garamond"/>
                <a:ea typeface="Garamond"/>
                <a:cs typeface="Garamond"/>
                <a:sym typeface="Garamond"/>
              </a:rPr>
              <a:t>groups</a:t>
            </a:r>
            <a:r>
              <a:rPr lang="sl-SI" sz="2600" dirty="0">
                <a:latin typeface="Garamond"/>
                <a:ea typeface="Garamond"/>
                <a:cs typeface="Garamond"/>
                <a:sym typeface="Garamond"/>
              </a:rPr>
              <a:t> </a:t>
            </a:r>
            <a:r>
              <a:rPr lang="sl-SI" sz="2600" dirty="0" err="1">
                <a:latin typeface="Garamond"/>
                <a:ea typeface="Garamond"/>
                <a:cs typeface="Garamond"/>
                <a:sym typeface="Garamond"/>
              </a:rPr>
              <a:t>write</a:t>
            </a:r>
            <a:r>
              <a:rPr lang="sl-SI" sz="2600" dirty="0">
                <a:latin typeface="Garamond"/>
                <a:ea typeface="Garamond"/>
                <a:cs typeface="Garamond"/>
                <a:sym typeface="Garamond"/>
              </a:rPr>
              <a:t> a 1-minute </a:t>
            </a:r>
            <a:r>
              <a:rPr lang="sl-SI" sz="2600" dirty="0" err="1">
                <a:latin typeface="Garamond"/>
                <a:ea typeface="Garamond"/>
                <a:cs typeface="Garamond"/>
                <a:sym typeface="Garamond"/>
              </a:rPr>
              <a:t>speech</a:t>
            </a:r>
            <a:r>
              <a:rPr lang="sl-SI" sz="2600" dirty="0">
                <a:latin typeface="Garamond"/>
                <a:ea typeface="Garamond"/>
                <a:cs typeface="Garamond"/>
                <a:sym typeface="Garamond"/>
              </a:rPr>
              <a:t> </a:t>
            </a:r>
            <a:r>
              <a:rPr lang="sl-SI" sz="2600" dirty="0" err="1">
                <a:latin typeface="Garamond"/>
                <a:ea typeface="Garamond"/>
                <a:cs typeface="Garamond"/>
                <a:sym typeface="Garamond"/>
              </a:rPr>
              <a:t>about</a:t>
            </a:r>
            <a:r>
              <a:rPr lang="sl-SI" sz="2600" dirty="0">
                <a:latin typeface="Garamond"/>
                <a:ea typeface="Garamond"/>
                <a:cs typeface="Garamond"/>
                <a:sym typeface="Garamond"/>
              </a:rPr>
              <a:t> how </a:t>
            </a:r>
            <a:r>
              <a:rPr lang="sl-SI" sz="2600" dirty="0" err="1">
                <a:latin typeface="Garamond"/>
                <a:ea typeface="Garamond"/>
                <a:cs typeface="Garamond"/>
                <a:sym typeface="Garamond"/>
              </a:rPr>
              <a:t>you’ll</a:t>
            </a:r>
            <a:r>
              <a:rPr lang="sl-SI" sz="2600" dirty="0">
                <a:latin typeface="Garamond"/>
                <a:ea typeface="Garamond"/>
                <a:cs typeface="Garamond"/>
                <a:sym typeface="Garamond"/>
              </a:rPr>
              <a:t> </a:t>
            </a:r>
            <a:r>
              <a:rPr lang="sl-SI" sz="2600" dirty="0" err="1">
                <a:latin typeface="Garamond"/>
                <a:ea typeface="Garamond"/>
                <a:cs typeface="Garamond"/>
                <a:sym typeface="Garamond"/>
              </a:rPr>
              <a:t>improve</a:t>
            </a:r>
            <a:r>
              <a:rPr lang="sl-SI" sz="2600" dirty="0">
                <a:latin typeface="Garamond"/>
                <a:ea typeface="Garamond"/>
                <a:cs typeface="Garamond"/>
                <a:sym typeface="Garamond"/>
              </a:rPr>
              <a:t> </a:t>
            </a:r>
            <a:r>
              <a:rPr lang="sl-SI" sz="2600" dirty="0" err="1">
                <a:latin typeface="Garamond"/>
                <a:ea typeface="Garamond"/>
                <a:cs typeface="Garamond"/>
                <a:sym typeface="Garamond"/>
              </a:rPr>
              <a:t>the</a:t>
            </a:r>
            <a:r>
              <a:rPr lang="sl-SI" sz="2600" dirty="0">
                <a:latin typeface="Garamond"/>
                <a:ea typeface="Garamond"/>
                <a:cs typeface="Garamond"/>
                <a:sym typeface="Garamond"/>
              </a:rPr>
              <a:t> US</a:t>
            </a:r>
            <a:endParaRPr sz="2600" dirty="0">
              <a:latin typeface="Garamond"/>
              <a:ea typeface="Garamond"/>
              <a:cs typeface="Garamond"/>
              <a:sym typeface="Garamond"/>
            </a:endParaRPr>
          </a:p>
          <a:p>
            <a:pPr marL="457200" lvl="0" indent="-393700" algn="l" rtl="0">
              <a:spcBef>
                <a:spcPts val="0"/>
              </a:spcBef>
              <a:spcAft>
                <a:spcPts val="0"/>
              </a:spcAft>
              <a:buSzPts val="2600"/>
              <a:buFont typeface="Garamond"/>
              <a:buChar char="●"/>
            </a:pPr>
            <a:r>
              <a:rPr lang="sl-SI" sz="2600" dirty="0" err="1">
                <a:latin typeface="Garamond"/>
                <a:ea typeface="Garamond"/>
                <a:cs typeface="Garamond"/>
                <a:sym typeface="Garamond"/>
              </a:rPr>
              <a:t>Think</a:t>
            </a:r>
            <a:r>
              <a:rPr lang="sl-SI" sz="2600" dirty="0">
                <a:latin typeface="Garamond"/>
                <a:ea typeface="Garamond"/>
                <a:cs typeface="Garamond"/>
                <a:sym typeface="Garamond"/>
              </a:rPr>
              <a:t> </a:t>
            </a:r>
            <a:r>
              <a:rPr lang="sl-SI" sz="2600" dirty="0" err="1">
                <a:latin typeface="Garamond"/>
                <a:ea typeface="Garamond"/>
                <a:cs typeface="Garamond"/>
                <a:sym typeface="Garamond"/>
              </a:rPr>
              <a:t>about</a:t>
            </a:r>
            <a:r>
              <a:rPr lang="sl-SI" sz="2600" dirty="0">
                <a:latin typeface="Garamond"/>
                <a:ea typeface="Garamond"/>
                <a:cs typeface="Garamond"/>
                <a:sym typeface="Garamond"/>
              </a:rPr>
              <a:t> </a:t>
            </a:r>
            <a:r>
              <a:rPr lang="sl-SI" sz="2600" dirty="0" err="1">
                <a:latin typeface="Garamond"/>
                <a:ea typeface="Garamond"/>
                <a:cs typeface="Garamond"/>
                <a:sym typeface="Garamond"/>
              </a:rPr>
              <a:t>the</a:t>
            </a:r>
            <a:r>
              <a:rPr lang="sl-SI" sz="2600" dirty="0">
                <a:latin typeface="Garamond"/>
                <a:ea typeface="Garamond"/>
                <a:cs typeface="Garamond"/>
                <a:sym typeface="Garamond"/>
              </a:rPr>
              <a:t> negative / </a:t>
            </a:r>
            <a:r>
              <a:rPr lang="sl-SI" sz="2600" dirty="0" err="1">
                <a:latin typeface="Garamond"/>
                <a:ea typeface="Garamond"/>
                <a:cs typeface="Garamond"/>
                <a:sym typeface="Garamond"/>
              </a:rPr>
              <a:t>positive</a:t>
            </a:r>
            <a:r>
              <a:rPr lang="sl-SI" sz="2600" dirty="0">
                <a:latin typeface="Garamond"/>
                <a:ea typeface="Garamond"/>
                <a:cs typeface="Garamond"/>
                <a:sym typeface="Garamond"/>
              </a:rPr>
              <a:t> </a:t>
            </a:r>
            <a:r>
              <a:rPr lang="sl-SI" sz="2600" dirty="0" err="1">
                <a:latin typeface="Garamond"/>
                <a:ea typeface="Garamond"/>
                <a:cs typeface="Garamond"/>
                <a:sym typeface="Garamond"/>
              </a:rPr>
              <a:t>stereotypes</a:t>
            </a:r>
            <a:r>
              <a:rPr lang="sl-SI" sz="2600" dirty="0">
                <a:latin typeface="Garamond"/>
                <a:ea typeface="Garamond"/>
                <a:cs typeface="Garamond"/>
                <a:sym typeface="Garamond"/>
              </a:rPr>
              <a:t> </a:t>
            </a:r>
            <a:r>
              <a:rPr lang="sl-SI" sz="2600" dirty="0" err="1">
                <a:latin typeface="Garamond"/>
                <a:ea typeface="Garamond"/>
                <a:cs typeface="Garamond"/>
                <a:sym typeface="Garamond"/>
              </a:rPr>
              <a:t>we</a:t>
            </a:r>
            <a:r>
              <a:rPr lang="sl-SI" sz="2600" dirty="0">
                <a:latin typeface="Garamond"/>
                <a:ea typeface="Garamond"/>
                <a:cs typeface="Garamond"/>
                <a:sym typeface="Garamond"/>
              </a:rPr>
              <a:t> </a:t>
            </a:r>
            <a:r>
              <a:rPr lang="sl-SI" sz="2600" dirty="0" err="1">
                <a:latin typeface="Garamond"/>
                <a:ea typeface="Garamond"/>
                <a:cs typeface="Garamond"/>
                <a:sym typeface="Garamond"/>
              </a:rPr>
              <a:t>talked</a:t>
            </a:r>
            <a:r>
              <a:rPr lang="sl-SI" sz="2600" dirty="0">
                <a:latin typeface="Garamond"/>
                <a:ea typeface="Garamond"/>
                <a:cs typeface="Garamond"/>
                <a:sym typeface="Garamond"/>
              </a:rPr>
              <a:t> </a:t>
            </a:r>
            <a:r>
              <a:rPr lang="sl-SI" sz="2600" dirty="0" err="1">
                <a:latin typeface="Garamond"/>
                <a:ea typeface="Garamond"/>
                <a:cs typeface="Garamond"/>
                <a:sym typeface="Garamond"/>
              </a:rPr>
              <a:t>about</a:t>
            </a:r>
            <a:endParaRPr sz="2600" dirty="0">
              <a:latin typeface="Garamond"/>
              <a:ea typeface="Garamond"/>
              <a:cs typeface="Garamond"/>
              <a:sym typeface="Garamond"/>
            </a:endParaRPr>
          </a:p>
          <a:p>
            <a:pPr marL="457200" lvl="0" indent="-393700" algn="l" rtl="0">
              <a:spcBef>
                <a:spcPts val="0"/>
              </a:spcBef>
              <a:spcAft>
                <a:spcPts val="0"/>
              </a:spcAft>
              <a:buSzPts val="2600"/>
              <a:buFont typeface="Garamond"/>
              <a:buChar char="●"/>
            </a:pPr>
            <a:r>
              <a:rPr lang="sl-SI" sz="2600" dirty="0" err="1">
                <a:latin typeface="Garamond"/>
                <a:ea typeface="Garamond"/>
                <a:cs typeface="Garamond"/>
                <a:sym typeface="Garamond"/>
              </a:rPr>
              <a:t>Perform</a:t>
            </a:r>
            <a:r>
              <a:rPr lang="sl-SI" sz="2600" dirty="0">
                <a:latin typeface="Garamond"/>
                <a:ea typeface="Garamond"/>
                <a:cs typeface="Garamond"/>
                <a:sym typeface="Garamond"/>
              </a:rPr>
              <a:t> </a:t>
            </a:r>
            <a:r>
              <a:rPr lang="sl-SI" sz="2600" dirty="0" err="1">
                <a:latin typeface="Garamond"/>
                <a:ea typeface="Garamond"/>
                <a:cs typeface="Garamond"/>
                <a:sym typeface="Garamond"/>
              </a:rPr>
              <a:t>your</a:t>
            </a:r>
            <a:r>
              <a:rPr lang="sl-SI" sz="2600" dirty="0">
                <a:latin typeface="Garamond"/>
                <a:ea typeface="Garamond"/>
                <a:cs typeface="Garamond"/>
                <a:sym typeface="Garamond"/>
              </a:rPr>
              <a:t> </a:t>
            </a:r>
            <a:r>
              <a:rPr lang="sl-SI" sz="2600" dirty="0" err="1">
                <a:latin typeface="Garamond"/>
                <a:ea typeface="Garamond"/>
                <a:cs typeface="Garamond"/>
                <a:sym typeface="Garamond"/>
              </a:rPr>
              <a:t>speech</a:t>
            </a:r>
            <a:r>
              <a:rPr lang="sl-SI" sz="2600" dirty="0">
                <a:latin typeface="Garamond"/>
                <a:ea typeface="Garamond"/>
                <a:cs typeface="Garamond"/>
                <a:sym typeface="Garamond"/>
              </a:rPr>
              <a:t>–</a:t>
            </a:r>
            <a:r>
              <a:rPr lang="sl-SI" sz="2600" dirty="0" err="1">
                <a:latin typeface="Garamond"/>
                <a:ea typeface="Garamond"/>
                <a:cs typeface="Garamond"/>
                <a:sym typeface="Garamond"/>
              </a:rPr>
              <a:t>who</a:t>
            </a:r>
            <a:r>
              <a:rPr lang="sl-SI" sz="2600" dirty="0">
                <a:latin typeface="Garamond"/>
                <a:ea typeface="Garamond"/>
                <a:cs typeface="Garamond"/>
                <a:sym typeface="Garamond"/>
              </a:rPr>
              <a:t> </a:t>
            </a:r>
            <a:r>
              <a:rPr lang="sl-SI" sz="2600" dirty="0" err="1">
                <a:latin typeface="Garamond"/>
                <a:ea typeface="Garamond"/>
                <a:cs typeface="Garamond"/>
                <a:sym typeface="Garamond"/>
              </a:rPr>
              <a:t>will</a:t>
            </a:r>
            <a:r>
              <a:rPr lang="sl-SI" sz="2600" dirty="0">
                <a:latin typeface="Garamond"/>
                <a:ea typeface="Garamond"/>
                <a:cs typeface="Garamond"/>
                <a:sym typeface="Garamond"/>
              </a:rPr>
              <a:t> </a:t>
            </a:r>
            <a:r>
              <a:rPr lang="sl-SI" sz="2600" dirty="0" err="1">
                <a:latin typeface="Garamond"/>
                <a:ea typeface="Garamond"/>
                <a:cs typeface="Garamond"/>
                <a:sym typeface="Garamond"/>
              </a:rPr>
              <a:t>you</a:t>
            </a:r>
            <a:r>
              <a:rPr lang="sl-SI" sz="2600" dirty="0">
                <a:latin typeface="Garamond"/>
                <a:ea typeface="Garamond"/>
                <a:cs typeface="Garamond"/>
                <a:sym typeface="Garamond"/>
              </a:rPr>
              <a:t> </a:t>
            </a:r>
            <a:r>
              <a:rPr lang="sl-SI" sz="2600" dirty="0" err="1">
                <a:latin typeface="Garamond"/>
                <a:ea typeface="Garamond"/>
                <a:cs typeface="Garamond"/>
                <a:sym typeface="Garamond"/>
              </a:rPr>
              <a:t>vote</a:t>
            </a:r>
            <a:r>
              <a:rPr lang="sl-SI" sz="2600" dirty="0">
                <a:latin typeface="Garamond"/>
                <a:ea typeface="Garamond"/>
                <a:cs typeface="Garamond"/>
                <a:sym typeface="Garamond"/>
              </a:rPr>
              <a:t> </a:t>
            </a:r>
            <a:r>
              <a:rPr lang="sl-SI" sz="2600" dirty="0" err="1">
                <a:latin typeface="Garamond"/>
                <a:ea typeface="Garamond"/>
                <a:cs typeface="Garamond"/>
                <a:sym typeface="Garamond"/>
              </a:rPr>
              <a:t>for</a:t>
            </a:r>
            <a:r>
              <a:rPr lang="sl-SI" sz="2600" dirty="0">
                <a:latin typeface="Garamond"/>
                <a:ea typeface="Garamond"/>
                <a:cs typeface="Garamond"/>
                <a:sym typeface="Garamond"/>
              </a:rPr>
              <a:t>? </a:t>
            </a:r>
            <a:r>
              <a:rPr lang="sl-SI" sz="2600" dirty="0" err="1">
                <a:latin typeface="Garamond"/>
                <a:ea typeface="Garamond"/>
                <a:cs typeface="Garamond"/>
                <a:sym typeface="Garamond"/>
              </a:rPr>
              <a:t>We’ll</a:t>
            </a:r>
            <a:r>
              <a:rPr lang="sl-SI" sz="2600" dirty="0">
                <a:latin typeface="Garamond"/>
                <a:ea typeface="Garamond"/>
                <a:cs typeface="Garamond"/>
                <a:sym typeface="Garamond"/>
              </a:rPr>
              <a:t> </a:t>
            </a:r>
            <a:r>
              <a:rPr lang="sl-SI" sz="2600" dirty="0" err="1">
                <a:latin typeface="Garamond"/>
                <a:ea typeface="Garamond"/>
                <a:cs typeface="Garamond"/>
                <a:sym typeface="Garamond"/>
              </a:rPr>
              <a:t>vote</a:t>
            </a:r>
            <a:r>
              <a:rPr lang="sl-SI" sz="2600" dirty="0">
                <a:latin typeface="Garamond"/>
                <a:ea typeface="Garamond"/>
                <a:cs typeface="Garamond"/>
                <a:sym typeface="Garamond"/>
              </a:rPr>
              <a:t> </a:t>
            </a:r>
            <a:r>
              <a:rPr lang="sl-SI" sz="2600" dirty="0" err="1">
                <a:latin typeface="Garamond"/>
                <a:ea typeface="Garamond"/>
                <a:cs typeface="Garamond"/>
                <a:sym typeface="Garamond"/>
              </a:rPr>
              <a:t>the</a:t>
            </a:r>
            <a:r>
              <a:rPr lang="sl-SI" sz="2600" dirty="0">
                <a:latin typeface="Garamond"/>
                <a:ea typeface="Garamond"/>
                <a:cs typeface="Garamond"/>
                <a:sym typeface="Garamond"/>
              </a:rPr>
              <a:t> </a:t>
            </a:r>
            <a:r>
              <a:rPr lang="sl-SI" sz="2600" dirty="0" err="1">
                <a:latin typeface="Garamond"/>
                <a:ea typeface="Garamond"/>
                <a:cs typeface="Garamond"/>
                <a:sym typeface="Garamond"/>
              </a:rPr>
              <a:t>American</a:t>
            </a:r>
            <a:r>
              <a:rPr lang="sl-SI" sz="2600" dirty="0">
                <a:latin typeface="Garamond"/>
                <a:ea typeface="Garamond"/>
                <a:cs typeface="Garamond"/>
                <a:sym typeface="Garamond"/>
              </a:rPr>
              <a:t> </a:t>
            </a:r>
            <a:r>
              <a:rPr lang="sl-SI" sz="2600" dirty="0" err="1">
                <a:latin typeface="Garamond"/>
                <a:ea typeface="Garamond"/>
                <a:cs typeface="Garamond"/>
                <a:sym typeface="Garamond"/>
              </a:rPr>
              <a:t>way</a:t>
            </a:r>
            <a:r>
              <a:rPr lang="sl-SI" sz="2600" dirty="0">
                <a:latin typeface="Garamond"/>
                <a:ea typeface="Garamond"/>
                <a:cs typeface="Garamond"/>
                <a:sym typeface="Garamond"/>
              </a:rPr>
              <a:t> ;) </a:t>
            </a:r>
            <a:r>
              <a:rPr lang="sl-SI" sz="2600" u="sng" dirty="0">
                <a:solidFill>
                  <a:schemeClr val="hlink"/>
                </a:solidFill>
                <a:latin typeface="Garamond"/>
                <a:ea typeface="Garamond"/>
                <a:cs typeface="Garamond"/>
                <a:sym typeface="Garamond"/>
                <a:hlinkClick r:id="rId3"/>
              </a:rPr>
              <a:t>https://www.270towin.com/</a:t>
            </a:r>
            <a:r>
              <a:rPr lang="sl-SI" sz="2600" dirty="0">
                <a:latin typeface="Garamond"/>
                <a:ea typeface="Garamond"/>
                <a:cs typeface="Garamond"/>
                <a:sym typeface="Garamond"/>
              </a:rPr>
              <a:t> </a:t>
            </a:r>
            <a:endParaRPr sz="2600" dirty="0">
              <a:latin typeface="Garamond"/>
              <a:ea typeface="Garamond"/>
              <a:cs typeface="Garamond"/>
              <a:sym typeface="Garamond"/>
            </a:endParaRPr>
          </a:p>
        </p:txBody>
      </p:sp>
      <p:pic>
        <p:nvPicPr>
          <p:cNvPr id="257" name="Google Shape;257;g208c497bd51_0_2" descr="America's major events told through the words of its leaders, since the widespread adoption of the film camera as a communication tool. Through the speeches of Franklin Delano Roosevelt, to Martin Luther King, Jr. to Barack Obama, a look at the major moments that have defined the modern history of the United States.&#10;&#10;Subscribe to TDC:&#10;https://www.youtube.com/TheDailyConversation/&#10;&#10;Watch the full speeches:&#10;Franklin Delano Roosevelt&#10;March 4, 1933&#10;“The Only Thing We Have To Fear Is Fear Itself”&#10;https://www.youtube.com/watch?v=MX_v0zxM23Q&#10;&#10;FDR&#10;December 8, 1941&#10;Pearl Harbor, “A Date Which Will Live In Infamy”&#10;http://youtube.com/watch?v=lK8gYGg0dkE&#10;&#10;Harry Truman&#10;August 6, 1945&#10;Hiroshima&#10;https://www.youtube.com/watch?v=FN_UJJ9ObDs&#10;&#10;Dwight Eisenhower&#10;January 17, 1961&#10;The Military Industrial Complex&#10;https://www.youtube.com/watch?v=NJd5oG4t1fg&#10;&#10;John F. Kennedy&#10;January 20, 1961&#10;JFK's Inaugural Address&#10;http://youtube.com/watch?v=fSZSbIAZlpQ&#10;&#10;JFK&#10;June 26, 1963&#10;“Ich Bin Ein Berliner”&#10;https://www.youtube.com/watch?v=GK907TwM7q0&#10;&#10;Martin Luther King, Jr.&#10;August 28, 1963&#10;“I Have A Dream”&#10;youtube.com/watch?v=n82rgdbM9G4&#10;&#10;Lyndon Baines Johnson&#10;March 15, 1965&#10;LBJ’s Voting Rights Speech&#10;https://www.youtube.com/watch?v=VNjlwwf2K9g&#10;&#10;LBJ&#10;January 12, 1966&#10;Vietnam War&#10;https://www.youtube.com/watch?v=j17cDGMRM1U&#10;&#10;MLK&#10;April 3, 1968&#10;“I’ve Been To The Mountaintop”&#10;https://www.youtube.com/watch?v=Oehry1JC9Rk&#10;&#10;Robert F. Kennedy&#10;April 4, 1968&#10;RFK Announces MLK’s Passing&#10;https://www.youtube.com/watch?v=vT3Hp9kSrpA&#10;&#10;Richard Nixon&#10;August 9, 1974&#10;Nixon Resigns Amid Watergate&#10;https://www.youtube.com/watch?v=zLHc8NR_v-8&#10;&#10;Ronald Reagan&#10;January 28, 1986&#10;Challenger Disaster&#10;http://youtube.com/watch?v=F1W_P2qmemM&#10;&#10;Ronald Reagan&#10;June 12, 1987&#10;At the Berlin Wall: “Tear Down This Wall”&#10;http://youtube.com/watch?v=lZNttC-xCMA&#10;&#10;George H.W. Bush&#10;January 17, 1991&#10;The Gulf War Against Saddam Hussein and Iraq&#10;https://www.youtube.com/watch?v=IFrnQHaQWoA&#10;&#10;Bill Clinton&#10;January 27, 2000&#10;The 2000 State Of The Union&#10;http://youtube.com/watch?v=vg_qI3yzCLk&#10;&#10;George W. Bush&#10;September 14, 2001&#10;9/11&#10;https://www.youtube.com/watch?v=PtVMHjygw8Y&#10;&#10;Barack Obama&#10;November 4, 2008&#10;2008 Grant Park Victory Speech&#10;https://www.youtube.com/watch?v=GNtJRPcPCcw&#10;&#10;Like our page on Facebook&#10;http://www.facebook.com/thedailyconversation&#10;Join us on Google+&#10;https://plus.google.com/100134925804523235350/posts&#10;Follow us on Twitter&#10;http://www.twitter.com/thedailyconvo&#10;&#10; protest tyt election china fox news" title="Greatest Recorded Speeches in American History (1933-2008)">
            <a:hlinkClick r:id="rId4"/>
          </p:cNvPr>
          <p:cNvPicPr preferRelativeResize="0"/>
          <p:nvPr/>
        </p:nvPicPr>
        <p:blipFill>
          <a:blip r:embed="rId5">
            <a:alphaModFix/>
          </a:blip>
          <a:stretch>
            <a:fillRect/>
          </a:stretch>
        </p:blipFill>
        <p:spPr>
          <a:xfrm>
            <a:off x="7870378" y="3445325"/>
            <a:ext cx="3326100" cy="2494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5;g208c497bd51_0_2">
            <a:extLst>
              <a:ext uri="{FF2B5EF4-FFF2-40B4-BE49-F238E27FC236}">
                <a16:creationId xmlns:a16="http://schemas.microsoft.com/office/drawing/2014/main" id="{008FA026-0C43-7BDD-B454-D1A87B8CA06C}"/>
              </a:ext>
            </a:extLst>
          </p:cNvPr>
          <p:cNvSpPr txBox="1"/>
          <p:nvPr/>
        </p:nvSpPr>
        <p:spPr>
          <a:xfrm>
            <a:off x="3613500" y="1164550"/>
            <a:ext cx="4965000" cy="677100"/>
          </a:xfrm>
          <a:prstGeom prst="rect">
            <a:avLst/>
          </a:prstGeom>
          <a:noFill/>
          <a:ln>
            <a:noFill/>
          </a:ln>
        </p:spPr>
        <p:txBody>
          <a:bodyPr spcFirstLastPara="1" wrap="square" lIns="91425" tIns="91425" rIns="91425" bIns="91425" anchor="t" anchorCtr="0">
            <a:spAutoFit/>
          </a:bodyPr>
          <a:lstStyle/>
          <a:p>
            <a:pPr algn="ctr"/>
            <a:r>
              <a:rPr lang="sl-SI" sz="3200" b="1" dirty="0">
                <a:solidFill>
                  <a:srgbClr val="262626"/>
                </a:solidFill>
                <a:latin typeface="Garamond"/>
                <a:sym typeface="Garamond"/>
              </a:rPr>
              <a:t>WRITE A CAPTION</a:t>
            </a:r>
            <a:endParaRPr lang="en-US" dirty="0"/>
          </a:p>
        </p:txBody>
      </p:sp>
      <p:sp>
        <p:nvSpPr>
          <p:cNvPr id="7" name="Google Shape;256;g208c497bd51_0_2">
            <a:extLst>
              <a:ext uri="{FF2B5EF4-FFF2-40B4-BE49-F238E27FC236}">
                <a16:creationId xmlns:a16="http://schemas.microsoft.com/office/drawing/2014/main" id="{8DF45338-34BF-8F18-5946-AD4B3EDA6FA6}"/>
              </a:ext>
            </a:extLst>
          </p:cNvPr>
          <p:cNvSpPr txBox="1"/>
          <p:nvPr/>
        </p:nvSpPr>
        <p:spPr>
          <a:xfrm>
            <a:off x="940750" y="2112925"/>
            <a:ext cx="9460200" cy="1785074"/>
          </a:xfrm>
          <a:prstGeom prst="rect">
            <a:avLst/>
          </a:prstGeom>
          <a:noFill/>
          <a:ln>
            <a:noFill/>
          </a:ln>
        </p:spPr>
        <p:txBody>
          <a:bodyPr spcFirstLastPara="1" wrap="square" lIns="91425" tIns="91425" rIns="91425" bIns="91425" anchor="t" anchorCtr="0">
            <a:spAutoFit/>
          </a:bodyPr>
          <a:lstStyle/>
          <a:p>
            <a:pPr marL="457200" indent="-393700">
              <a:buSzPts val="2600"/>
              <a:buFont typeface="Garamond"/>
              <a:buChar char="●"/>
            </a:pPr>
            <a:r>
              <a:rPr lang="sl-SI" sz="2600" dirty="0" err="1">
                <a:latin typeface="Garamond"/>
                <a:ea typeface="Garamond"/>
                <a:cs typeface="Garamond"/>
              </a:rPr>
              <a:t>Your</a:t>
            </a:r>
            <a:r>
              <a:rPr lang="sl-SI" sz="2600" dirty="0">
                <a:latin typeface="Garamond"/>
                <a:ea typeface="Garamond"/>
                <a:cs typeface="Garamond"/>
              </a:rPr>
              <a:t> </a:t>
            </a:r>
            <a:r>
              <a:rPr lang="sl-SI" sz="2600" dirty="0" err="1">
                <a:latin typeface="Garamond"/>
                <a:ea typeface="Garamond"/>
                <a:cs typeface="Garamond"/>
              </a:rPr>
              <a:t>group</a:t>
            </a:r>
            <a:r>
              <a:rPr lang="sl-SI" sz="2600" dirty="0">
                <a:latin typeface="Garamond"/>
                <a:ea typeface="Garamond"/>
                <a:cs typeface="Garamond"/>
              </a:rPr>
              <a:t> </a:t>
            </a:r>
            <a:r>
              <a:rPr lang="sl-SI" sz="2600" dirty="0" err="1">
                <a:latin typeface="Garamond"/>
                <a:ea typeface="Garamond"/>
                <a:cs typeface="Garamond"/>
              </a:rPr>
              <a:t>will</a:t>
            </a:r>
            <a:r>
              <a:rPr lang="sl-SI" sz="2600" dirty="0">
                <a:latin typeface="Garamond"/>
                <a:ea typeface="Garamond"/>
                <a:cs typeface="Garamond"/>
              </a:rPr>
              <a:t> </a:t>
            </a:r>
            <a:r>
              <a:rPr lang="sl-SI" sz="2600" dirty="0" err="1">
                <a:latin typeface="Garamond"/>
                <a:ea typeface="Garamond"/>
                <a:cs typeface="Garamond"/>
              </a:rPr>
              <a:t>receive</a:t>
            </a:r>
            <a:r>
              <a:rPr lang="sl-SI" sz="2600" dirty="0">
                <a:latin typeface="Garamond"/>
                <a:ea typeface="Garamond"/>
                <a:cs typeface="Garamond"/>
              </a:rPr>
              <a:t> one image </a:t>
            </a:r>
            <a:r>
              <a:rPr lang="sl-SI" sz="2600" dirty="0" err="1">
                <a:latin typeface="Garamond"/>
                <a:ea typeface="Garamond"/>
                <a:cs typeface="Garamond"/>
              </a:rPr>
              <a:t>from</a:t>
            </a:r>
            <a:r>
              <a:rPr lang="sl-SI" sz="2600" dirty="0">
                <a:latin typeface="Garamond"/>
                <a:ea typeface="Garamond"/>
                <a:cs typeface="Garamond"/>
              </a:rPr>
              <a:t> U.S. </a:t>
            </a:r>
            <a:r>
              <a:rPr lang="sl-SI" sz="2600" dirty="0" err="1">
                <a:latin typeface="Garamond"/>
                <a:ea typeface="Garamond"/>
                <a:cs typeface="Garamond"/>
              </a:rPr>
              <a:t>history</a:t>
            </a:r>
            <a:endParaRPr lang="sl-SI" sz="2600" dirty="0">
              <a:latin typeface="Garamond"/>
              <a:ea typeface="Garamond"/>
              <a:cs typeface="Garamond"/>
            </a:endParaRPr>
          </a:p>
          <a:p>
            <a:pPr marL="457200" indent="-393700">
              <a:buSzPts val="2600"/>
              <a:buFont typeface="Garamond"/>
              <a:buChar char="●"/>
            </a:pPr>
            <a:r>
              <a:rPr lang="sl-SI" sz="2600" dirty="0" err="1">
                <a:latin typeface="Garamond"/>
                <a:ea typeface="Garamond"/>
                <a:cs typeface="Garamond"/>
              </a:rPr>
              <a:t>Guess</a:t>
            </a:r>
            <a:r>
              <a:rPr lang="sl-SI" sz="2600" dirty="0">
                <a:latin typeface="Garamond"/>
                <a:ea typeface="Garamond"/>
                <a:cs typeface="Garamond"/>
              </a:rPr>
              <a:t> </a:t>
            </a:r>
            <a:r>
              <a:rPr lang="sl-SI" sz="2600" dirty="0" err="1">
                <a:latin typeface="Garamond"/>
                <a:ea typeface="Garamond"/>
                <a:cs typeface="Garamond"/>
              </a:rPr>
              <a:t>what</a:t>
            </a:r>
            <a:r>
              <a:rPr lang="sl-SI" sz="2600" dirty="0">
                <a:latin typeface="Garamond"/>
                <a:ea typeface="Garamond"/>
                <a:cs typeface="Garamond"/>
              </a:rPr>
              <a:t> </a:t>
            </a:r>
            <a:r>
              <a:rPr lang="sl-SI" sz="2600" dirty="0" err="1">
                <a:latin typeface="Garamond"/>
                <a:ea typeface="Garamond"/>
                <a:cs typeface="Garamond"/>
              </a:rPr>
              <a:t>it's</a:t>
            </a:r>
            <a:r>
              <a:rPr lang="sl-SI" sz="2600" dirty="0">
                <a:latin typeface="Garamond"/>
                <a:ea typeface="Garamond"/>
                <a:cs typeface="Garamond"/>
              </a:rPr>
              <a:t> </a:t>
            </a:r>
            <a:r>
              <a:rPr lang="sl-SI" sz="2600" dirty="0" err="1">
                <a:latin typeface="Garamond"/>
                <a:ea typeface="Garamond"/>
                <a:cs typeface="Garamond"/>
              </a:rPr>
              <a:t>about</a:t>
            </a:r>
            <a:endParaRPr lang="sl-SI" sz="2600" dirty="0">
              <a:latin typeface="Garamond"/>
              <a:ea typeface="Garamond"/>
              <a:cs typeface="Garamond"/>
            </a:endParaRPr>
          </a:p>
          <a:p>
            <a:pPr marL="457200" indent="-393700">
              <a:buSzPts val="2600"/>
              <a:buFont typeface="Garamond"/>
              <a:buChar char="●"/>
            </a:pPr>
            <a:r>
              <a:rPr lang="sl-SI" sz="2600" dirty="0" err="1">
                <a:latin typeface="Garamond"/>
                <a:ea typeface="Garamond"/>
                <a:cs typeface="Garamond"/>
              </a:rPr>
              <a:t>Write</a:t>
            </a:r>
            <a:r>
              <a:rPr lang="sl-SI" sz="2600" dirty="0">
                <a:latin typeface="Garamond"/>
                <a:ea typeface="Garamond"/>
                <a:cs typeface="Garamond"/>
              </a:rPr>
              <a:t> a </a:t>
            </a:r>
            <a:r>
              <a:rPr lang="sl-SI" sz="2600" dirty="0" err="1">
                <a:latin typeface="Garamond"/>
                <a:ea typeface="Garamond"/>
                <a:cs typeface="Garamond"/>
              </a:rPr>
              <a:t>caption</a:t>
            </a:r>
            <a:r>
              <a:rPr lang="sl-SI" sz="2600" dirty="0">
                <a:latin typeface="Garamond"/>
                <a:ea typeface="Garamond"/>
                <a:cs typeface="Garamond"/>
              </a:rPr>
              <a:t> (</a:t>
            </a:r>
            <a:r>
              <a:rPr lang="sl-SI" sz="2600" dirty="0" err="1">
                <a:latin typeface="Garamond"/>
                <a:ea typeface="Garamond"/>
                <a:cs typeface="Garamond"/>
              </a:rPr>
              <a:t>about</a:t>
            </a:r>
            <a:r>
              <a:rPr lang="sl-SI" sz="2600" dirty="0">
                <a:latin typeface="Garamond"/>
                <a:ea typeface="Garamond"/>
                <a:cs typeface="Garamond"/>
              </a:rPr>
              <a:t> 2 </a:t>
            </a:r>
            <a:r>
              <a:rPr lang="sl-SI" sz="2600" dirty="0" err="1">
                <a:latin typeface="Garamond"/>
                <a:ea typeface="Garamond"/>
                <a:cs typeface="Garamond"/>
              </a:rPr>
              <a:t>sentences</a:t>
            </a:r>
            <a:r>
              <a:rPr lang="sl-SI" sz="2600" dirty="0">
                <a:latin typeface="Garamond"/>
                <a:ea typeface="Garamond"/>
                <a:cs typeface="Garamond"/>
              </a:rPr>
              <a:t> </a:t>
            </a:r>
            <a:r>
              <a:rPr lang="sl-SI" sz="2600" dirty="0" err="1">
                <a:latin typeface="Garamond"/>
                <a:ea typeface="Garamond"/>
                <a:cs typeface="Garamond"/>
              </a:rPr>
              <a:t>long</a:t>
            </a:r>
            <a:r>
              <a:rPr lang="sl-SI" sz="2600" dirty="0">
                <a:latin typeface="Garamond"/>
                <a:ea typeface="Garamond"/>
                <a:cs typeface="Garamond"/>
              </a:rPr>
              <a:t>)</a:t>
            </a:r>
          </a:p>
          <a:p>
            <a:pPr marL="457200" indent="-393700">
              <a:buSzPts val="2600"/>
              <a:buFont typeface="Garamond"/>
              <a:buChar char="●"/>
            </a:pPr>
            <a:r>
              <a:rPr lang="sl-SI" sz="2600" dirty="0" err="1">
                <a:latin typeface="Garamond"/>
                <a:ea typeface="Garamond"/>
                <a:cs typeface="Garamond"/>
              </a:rPr>
              <a:t>See</a:t>
            </a:r>
            <a:r>
              <a:rPr lang="sl-SI" sz="2600" dirty="0">
                <a:latin typeface="Garamond"/>
                <a:ea typeface="Garamond"/>
                <a:cs typeface="Garamond"/>
              </a:rPr>
              <a:t> how </a:t>
            </a:r>
            <a:r>
              <a:rPr lang="sl-SI" sz="2600" dirty="0" err="1">
                <a:latin typeface="Garamond"/>
                <a:ea typeface="Garamond"/>
                <a:cs typeface="Garamond"/>
              </a:rPr>
              <a:t>close</a:t>
            </a:r>
            <a:r>
              <a:rPr lang="sl-SI" sz="2600" dirty="0">
                <a:latin typeface="Garamond"/>
                <a:ea typeface="Garamond"/>
                <a:cs typeface="Garamond"/>
              </a:rPr>
              <a:t> </a:t>
            </a:r>
            <a:r>
              <a:rPr lang="sl-SI" sz="2600" dirty="0" err="1">
                <a:latin typeface="Garamond"/>
                <a:ea typeface="Garamond"/>
                <a:cs typeface="Garamond"/>
              </a:rPr>
              <a:t>you</a:t>
            </a:r>
            <a:r>
              <a:rPr lang="sl-SI" sz="2600" dirty="0">
                <a:latin typeface="Garamond"/>
                <a:ea typeface="Garamond"/>
                <a:cs typeface="Garamond"/>
              </a:rPr>
              <a:t> </a:t>
            </a:r>
            <a:r>
              <a:rPr lang="sl-SI" sz="2600" dirty="0" err="1">
                <a:latin typeface="Garamond"/>
                <a:ea typeface="Garamond"/>
                <a:cs typeface="Garamond"/>
              </a:rPr>
              <a:t>were</a:t>
            </a:r>
            <a:r>
              <a:rPr lang="sl-SI" sz="2600" dirty="0">
                <a:latin typeface="Garamond"/>
                <a:ea typeface="Garamond"/>
                <a:cs typeface="Garamond"/>
              </a:rPr>
              <a:t> to </a:t>
            </a:r>
            <a:r>
              <a:rPr lang="sl-SI" sz="2600" dirty="0" err="1">
                <a:latin typeface="Garamond"/>
                <a:ea typeface="Garamond"/>
                <a:cs typeface="Garamond"/>
              </a:rPr>
              <a:t>the</a:t>
            </a:r>
            <a:r>
              <a:rPr lang="sl-SI" sz="2600" dirty="0">
                <a:latin typeface="Garamond"/>
                <a:ea typeface="Garamond"/>
                <a:cs typeface="Garamond"/>
              </a:rPr>
              <a:t> "real" </a:t>
            </a:r>
            <a:r>
              <a:rPr lang="sl-SI" sz="2600" dirty="0" err="1">
                <a:latin typeface="Garamond"/>
                <a:ea typeface="Garamond"/>
                <a:cs typeface="Garamond"/>
              </a:rPr>
              <a:t>caption</a:t>
            </a:r>
            <a:r>
              <a:rPr lang="sl-SI" sz="2600" dirty="0">
                <a:latin typeface="Garamond"/>
                <a:ea typeface="Garamond"/>
                <a:cs typeface="Garamond"/>
              </a:rPr>
              <a:t>!</a:t>
            </a:r>
          </a:p>
        </p:txBody>
      </p:sp>
    </p:spTree>
    <p:extLst>
      <p:ext uri="{BB962C8B-B14F-4D97-AF65-F5344CB8AC3E}">
        <p14:creationId xmlns:p14="http://schemas.microsoft.com/office/powerpoint/2010/main" val="143804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GENERAL INFORMATION</a:t>
            </a:r>
            <a:endParaRPr/>
          </a:p>
        </p:txBody>
      </p:sp>
      <p:pic>
        <p:nvPicPr>
          <p:cNvPr id="158" name="Google Shape;158;p2"/>
          <p:cNvPicPr preferRelativeResize="0">
            <a:picLocks noGrp="1"/>
          </p:cNvPicPr>
          <p:nvPr>
            <p:ph type="body" idx="1"/>
          </p:nvPr>
        </p:nvPicPr>
        <p:blipFill rotWithShape="1">
          <a:blip r:embed="rId3">
            <a:alphaModFix/>
          </a:blip>
          <a:srcRect/>
          <a:stretch/>
        </p:blipFill>
        <p:spPr>
          <a:xfrm>
            <a:off x="3674381" y="2584895"/>
            <a:ext cx="4655803" cy="34359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person&#10;&#10;Description automatically generated">
            <a:extLst>
              <a:ext uri="{FF2B5EF4-FFF2-40B4-BE49-F238E27FC236}">
                <a16:creationId xmlns:a16="http://schemas.microsoft.com/office/drawing/2014/main" id="{66FAAFD6-D0C6-868F-D03B-E8E7E6BFF3F9}"/>
              </a:ext>
            </a:extLst>
          </p:cNvPr>
          <p:cNvPicPr>
            <a:picLocks noChangeAspect="1"/>
          </p:cNvPicPr>
          <p:nvPr/>
        </p:nvPicPr>
        <p:blipFill>
          <a:blip r:embed="rId2"/>
          <a:stretch>
            <a:fillRect/>
          </a:stretch>
        </p:blipFill>
        <p:spPr>
          <a:xfrm>
            <a:off x="816708" y="634736"/>
            <a:ext cx="4540738" cy="5582016"/>
          </a:xfrm>
          <a:prstGeom prst="rect">
            <a:avLst/>
          </a:prstGeom>
        </p:spPr>
      </p:pic>
      <p:sp>
        <p:nvSpPr>
          <p:cNvPr id="3" name="TextBox 2">
            <a:extLst>
              <a:ext uri="{FF2B5EF4-FFF2-40B4-BE49-F238E27FC236}">
                <a16:creationId xmlns:a16="http://schemas.microsoft.com/office/drawing/2014/main" id="{CBE3C526-694B-86D2-DC00-E1B14785E822}"/>
              </a:ext>
            </a:extLst>
          </p:cNvPr>
          <p:cNvSpPr txBox="1"/>
          <p:nvPr/>
        </p:nvSpPr>
        <p:spPr>
          <a:xfrm>
            <a:off x="5548922" y="1172307"/>
            <a:ext cx="5757333"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This woman was one of many migrant workers picking peas in California in the 1930s to make just enough money to survive. It was taken by photographer Dorothea Lange as she traveled to document the hardships of the Great Depression.</a:t>
            </a:r>
          </a:p>
          <a:p>
            <a:r>
              <a:rPr lang="en-US" sz="1200" dirty="0">
                <a:latin typeface="Garamond"/>
              </a:rPr>
              <a:t>(https://www.thoughtco.com/great-depression-pictures-1779916)</a:t>
            </a:r>
          </a:p>
        </p:txBody>
      </p:sp>
    </p:spTree>
    <p:extLst>
      <p:ext uri="{BB962C8B-B14F-4D97-AF65-F5344CB8AC3E}">
        <p14:creationId xmlns:p14="http://schemas.microsoft.com/office/powerpoint/2010/main" val="164455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round, outdoor, sky, beach&#10;&#10;Description automatically generated">
            <a:extLst>
              <a:ext uri="{FF2B5EF4-FFF2-40B4-BE49-F238E27FC236}">
                <a16:creationId xmlns:a16="http://schemas.microsoft.com/office/drawing/2014/main" id="{198C1B1C-2538-7884-7C03-93D3D99C9DE6}"/>
              </a:ext>
            </a:extLst>
          </p:cNvPr>
          <p:cNvPicPr>
            <a:picLocks noChangeAspect="1"/>
          </p:cNvPicPr>
          <p:nvPr/>
        </p:nvPicPr>
        <p:blipFill>
          <a:blip r:embed="rId2"/>
          <a:stretch>
            <a:fillRect/>
          </a:stretch>
        </p:blipFill>
        <p:spPr>
          <a:xfrm>
            <a:off x="1070708" y="1355990"/>
            <a:ext cx="5967045" cy="4146019"/>
          </a:xfrm>
          <a:prstGeom prst="rect">
            <a:avLst/>
          </a:prstGeom>
        </p:spPr>
      </p:pic>
      <p:sp>
        <p:nvSpPr>
          <p:cNvPr id="4" name="TextBox 3">
            <a:extLst>
              <a:ext uri="{FF2B5EF4-FFF2-40B4-BE49-F238E27FC236}">
                <a16:creationId xmlns:a16="http://schemas.microsoft.com/office/drawing/2014/main" id="{BA0295C8-D8DB-5651-AF32-3B46817C6BB7}"/>
              </a:ext>
            </a:extLst>
          </p:cNvPr>
          <p:cNvSpPr txBox="1"/>
          <p:nvPr/>
        </p:nvSpPr>
        <p:spPr>
          <a:xfrm>
            <a:off x="7167359" y="1357922"/>
            <a:ext cx="3907692"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In previous depressions, farmers were usually safe from the severe effects of the depression because they could at least feed themselves. Unfortunately, during the Great Depression, the Great Plains were hit hard with both a drought and horrendous dust storms, creating what became known as the Dust Bowl.</a:t>
            </a:r>
          </a:p>
          <a:p>
            <a:r>
              <a:rPr lang="en-US" sz="1200" dirty="0">
                <a:latin typeface="Garamond"/>
              </a:rPr>
              <a:t>https://www.thoughtco.com/the-great-depression-1779289</a:t>
            </a:r>
          </a:p>
          <a:p>
            <a:pPr algn="l"/>
            <a:endParaRPr lang="en-US"/>
          </a:p>
          <a:p>
            <a:endParaRPr lang="en-US" dirty="0"/>
          </a:p>
        </p:txBody>
      </p:sp>
    </p:spTree>
    <p:extLst>
      <p:ext uri="{BB962C8B-B14F-4D97-AF65-F5344CB8AC3E}">
        <p14:creationId xmlns:p14="http://schemas.microsoft.com/office/powerpoint/2010/main" val="36214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sitting at a desk&#10;&#10;Description automatically generated">
            <a:extLst>
              <a:ext uri="{FF2B5EF4-FFF2-40B4-BE49-F238E27FC236}">
                <a16:creationId xmlns:a16="http://schemas.microsoft.com/office/drawing/2014/main" id="{6F1B1471-8ABB-066D-5480-C75D6C68F472}"/>
              </a:ext>
            </a:extLst>
          </p:cNvPr>
          <p:cNvPicPr>
            <a:picLocks noChangeAspect="1"/>
          </p:cNvPicPr>
          <p:nvPr/>
        </p:nvPicPr>
        <p:blipFill>
          <a:blip r:embed="rId2"/>
          <a:stretch>
            <a:fillRect/>
          </a:stretch>
        </p:blipFill>
        <p:spPr>
          <a:xfrm>
            <a:off x="1220502" y="1275393"/>
            <a:ext cx="5491609" cy="4313727"/>
          </a:xfrm>
          <a:prstGeom prst="rect">
            <a:avLst/>
          </a:prstGeom>
        </p:spPr>
      </p:pic>
      <p:sp>
        <p:nvSpPr>
          <p:cNvPr id="3" name="TextBox 2">
            <a:extLst>
              <a:ext uri="{FF2B5EF4-FFF2-40B4-BE49-F238E27FC236}">
                <a16:creationId xmlns:a16="http://schemas.microsoft.com/office/drawing/2014/main" id="{9A1731F5-BBD4-4BAA-C237-E0507CFBF825}"/>
              </a:ext>
            </a:extLst>
          </p:cNvPr>
          <p:cNvSpPr txBox="1"/>
          <p:nvPr/>
        </p:nvSpPr>
        <p:spPr>
          <a:xfrm>
            <a:off x="7085948" y="1471897"/>
            <a:ext cx="409005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The New Deal is an economic policy launched by Franklin D. Roosevelt to end the Great Depression.</a:t>
            </a:r>
          </a:p>
          <a:p>
            <a:r>
              <a:rPr lang="en-US" sz="2400" dirty="0">
                <a:latin typeface="Garamond"/>
              </a:rPr>
              <a:t>FDR proposed the New Deal to reverse the downward economic spiral. The goals were relief, recovery, and reform for those who were hardest hit. </a:t>
            </a:r>
          </a:p>
          <a:p>
            <a:r>
              <a:rPr lang="en-US" sz="1200" dirty="0">
                <a:latin typeface="Garamond"/>
              </a:rPr>
              <a:t>https://www.thebalancemoney.com/fdr-and-the-new-deal-programs-timeline-did-it-work-3305598</a:t>
            </a:r>
          </a:p>
        </p:txBody>
      </p:sp>
    </p:spTree>
    <p:extLst>
      <p:ext uri="{BB962C8B-B14F-4D97-AF65-F5344CB8AC3E}">
        <p14:creationId xmlns:p14="http://schemas.microsoft.com/office/powerpoint/2010/main" val="66622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77717619-5871-89A4-D49D-225501ACE07B}"/>
              </a:ext>
            </a:extLst>
          </p:cNvPr>
          <p:cNvPicPr>
            <a:picLocks noChangeAspect="1"/>
          </p:cNvPicPr>
          <p:nvPr/>
        </p:nvPicPr>
        <p:blipFill>
          <a:blip r:embed="rId2"/>
          <a:stretch>
            <a:fillRect/>
          </a:stretch>
        </p:blipFill>
        <p:spPr>
          <a:xfrm>
            <a:off x="907887" y="1647330"/>
            <a:ext cx="6142892" cy="3713133"/>
          </a:xfrm>
          <a:prstGeom prst="rect">
            <a:avLst/>
          </a:prstGeom>
        </p:spPr>
      </p:pic>
      <p:sp>
        <p:nvSpPr>
          <p:cNvPr id="3" name="TextBox 2">
            <a:extLst>
              <a:ext uri="{FF2B5EF4-FFF2-40B4-BE49-F238E27FC236}">
                <a16:creationId xmlns:a16="http://schemas.microsoft.com/office/drawing/2014/main" id="{CDE7E3B8-1D9B-4F76-9D61-F6DB463DD885}"/>
              </a:ext>
            </a:extLst>
          </p:cNvPr>
          <p:cNvSpPr txBox="1"/>
          <p:nvPr/>
        </p:nvSpPr>
        <p:spPr>
          <a:xfrm>
            <a:off x="7379025" y="1520743"/>
            <a:ext cx="3634153"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This drawing of the slave ship Brookes shows the plan for packing 482 captive people onto the decks. This detailed cross-sectional drawing was distributed by the Abolitionist Society in England as part of their campaign against the slave trade, and dates from 1789.</a:t>
            </a:r>
          </a:p>
          <a:p>
            <a:r>
              <a:rPr lang="en-US" sz="1200" dirty="0">
                <a:latin typeface="Garamond"/>
              </a:rPr>
              <a:t>https://www.thoughtco.com/images-african-slavery-and-slave-trade-4122913</a:t>
            </a:r>
          </a:p>
          <a:p>
            <a:pPr algn="l"/>
            <a:endParaRPr lang="en-US"/>
          </a:p>
          <a:p>
            <a:endParaRPr lang="en-US" dirty="0"/>
          </a:p>
        </p:txBody>
      </p:sp>
    </p:spTree>
    <p:extLst>
      <p:ext uri="{BB962C8B-B14F-4D97-AF65-F5344CB8AC3E}">
        <p14:creationId xmlns:p14="http://schemas.microsoft.com/office/powerpoint/2010/main" val="41284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ook, posing, old&#10;&#10;Description automatically generated">
            <a:extLst>
              <a:ext uri="{FF2B5EF4-FFF2-40B4-BE49-F238E27FC236}">
                <a16:creationId xmlns:a16="http://schemas.microsoft.com/office/drawing/2014/main" id="{C99A9DF8-16C2-7A83-2DCA-21B6D3F9AF70}"/>
              </a:ext>
            </a:extLst>
          </p:cNvPr>
          <p:cNvPicPr>
            <a:picLocks noChangeAspect="1"/>
          </p:cNvPicPr>
          <p:nvPr/>
        </p:nvPicPr>
        <p:blipFill>
          <a:blip r:embed="rId2"/>
          <a:stretch>
            <a:fillRect/>
          </a:stretch>
        </p:blipFill>
        <p:spPr>
          <a:xfrm>
            <a:off x="894862" y="1784757"/>
            <a:ext cx="6390379" cy="3594588"/>
          </a:xfrm>
          <a:prstGeom prst="rect">
            <a:avLst/>
          </a:prstGeom>
        </p:spPr>
      </p:pic>
      <p:sp>
        <p:nvSpPr>
          <p:cNvPr id="3" name="TextBox 2">
            <a:extLst>
              <a:ext uri="{FF2B5EF4-FFF2-40B4-BE49-F238E27FC236}">
                <a16:creationId xmlns:a16="http://schemas.microsoft.com/office/drawing/2014/main" id="{FA5618CB-7581-969A-5F31-FCB1356E0EF3}"/>
              </a:ext>
            </a:extLst>
          </p:cNvPr>
          <p:cNvSpPr txBox="1"/>
          <p:nvPr/>
        </p:nvSpPr>
        <p:spPr>
          <a:xfrm>
            <a:off x="7623256" y="1784513"/>
            <a:ext cx="352994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On August 21, 1831, Nat Turner began what would turn out to be the deadliest slave rebellion in American history. Over the course of 48 hours, Turner and a group of rebel slaves killed more than 50 whites in Southhampton, Virginia.</a:t>
            </a:r>
          </a:p>
          <a:p>
            <a:r>
              <a:rPr lang="en-US" sz="1200" dirty="0">
                <a:latin typeface="Garamond"/>
              </a:rPr>
              <a:t>https://www.theatlantic.com/national/archive/2013/08/on-this-day-in-1831-a-bloody-uprising-in-the-virginia-countryside/278905/</a:t>
            </a:r>
          </a:p>
          <a:p>
            <a:br>
              <a:rPr lang="en-US" dirty="0"/>
            </a:br>
            <a:endParaRPr lang="en-US" dirty="0"/>
          </a:p>
        </p:txBody>
      </p:sp>
    </p:spTree>
    <p:extLst>
      <p:ext uri="{BB962C8B-B14F-4D97-AF65-F5344CB8AC3E}">
        <p14:creationId xmlns:p14="http://schemas.microsoft.com/office/powerpoint/2010/main" val="505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ED3732E0-A518-805C-778D-EA1FF904A397}"/>
              </a:ext>
            </a:extLst>
          </p:cNvPr>
          <p:cNvPicPr>
            <a:picLocks noChangeAspect="1"/>
          </p:cNvPicPr>
          <p:nvPr/>
        </p:nvPicPr>
        <p:blipFill>
          <a:blip r:embed="rId2"/>
          <a:stretch>
            <a:fillRect/>
          </a:stretch>
        </p:blipFill>
        <p:spPr>
          <a:xfrm>
            <a:off x="1233528" y="1640888"/>
            <a:ext cx="5452533" cy="3582737"/>
          </a:xfrm>
          <a:prstGeom prst="rect">
            <a:avLst/>
          </a:prstGeom>
        </p:spPr>
      </p:pic>
      <p:sp>
        <p:nvSpPr>
          <p:cNvPr id="3" name="TextBox 2">
            <a:extLst>
              <a:ext uri="{FF2B5EF4-FFF2-40B4-BE49-F238E27FC236}">
                <a16:creationId xmlns:a16="http://schemas.microsoft.com/office/drawing/2014/main" id="{636E00BE-48D4-46B0-552A-F2C40A22F1CD}"/>
              </a:ext>
            </a:extLst>
          </p:cNvPr>
          <p:cNvSpPr txBox="1"/>
          <p:nvPr/>
        </p:nvSpPr>
        <p:spPr>
          <a:xfrm>
            <a:off x="7111999" y="1537025"/>
            <a:ext cx="3998871"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On September 22, soon after the Union victory at Antietam, Abraham Lincoln issued a preliminary Emancipation Proclamation, declaring that as of January 1, 1863, all slaves in the rebellious states “shall be then, thenceforward, and forever free.”</a:t>
            </a:r>
          </a:p>
          <a:p>
            <a:r>
              <a:rPr lang="en-US" sz="1200" dirty="0">
                <a:latin typeface="Garamond"/>
              </a:rPr>
              <a:t>https://samepassage.org/emancipation-proclamation/</a:t>
            </a:r>
          </a:p>
        </p:txBody>
      </p:sp>
    </p:spTree>
    <p:extLst>
      <p:ext uri="{BB962C8B-B14F-4D97-AF65-F5344CB8AC3E}">
        <p14:creationId xmlns:p14="http://schemas.microsoft.com/office/powerpoint/2010/main" val="368279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person, outdoor, person&#10;&#10;Description automatically generated">
            <a:extLst>
              <a:ext uri="{FF2B5EF4-FFF2-40B4-BE49-F238E27FC236}">
                <a16:creationId xmlns:a16="http://schemas.microsoft.com/office/drawing/2014/main" id="{F7C7A3E5-FD9E-93BF-6348-2036EA68D241}"/>
              </a:ext>
            </a:extLst>
          </p:cNvPr>
          <p:cNvPicPr>
            <a:picLocks noChangeAspect="1"/>
          </p:cNvPicPr>
          <p:nvPr/>
        </p:nvPicPr>
        <p:blipFill>
          <a:blip r:embed="rId2"/>
          <a:stretch>
            <a:fillRect/>
          </a:stretch>
        </p:blipFill>
        <p:spPr>
          <a:xfrm>
            <a:off x="1018606" y="950221"/>
            <a:ext cx="5074789" cy="5068277"/>
          </a:xfrm>
          <a:prstGeom prst="rect">
            <a:avLst/>
          </a:prstGeom>
        </p:spPr>
      </p:pic>
      <p:sp>
        <p:nvSpPr>
          <p:cNvPr id="3" name="TextBox 2">
            <a:extLst>
              <a:ext uri="{FF2B5EF4-FFF2-40B4-BE49-F238E27FC236}">
                <a16:creationId xmlns:a16="http://schemas.microsoft.com/office/drawing/2014/main" id="{487D4897-455D-1C50-D5D8-63493430BF24}"/>
              </a:ext>
            </a:extLst>
          </p:cNvPr>
          <p:cNvSpPr txBox="1"/>
          <p:nvPr/>
        </p:nvSpPr>
        <p:spPr>
          <a:xfrm>
            <a:off x="6499794" y="1055077"/>
            <a:ext cx="453292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After opening in 1892, Ellis Island became known as the gateway to America and a symbol of a chance at the American dream. In the 62 years it was open, the island facility processed more than 12 million immigrants. It has been estimated that close to 40 percent of current U.S. citizens can trace at least one ancestor to Ellis island. </a:t>
            </a:r>
          </a:p>
          <a:p>
            <a:r>
              <a:rPr lang="en-US" sz="1200" dirty="0">
                <a:latin typeface="Garamond"/>
              </a:rPr>
              <a:t>https://www.history.com/news/immigration-ellis-island-photos</a:t>
            </a:r>
          </a:p>
          <a:p>
            <a:endParaRPr lang="en-US"/>
          </a:p>
          <a:p>
            <a:endParaRPr lang="en-US" dirty="0"/>
          </a:p>
        </p:txBody>
      </p:sp>
    </p:spTree>
    <p:extLst>
      <p:ext uri="{BB962C8B-B14F-4D97-AF65-F5344CB8AC3E}">
        <p14:creationId xmlns:p14="http://schemas.microsoft.com/office/powerpoint/2010/main" val="202375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47C123E-EBCB-8179-5D09-3712D454DF86}"/>
              </a:ext>
            </a:extLst>
          </p:cNvPr>
          <p:cNvPicPr>
            <a:picLocks noChangeAspect="1"/>
          </p:cNvPicPr>
          <p:nvPr/>
        </p:nvPicPr>
        <p:blipFill>
          <a:blip r:embed="rId2"/>
          <a:stretch>
            <a:fillRect/>
          </a:stretch>
        </p:blipFill>
        <p:spPr>
          <a:xfrm>
            <a:off x="920913" y="1651870"/>
            <a:ext cx="5647918" cy="3984105"/>
          </a:xfrm>
          <a:prstGeom prst="rect">
            <a:avLst/>
          </a:prstGeom>
        </p:spPr>
      </p:pic>
      <p:sp>
        <p:nvSpPr>
          <p:cNvPr id="3" name="TextBox 2">
            <a:extLst>
              <a:ext uri="{FF2B5EF4-FFF2-40B4-BE49-F238E27FC236}">
                <a16:creationId xmlns:a16="http://schemas.microsoft.com/office/drawing/2014/main" id="{C429ACB4-900C-9E00-CB36-69DC66FEAAC3}"/>
              </a:ext>
            </a:extLst>
          </p:cNvPr>
          <p:cNvSpPr txBox="1"/>
          <p:nvPr/>
        </p:nvSpPr>
        <p:spPr>
          <a:xfrm>
            <a:off x="6812410" y="1651000"/>
            <a:ext cx="395979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The Chinese workers on the Central Pacific Railway were paid less than the others. They had to sleep outside in tents, while other workers usually slept in rail cars. In a competition with workers building the eastern line, the Chinese outpaced them, laying 16 km of track in one day.</a:t>
            </a:r>
          </a:p>
          <a:p>
            <a:r>
              <a:rPr lang="en-US" sz="1200" dirty="0">
                <a:latin typeface="Garamond"/>
              </a:rPr>
              <a:t>https://www.workers.org/2021/03/55287/</a:t>
            </a:r>
          </a:p>
        </p:txBody>
      </p:sp>
    </p:spTree>
    <p:extLst>
      <p:ext uri="{BB962C8B-B14F-4D97-AF65-F5344CB8AC3E}">
        <p14:creationId xmlns:p14="http://schemas.microsoft.com/office/powerpoint/2010/main" val="27373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10;&#10;Description automatically generated">
            <a:extLst>
              <a:ext uri="{FF2B5EF4-FFF2-40B4-BE49-F238E27FC236}">
                <a16:creationId xmlns:a16="http://schemas.microsoft.com/office/drawing/2014/main" id="{D7A1E501-2B90-E411-8C8C-BAF25879981D}"/>
              </a:ext>
            </a:extLst>
          </p:cNvPr>
          <p:cNvPicPr>
            <a:picLocks noChangeAspect="1"/>
          </p:cNvPicPr>
          <p:nvPr/>
        </p:nvPicPr>
        <p:blipFill>
          <a:blip r:embed="rId2"/>
          <a:stretch>
            <a:fillRect/>
          </a:stretch>
        </p:blipFill>
        <p:spPr>
          <a:xfrm>
            <a:off x="1025118" y="1749892"/>
            <a:ext cx="5673970" cy="3358213"/>
          </a:xfrm>
          <a:prstGeom prst="rect">
            <a:avLst/>
          </a:prstGeom>
        </p:spPr>
      </p:pic>
      <p:sp>
        <p:nvSpPr>
          <p:cNvPr id="3" name="TextBox 2">
            <a:extLst>
              <a:ext uri="{FF2B5EF4-FFF2-40B4-BE49-F238E27FC236}">
                <a16:creationId xmlns:a16="http://schemas.microsoft.com/office/drawing/2014/main" id="{5A754448-53D8-0F81-ADE5-A955DC22990E}"/>
              </a:ext>
            </a:extLst>
          </p:cNvPr>
          <p:cNvSpPr txBox="1"/>
          <p:nvPr/>
        </p:nvSpPr>
        <p:spPr>
          <a:xfrm>
            <a:off x="6981741" y="1406769"/>
            <a:ext cx="4467795"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Overcrowding of families observed by the Department of Homeland Security Office of Inspector General on June 10, 2019. The exposure of cramped and filthy facilities where migrants are being held have sparked either outrage at President Donald Trump or accusations that the bad conditions all started with former President Barack Obama.</a:t>
            </a:r>
          </a:p>
          <a:p>
            <a:r>
              <a:rPr lang="en-US" sz="1200" dirty="0">
                <a:latin typeface="Garamond"/>
              </a:rPr>
              <a:t>https://www.nbcnews.com/news/latino/bad-sheer-inhumanity-detention-conditions-migrants-worse-under-trump-advocates-n1025961</a:t>
            </a:r>
          </a:p>
          <a:p>
            <a:endParaRPr lang="en-US"/>
          </a:p>
          <a:p>
            <a:endParaRPr lang="en-US" dirty="0"/>
          </a:p>
        </p:txBody>
      </p:sp>
    </p:spTree>
    <p:extLst>
      <p:ext uri="{BB962C8B-B14F-4D97-AF65-F5344CB8AC3E}">
        <p14:creationId xmlns:p14="http://schemas.microsoft.com/office/powerpoint/2010/main" val="3497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AMERICA, A NATION OF IMMIGRANTS</a:t>
            </a:r>
            <a:endParaRPr sz="3200" b="1"/>
          </a:p>
        </p:txBody>
      </p:sp>
      <p:pic>
        <p:nvPicPr>
          <p:cNvPr id="263" name="Google Shape;263;p17"/>
          <p:cNvPicPr preferRelativeResize="0">
            <a:picLocks noGrp="1"/>
          </p:cNvPicPr>
          <p:nvPr>
            <p:ph type="body" idx="1"/>
          </p:nvPr>
        </p:nvPicPr>
        <p:blipFill rotWithShape="1">
          <a:blip r:embed="rId3">
            <a:alphaModFix/>
          </a:blip>
          <a:srcRect/>
          <a:stretch/>
        </p:blipFill>
        <p:spPr>
          <a:xfrm>
            <a:off x="3163824" y="2566218"/>
            <a:ext cx="5632703" cy="3474791"/>
          </a:xfrm>
          <a:prstGeom prst="rect">
            <a:avLst/>
          </a:prstGeom>
          <a:noFill/>
          <a:ln>
            <a:noFill/>
          </a:ln>
        </p:spPr>
      </p:pic>
      <p:sp>
        <p:nvSpPr>
          <p:cNvPr id="264" name="Google Shape;264;p17"/>
          <p:cNvSpPr txBox="1"/>
          <p:nvPr/>
        </p:nvSpPr>
        <p:spPr>
          <a:xfrm>
            <a:off x="9735310" y="5671677"/>
            <a:ext cx="23225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b="1" dirty="0" err="1">
                <a:solidFill>
                  <a:schemeClr val="accent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Immigration</a:t>
            </a:r>
            <a:endParaRPr sz="1800" b="1" dirty="0">
              <a:solidFill>
                <a:schemeClr val="accent1"/>
              </a:solidFill>
              <a:latin typeface="Garamond"/>
              <a:ea typeface="Garamond"/>
              <a:cs typeface="Garamond"/>
              <a:sym typeface="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GENERAL INFORMATION</a:t>
            </a:r>
            <a:endParaRPr sz="3200"/>
          </a:p>
        </p:txBody>
      </p:sp>
      <p:sp>
        <p:nvSpPr>
          <p:cNvPr id="164" name="Google Shape;164;p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sl-SI" b="1" dirty="0"/>
              <a:t>AREA: </a:t>
            </a:r>
            <a:r>
              <a:rPr lang="sl-SI" dirty="0"/>
              <a:t>9,826,630 </a:t>
            </a:r>
            <a:r>
              <a:rPr lang="sl-SI" dirty="0" err="1"/>
              <a:t>sq</a:t>
            </a:r>
            <a:r>
              <a:rPr lang="sl-SI" dirty="0"/>
              <a:t> m</a:t>
            </a:r>
            <a:endParaRPr dirty="0"/>
          </a:p>
          <a:p>
            <a:pPr marL="285750" lvl="0" indent="-285750" algn="l" rtl="0">
              <a:spcBef>
                <a:spcPts val="1080"/>
              </a:spcBef>
              <a:spcAft>
                <a:spcPts val="0"/>
              </a:spcAft>
              <a:buSzPts val="2760"/>
              <a:buChar char="•"/>
            </a:pPr>
            <a:r>
              <a:rPr lang="sl-SI" b="1"/>
              <a:t>POPULATION TOTAL: </a:t>
            </a:r>
            <a:r>
              <a:rPr lang="sl-SI"/>
              <a:t>332 </a:t>
            </a:r>
            <a:r>
              <a:rPr lang="sl-SI" dirty="0" err="1"/>
              <a:t>million</a:t>
            </a:r>
            <a:r>
              <a:rPr lang="sl-SI" dirty="0"/>
              <a:t> </a:t>
            </a:r>
            <a:endParaRPr dirty="0"/>
          </a:p>
          <a:p>
            <a:pPr marL="285750" lvl="0" indent="-285750" algn="l" rtl="0">
              <a:spcBef>
                <a:spcPts val="1080"/>
              </a:spcBef>
              <a:spcAft>
                <a:spcPts val="0"/>
              </a:spcAft>
              <a:buSzPts val="2760"/>
              <a:buChar char="•"/>
            </a:pPr>
            <a:r>
              <a:rPr lang="sl-SI" b="1" dirty="0"/>
              <a:t>URBAN POPULATION: </a:t>
            </a:r>
            <a:r>
              <a:rPr lang="sl-SI" dirty="0"/>
              <a:t>81 %</a:t>
            </a:r>
            <a:endParaRPr dirty="0"/>
          </a:p>
          <a:p>
            <a:pPr marL="285750" lvl="0" indent="-285750" algn="l" rtl="0">
              <a:spcBef>
                <a:spcPts val="1080"/>
              </a:spcBef>
              <a:spcAft>
                <a:spcPts val="0"/>
              </a:spcAft>
              <a:buSzPts val="2760"/>
              <a:buChar char="•"/>
            </a:pPr>
            <a:r>
              <a:rPr lang="sl-SI" b="1" dirty="0"/>
              <a:t>ADMINISTRATIVE DIVISIONS: </a:t>
            </a:r>
            <a:r>
              <a:rPr lang="sl-SI" dirty="0"/>
              <a:t>50 </a:t>
            </a:r>
            <a:r>
              <a:rPr lang="sl-SI" dirty="0" err="1"/>
              <a:t>states</a:t>
            </a:r>
            <a:r>
              <a:rPr lang="sl-SI" dirty="0"/>
              <a:t> </a:t>
            </a:r>
            <a:r>
              <a:rPr lang="sl-SI" dirty="0" err="1"/>
              <a:t>and</a:t>
            </a:r>
            <a:r>
              <a:rPr lang="sl-SI" dirty="0"/>
              <a:t> </a:t>
            </a:r>
            <a:r>
              <a:rPr lang="sl-SI" dirty="0" err="1"/>
              <a:t>the</a:t>
            </a:r>
            <a:r>
              <a:rPr lang="sl-SI" dirty="0"/>
              <a:t> </a:t>
            </a:r>
            <a:r>
              <a:rPr lang="sl-SI" dirty="0" err="1"/>
              <a:t>District</a:t>
            </a:r>
            <a:r>
              <a:rPr lang="sl-SI" dirty="0"/>
              <a:t> </a:t>
            </a:r>
            <a:r>
              <a:rPr lang="sl-SI" dirty="0" err="1"/>
              <a:t>of</a:t>
            </a:r>
            <a:r>
              <a:rPr lang="sl-SI" dirty="0"/>
              <a:t> Columbia. </a:t>
            </a:r>
            <a:r>
              <a:rPr lang="sl-SI" dirty="0" err="1"/>
              <a:t>Two</a:t>
            </a:r>
            <a:r>
              <a:rPr lang="sl-SI" dirty="0"/>
              <a:t> </a:t>
            </a:r>
            <a:r>
              <a:rPr lang="sl-SI" dirty="0" err="1"/>
              <a:t>states</a:t>
            </a:r>
            <a:r>
              <a:rPr lang="sl-SI" dirty="0"/>
              <a:t>, </a:t>
            </a:r>
            <a:r>
              <a:rPr lang="sl-SI" dirty="0" err="1"/>
              <a:t>Alaska</a:t>
            </a:r>
            <a:r>
              <a:rPr lang="sl-SI" dirty="0"/>
              <a:t> </a:t>
            </a:r>
            <a:r>
              <a:rPr lang="sl-SI" dirty="0" err="1"/>
              <a:t>and</a:t>
            </a:r>
            <a:r>
              <a:rPr lang="sl-SI" dirty="0"/>
              <a:t> </a:t>
            </a:r>
            <a:r>
              <a:rPr lang="sl-SI" dirty="0" err="1"/>
              <a:t>Hawaii</a:t>
            </a:r>
            <a:r>
              <a:rPr lang="sl-SI" dirty="0"/>
              <a:t>, are separate </a:t>
            </a:r>
            <a:r>
              <a:rPr lang="sl-SI" dirty="0" err="1"/>
              <a:t>from</a:t>
            </a:r>
            <a:r>
              <a:rPr lang="sl-SI" dirty="0"/>
              <a:t> </a:t>
            </a:r>
            <a:r>
              <a:rPr lang="sl-SI" dirty="0" err="1"/>
              <a:t>mainland</a:t>
            </a:r>
            <a:r>
              <a:rPr lang="sl-SI" dirty="0"/>
              <a:t> USA. </a:t>
            </a:r>
            <a:endParaRPr dirty="0"/>
          </a:p>
          <a:p>
            <a:pPr marL="285750" lvl="0" indent="-285750" algn="l" rtl="0">
              <a:spcBef>
                <a:spcPts val="1080"/>
              </a:spcBef>
              <a:spcAft>
                <a:spcPts val="0"/>
              </a:spcAft>
              <a:buSzPts val="2760"/>
              <a:buChar char="•"/>
            </a:pPr>
            <a:r>
              <a:rPr lang="sl-SI" b="1" dirty="0"/>
              <a:t>FORM OF GOVERNMENT</a:t>
            </a:r>
            <a:r>
              <a:rPr lang="sl-SI" dirty="0"/>
              <a:t>: </a:t>
            </a:r>
            <a:r>
              <a:rPr lang="sl-SI" dirty="0" err="1"/>
              <a:t>federal</a:t>
            </a:r>
            <a:r>
              <a:rPr lang="sl-SI" dirty="0"/>
              <a:t> </a:t>
            </a:r>
            <a:r>
              <a:rPr lang="sl-SI" dirty="0" err="1"/>
              <a:t>constitutional</a:t>
            </a:r>
            <a:r>
              <a:rPr lang="sl-SI" dirty="0"/>
              <a:t> </a:t>
            </a:r>
            <a:r>
              <a:rPr lang="sl-SI" dirty="0" err="1"/>
              <a:t>republic</a:t>
            </a:r>
            <a:r>
              <a:rPr lang="sl-SI" dirty="0"/>
              <a:t>; </a:t>
            </a:r>
            <a:r>
              <a:rPr lang="sl-SI" dirty="0" err="1"/>
              <a:t>President</a:t>
            </a:r>
            <a:r>
              <a:rPr lang="sl-SI" dirty="0"/>
              <a:t>: Joe Biden</a:t>
            </a:r>
            <a:endParaRPr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68"/>
        <p:cNvGrpSpPr/>
        <p:nvPr/>
      </p:nvGrpSpPr>
      <p:grpSpPr>
        <a:xfrm>
          <a:off x="0" y="0"/>
          <a:ext cx="0" cy="0"/>
          <a:chOff x="0" y="0"/>
          <a:chExt cx="0" cy="0"/>
        </a:xfrm>
      </p:grpSpPr>
      <p:sp>
        <p:nvSpPr>
          <p:cNvPr id="269" name="Google Shape;269;p1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THE GREAT DEPRESSION</a:t>
            </a:r>
            <a:endParaRPr sz="3200" b="1"/>
          </a:p>
        </p:txBody>
      </p:sp>
      <p:pic>
        <p:nvPicPr>
          <p:cNvPr id="270" name="Google Shape;270;p18"/>
          <p:cNvPicPr preferRelativeResize="0">
            <a:picLocks noGrp="1"/>
          </p:cNvPicPr>
          <p:nvPr>
            <p:ph type="body" idx="1"/>
          </p:nvPr>
        </p:nvPicPr>
        <p:blipFill rotWithShape="1">
          <a:blip r:embed="rId3">
            <a:alphaModFix/>
          </a:blip>
          <a:srcRect/>
          <a:stretch/>
        </p:blipFill>
        <p:spPr>
          <a:xfrm>
            <a:off x="890051" y="2584895"/>
            <a:ext cx="3290867" cy="2709481"/>
          </a:xfrm>
          <a:prstGeom prst="rect">
            <a:avLst/>
          </a:prstGeom>
          <a:noFill/>
          <a:ln>
            <a:noFill/>
          </a:ln>
        </p:spPr>
      </p:pic>
      <p:sp>
        <p:nvSpPr>
          <p:cNvPr id="271" name="Google Shape;271;p18"/>
          <p:cNvSpPr txBox="1"/>
          <p:nvPr/>
        </p:nvSpPr>
        <p:spPr>
          <a:xfrm>
            <a:off x="8823960" y="5715000"/>
            <a:ext cx="24597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b="1" dirty="0" err="1">
                <a:solidFill>
                  <a:schemeClr val="accent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The</a:t>
            </a:r>
            <a:r>
              <a:rPr lang="sl-SI" sz="1800" b="1" dirty="0">
                <a:solidFill>
                  <a:schemeClr val="accent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 </a:t>
            </a:r>
            <a:r>
              <a:rPr lang="sl-SI" sz="1800" b="1" dirty="0" err="1">
                <a:solidFill>
                  <a:schemeClr val="accent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Great</a:t>
            </a:r>
            <a:r>
              <a:rPr lang="sl-SI" sz="1800" b="1" dirty="0">
                <a:solidFill>
                  <a:schemeClr val="accent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 </a:t>
            </a:r>
            <a:r>
              <a:rPr lang="sl-SI" sz="1800" b="1" dirty="0" err="1">
                <a:solidFill>
                  <a:schemeClr val="accent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Depression</a:t>
            </a:r>
            <a:endParaRPr sz="1800" b="1" dirty="0">
              <a:solidFill>
                <a:schemeClr val="accent1"/>
              </a:solidFill>
              <a:latin typeface="Garamond"/>
              <a:ea typeface="Garamond"/>
              <a:cs typeface="Garamond"/>
              <a:sym typeface="Garamond"/>
            </a:endParaRPr>
          </a:p>
        </p:txBody>
      </p:sp>
      <p:pic>
        <p:nvPicPr>
          <p:cNvPr id="272" name="Google Shape;272;p18"/>
          <p:cNvPicPr preferRelativeResize="0"/>
          <p:nvPr/>
        </p:nvPicPr>
        <p:blipFill rotWithShape="1">
          <a:blip r:embed="rId5">
            <a:alphaModFix/>
          </a:blip>
          <a:srcRect/>
          <a:stretch/>
        </p:blipFill>
        <p:spPr>
          <a:xfrm>
            <a:off x="4653240" y="2960687"/>
            <a:ext cx="2724180" cy="2170112"/>
          </a:xfrm>
          <a:prstGeom prst="rect">
            <a:avLst/>
          </a:prstGeom>
          <a:noFill/>
          <a:ln>
            <a:noFill/>
          </a:ln>
        </p:spPr>
      </p:pic>
      <p:pic>
        <p:nvPicPr>
          <p:cNvPr id="273" name="Google Shape;273;p18"/>
          <p:cNvPicPr preferRelativeResize="0"/>
          <p:nvPr/>
        </p:nvPicPr>
        <p:blipFill rotWithShape="1">
          <a:blip r:embed="rId6">
            <a:alphaModFix/>
          </a:blip>
          <a:srcRect/>
          <a:stretch/>
        </p:blipFill>
        <p:spPr>
          <a:xfrm>
            <a:off x="7849743" y="2623375"/>
            <a:ext cx="2844737" cy="28447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sp>
        <p:nvSpPr>
          <p:cNvPr id="278" name="Google Shape;278;p1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SLAVERY</a:t>
            </a:r>
            <a:endParaRPr sz="3200" b="1"/>
          </a:p>
        </p:txBody>
      </p:sp>
      <p:pic>
        <p:nvPicPr>
          <p:cNvPr id="279" name="Google Shape;279;p19"/>
          <p:cNvPicPr preferRelativeResize="0">
            <a:picLocks noGrp="1"/>
          </p:cNvPicPr>
          <p:nvPr>
            <p:ph type="body" idx="1"/>
          </p:nvPr>
        </p:nvPicPr>
        <p:blipFill rotWithShape="1">
          <a:blip r:embed="rId3">
            <a:alphaModFix/>
          </a:blip>
          <a:srcRect/>
          <a:stretch/>
        </p:blipFill>
        <p:spPr>
          <a:xfrm>
            <a:off x="5472033" y="3122242"/>
            <a:ext cx="2307414" cy="2446563"/>
          </a:xfrm>
          <a:prstGeom prst="rect">
            <a:avLst/>
          </a:prstGeom>
          <a:noFill/>
          <a:ln>
            <a:noFill/>
          </a:ln>
        </p:spPr>
      </p:pic>
      <p:pic>
        <p:nvPicPr>
          <p:cNvPr id="280" name="Google Shape;280;p19"/>
          <p:cNvPicPr preferRelativeResize="0"/>
          <p:nvPr/>
        </p:nvPicPr>
        <p:blipFill rotWithShape="1">
          <a:blip r:embed="rId4">
            <a:alphaModFix/>
          </a:blip>
          <a:srcRect/>
          <a:stretch/>
        </p:blipFill>
        <p:spPr>
          <a:xfrm>
            <a:off x="7992112" y="2523102"/>
            <a:ext cx="3206494" cy="3265269"/>
          </a:xfrm>
          <a:prstGeom prst="rect">
            <a:avLst/>
          </a:prstGeom>
          <a:noFill/>
          <a:ln>
            <a:noFill/>
          </a:ln>
        </p:spPr>
      </p:pic>
      <p:pic>
        <p:nvPicPr>
          <p:cNvPr id="281" name="Google Shape;281;p19"/>
          <p:cNvPicPr preferRelativeResize="0"/>
          <p:nvPr/>
        </p:nvPicPr>
        <p:blipFill rotWithShape="1">
          <a:blip r:embed="rId5">
            <a:alphaModFix/>
          </a:blip>
          <a:srcRect/>
          <a:stretch/>
        </p:blipFill>
        <p:spPr>
          <a:xfrm>
            <a:off x="930827" y="2902677"/>
            <a:ext cx="4328541" cy="2885694"/>
          </a:xfrm>
          <a:prstGeom prst="rect">
            <a:avLst/>
          </a:prstGeom>
          <a:noFill/>
          <a:ln>
            <a:noFill/>
          </a:ln>
        </p:spPr>
      </p:pic>
      <p:sp>
        <p:nvSpPr>
          <p:cNvPr id="2" name="PoljeZBesedilom 1">
            <a:extLst>
              <a:ext uri="{FF2B5EF4-FFF2-40B4-BE49-F238E27FC236}">
                <a16:creationId xmlns:a16="http://schemas.microsoft.com/office/drawing/2014/main" id="{D3E34DA3-B69C-CE3A-EAB1-1BBE5D6675E8}"/>
              </a:ext>
            </a:extLst>
          </p:cNvPr>
          <p:cNvSpPr txBox="1"/>
          <p:nvPr/>
        </p:nvSpPr>
        <p:spPr>
          <a:xfrm>
            <a:off x="9515159" y="5875868"/>
            <a:ext cx="1683447" cy="369332"/>
          </a:xfrm>
          <a:prstGeom prst="rect">
            <a:avLst/>
          </a:prstGeom>
          <a:noFill/>
        </p:spPr>
        <p:txBody>
          <a:bodyPr wrap="square" rtlCol="0">
            <a:spAutoFit/>
          </a:bodyPr>
          <a:lstStyle/>
          <a:p>
            <a:r>
              <a:rPr lang="sl-SI" sz="1800" b="1" dirty="0">
                <a:latin typeface="Garamond" panose="02020404030301010803" pitchFamily="18" charset="0"/>
                <a:cs typeface="Times New Roman" panose="02020603050405020304" pitchFamily="18" charset="0"/>
                <a:hlinkClick r:id="rId6"/>
              </a:rPr>
              <a:t>12 </a:t>
            </a:r>
            <a:r>
              <a:rPr lang="sl-SI" sz="1800" b="1" dirty="0" err="1">
                <a:latin typeface="Garamond" panose="02020404030301010803" pitchFamily="18" charset="0"/>
                <a:cs typeface="Times New Roman" panose="02020603050405020304" pitchFamily="18" charset="0"/>
                <a:hlinkClick r:id="rId6"/>
              </a:rPr>
              <a:t>years</a:t>
            </a:r>
            <a:r>
              <a:rPr lang="sl-SI" sz="1800" b="1" dirty="0">
                <a:latin typeface="Garamond" panose="02020404030301010803" pitchFamily="18" charset="0"/>
                <a:cs typeface="Times New Roman" panose="02020603050405020304" pitchFamily="18" charset="0"/>
                <a:hlinkClick r:id="rId6"/>
              </a:rPr>
              <a:t> a slave</a:t>
            </a:r>
            <a:endParaRPr lang="sl-SI" sz="1800" b="1" dirty="0">
              <a:latin typeface="Garamond" panose="02020404030301010803"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D8FED9-5BBE-6A38-D9EA-123C3860DC88}"/>
              </a:ext>
            </a:extLst>
          </p:cNvPr>
          <p:cNvSpPr txBox="1"/>
          <p:nvPr/>
        </p:nvSpPr>
        <p:spPr>
          <a:xfrm>
            <a:off x="1380718" y="976922"/>
            <a:ext cx="96389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Google Shape;269;p18">
            <a:extLst>
              <a:ext uri="{FF2B5EF4-FFF2-40B4-BE49-F238E27FC236}">
                <a16:creationId xmlns:a16="http://schemas.microsoft.com/office/drawing/2014/main" id="{AA249FCF-7F64-2263-D080-ABDB70D8CA93}"/>
              </a:ext>
            </a:extLst>
          </p:cNvPr>
          <p:cNvSpPr txBox="1">
            <a:spLocks/>
          </p:cNvSpPr>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sl-SI" sz="3200" b="1" dirty="0">
                <a:latin typeface="Garamond"/>
              </a:rPr>
              <a:t>NORTH CAROLINA</a:t>
            </a:r>
          </a:p>
        </p:txBody>
      </p:sp>
      <p:pic>
        <p:nvPicPr>
          <p:cNvPr id="5" name="Picture 5" descr="Map&#10;&#10;Description automatically generated">
            <a:extLst>
              <a:ext uri="{FF2B5EF4-FFF2-40B4-BE49-F238E27FC236}">
                <a16:creationId xmlns:a16="http://schemas.microsoft.com/office/drawing/2014/main" id="{81F2F436-D1F0-C73E-5913-BA390A35C930}"/>
              </a:ext>
            </a:extLst>
          </p:cNvPr>
          <p:cNvPicPr>
            <a:picLocks noChangeAspect="1"/>
          </p:cNvPicPr>
          <p:nvPr/>
        </p:nvPicPr>
        <p:blipFill>
          <a:blip r:embed="rId2"/>
          <a:stretch>
            <a:fillRect/>
          </a:stretch>
        </p:blipFill>
        <p:spPr>
          <a:xfrm>
            <a:off x="3584657" y="2201507"/>
            <a:ext cx="5022687" cy="3679396"/>
          </a:xfrm>
          <a:prstGeom prst="rect">
            <a:avLst/>
          </a:prstGeom>
        </p:spPr>
      </p:pic>
      <p:sp>
        <p:nvSpPr>
          <p:cNvPr id="6" name="TextBox 5">
            <a:extLst>
              <a:ext uri="{FF2B5EF4-FFF2-40B4-BE49-F238E27FC236}">
                <a16:creationId xmlns:a16="http://schemas.microsoft.com/office/drawing/2014/main" id="{0B40319F-E40E-869A-7956-B86219C92009}"/>
              </a:ext>
            </a:extLst>
          </p:cNvPr>
          <p:cNvSpPr txBox="1"/>
          <p:nvPr/>
        </p:nvSpPr>
        <p:spPr>
          <a:xfrm>
            <a:off x="9091897" y="3139179"/>
            <a:ext cx="19147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NORTH CAROLINA PRESENTATION</a:t>
            </a:r>
            <a:endParaRPr lang="en-US"/>
          </a:p>
        </p:txBody>
      </p:sp>
    </p:spTree>
    <p:extLst>
      <p:ext uri="{BB962C8B-B14F-4D97-AF65-F5344CB8AC3E}">
        <p14:creationId xmlns:p14="http://schemas.microsoft.com/office/powerpoint/2010/main" val="3926536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0"/>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sl-SI" dirty="0" err="1"/>
              <a:t>What</a:t>
            </a:r>
            <a:r>
              <a:rPr lang="sl-SI" dirty="0"/>
              <a:t> </a:t>
            </a:r>
            <a:r>
              <a:rPr lang="sl-SI" dirty="0" err="1"/>
              <a:t>did</a:t>
            </a:r>
            <a:r>
              <a:rPr lang="sl-SI" dirty="0"/>
              <a:t> </a:t>
            </a:r>
            <a:r>
              <a:rPr lang="sl-SI" dirty="0" err="1"/>
              <a:t>you</a:t>
            </a:r>
            <a:r>
              <a:rPr lang="sl-SI" dirty="0"/>
              <a:t> </a:t>
            </a:r>
            <a:r>
              <a:rPr lang="sl-SI" dirty="0" err="1"/>
              <a:t>learn</a:t>
            </a:r>
            <a:r>
              <a:rPr lang="sl-SI" dirty="0"/>
              <a:t> </a:t>
            </a:r>
            <a:r>
              <a:rPr lang="sl-SI" dirty="0" err="1"/>
              <a:t>today</a:t>
            </a:r>
            <a:r>
              <a:rPr lang="sl-SI" dirty="0"/>
              <a:t>?</a:t>
            </a:r>
            <a:endParaRPr dirty="0"/>
          </a:p>
        </p:txBody>
      </p:sp>
      <p:pic>
        <p:nvPicPr>
          <p:cNvPr id="287" name="Google Shape;287;p20"/>
          <p:cNvPicPr preferRelativeResize="0"/>
          <p:nvPr/>
        </p:nvPicPr>
        <p:blipFill>
          <a:blip r:embed="rId3">
            <a:alphaModFix/>
          </a:blip>
          <a:stretch>
            <a:fillRect/>
          </a:stretch>
        </p:blipFill>
        <p:spPr>
          <a:xfrm>
            <a:off x="1641015" y="2514600"/>
            <a:ext cx="2443877" cy="3167749"/>
          </a:xfrm>
          <a:prstGeom prst="rect">
            <a:avLst/>
          </a:prstGeom>
          <a:noFill/>
          <a:ln>
            <a:noFill/>
          </a:ln>
        </p:spPr>
      </p:pic>
      <p:sp>
        <p:nvSpPr>
          <p:cNvPr id="288" name="Google Shape;288;p20"/>
          <p:cNvSpPr txBox="1"/>
          <p:nvPr/>
        </p:nvSpPr>
        <p:spPr>
          <a:xfrm>
            <a:off x="5012875" y="2808525"/>
            <a:ext cx="5883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Garamond"/>
              <a:ea typeface="Garamond"/>
              <a:cs typeface="Garamond"/>
              <a:sym typeface="Garamond"/>
            </a:endParaRPr>
          </a:p>
          <a:p>
            <a:pPr marL="0" lvl="0" indent="0" algn="l" rtl="0">
              <a:spcBef>
                <a:spcPts val="0"/>
              </a:spcBef>
              <a:spcAft>
                <a:spcPts val="0"/>
              </a:spcAft>
              <a:buNone/>
            </a:pPr>
            <a:r>
              <a:rPr lang="sl-SI" sz="3400" dirty="0" err="1">
                <a:latin typeface="Garamond"/>
                <a:ea typeface="Garamond"/>
                <a:cs typeface="Garamond"/>
                <a:sym typeface="Garamond"/>
              </a:rPr>
              <a:t>Or</a:t>
            </a:r>
            <a:r>
              <a:rPr lang="sl-SI" sz="3400" dirty="0">
                <a:latin typeface="Garamond"/>
                <a:ea typeface="Garamond"/>
                <a:cs typeface="Garamond"/>
                <a:sym typeface="Garamond"/>
              </a:rPr>
              <a:t>…</a:t>
            </a:r>
            <a:endParaRPr sz="3400" dirty="0">
              <a:latin typeface="Garamond"/>
              <a:ea typeface="Garamond"/>
              <a:cs typeface="Garamond"/>
              <a:sym typeface="Garamond"/>
            </a:endParaRPr>
          </a:p>
          <a:p>
            <a:pPr marL="0" lvl="0" indent="0" algn="l" rtl="0">
              <a:spcBef>
                <a:spcPts val="0"/>
              </a:spcBef>
              <a:spcAft>
                <a:spcPts val="0"/>
              </a:spcAft>
              <a:buNone/>
            </a:pPr>
            <a:endParaRPr sz="3400" dirty="0">
              <a:latin typeface="Garamond"/>
              <a:ea typeface="Garamond"/>
              <a:cs typeface="Garamond"/>
              <a:sym typeface="Garamond"/>
            </a:endParaRPr>
          </a:p>
          <a:p>
            <a:pPr marL="0" lvl="0" indent="0" algn="l" rtl="0">
              <a:spcBef>
                <a:spcPts val="0"/>
              </a:spcBef>
              <a:spcAft>
                <a:spcPts val="0"/>
              </a:spcAft>
              <a:buNone/>
            </a:pPr>
            <a:endParaRPr sz="3400" dirty="0">
              <a:latin typeface="Garamond"/>
              <a:ea typeface="Garamond"/>
              <a:cs typeface="Garamond"/>
              <a:sym typeface="Garamond"/>
            </a:endParaRPr>
          </a:p>
          <a:p>
            <a:pPr marL="0" lvl="0" indent="0" algn="l" rtl="0">
              <a:spcBef>
                <a:spcPts val="0"/>
              </a:spcBef>
              <a:spcAft>
                <a:spcPts val="0"/>
              </a:spcAft>
              <a:buNone/>
            </a:pPr>
            <a:r>
              <a:rPr lang="sl-SI" sz="3400" dirty="0">
                <a:latin typeface="Garamond"/>
                <a:ea typeface="Garamond"/>
                <a:cs typeface="Garamond"/>
                <a:sym typeface="Garamond"/>
              </a:rPr>
              <a:t>https://tinyurl.com/2s3u7ta9</a:t>
            </a:r>
            <a:endParaRPr sz="3400" dirty="0">
              <a:latin typeface="Garamond"/>
              <a:ea typeface="Garamond"/>
              <a:cs typeface="Garamond"/>
              <a:sym typeface="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GENERAL INFORMATION</a:t>
            </a:r>
            <a:endParaRPr sz="3200"/>
          </a:p>
        </p:txBody>
      </p:sp>
      <p:sp>
        <p:nvSpPr>
          <p:cNvPr id="170" name="Google Shape;170;p4"/>
          <p:cNvSpPr txBox="1">
            <a:spLocks noGrp="1"/>
          </p:cNvSpPr>
          <p:nvPr>
            <p:ph type="body" idx="1"/>
          </p:nvPr>
        </p:nvSpPr>
        <p:spPr>
          <a:xfrm>
            <a:off x="1295402" y="2584364"/>
            <a:ext cx="9601196" cy="3318936"/>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sl-SI" b="1"/>
              <a:t>CAPITAL CITY: </a:t>
            </a:r>
            <a:r>
              <a:rPr lang="sl-SI"/>
              <a:t>Washington, DC</a:t>
            </a:r>
            <a:endParaRPr/>
          </a:p>
          <a:p>
            <a:pPr marL="285750" lvl="0" indent="-285750" algn="l" rtl="0">
              <a:spcBef>
                <a:spcPts val="1080"/>
              </a:spcBef>
              <a:spcAft>
                <a:spcPts val="0"/>
              </a:spcAft>
              <a:buSzPts val="2760"/>
              <a:buChar char="•"/>
            </a:pPr>
            <a:r>
              <a:rPr lang="sl-SI" b="1"/>
              <a:t>LONGEST RIVER: </a:t>
            </a:r>
            <a:r>
              <a:rPr lang="sl-SI"/>
              <a:t>the Mississippi, 3900 km</a:t>
            </a:r>
            <a:endParaRPr/>
          </a:p>
          <a:p>
            <a:pPr marL="285750" lvl="0" indent="-285750" algn="l" rtl="0">
              <a:spcBef>
                <a:spcPts val="1080"/>
              </a:spcBef>
              <a:spcAft>
                <a:spcPts val="0"/>
              </a:spcAft>
              <a:buSzPts val="2760"/>
              <a:buChar char="•"/>
            </a:pPr>
            <a:r>
              <a:rPr lang="sl-SI" b="1"/>
              <a:t>HIGHEST MOUNTAIN: </a:t>
            </a:r>
            <a:r>
              <a:rPr lang="sl-SI"/>
              <a:t>Mount McKinley, 6,198 m</a:t>
            </a:r>
            <a:endParaRPr/>
          </a:p>
          <a:p>
            <a:pPr marL="285750" lvl="0" indent="-285750" algn="l" rtl="0">
              <a:spcBef>
                <a:spcPts val="1080"/>
              </a:spcBef>
              <a:spcAft>
                <a:spcPts val="0"/>
              </a:spcAft>
              <a:buSzPts val="2760"/>
              <a:buChar char="•"/>
            </a:pPr>
            <a:r>
              <a:rPr lang="sl-SI" b="1"/>
              <a:t>LARGEST LAKE: </a:t>
            </a:r>
            <a:r>
              <a:rPr lang="sl-SI"/>
              <a:t>Lake Superior, 83,300 sq m</a:t>
            </a:r>
            <a:endParaRPr/>
          </a:p>
          <a:p>
            <a:pPr marL="285750" lvl="0" indent="-285750" algn="l" rtl="0">
              <a:spcBef>
                <a:spcPts val="1080"/>
              </a:spcBef>
              <a:spcAft>
                <a:spcPts val="0"/>
              </a:spcAft>
              <a:buSzPts val="2760"/>
              <a:buChar char="•"/>
            </a:pPr>
            <a:r>
              <a:rPr lang="sl-SI" b="1"/>
              <a:t>CLIMATE: </a:t>
            </a:r>
            <a:r>
              <a:rPr lang="sl-SI"/>
              <a:t>mostly temperate, but tropical in Hawaii and Florida, arctic in Alaska, semiarid in the great plains west of the Mississippi River, and arid in the Great Basin of the southwest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GENERAL INFORMATION</a:t>
            </a:r>
            <a:endParaRPr sz="3200" b="1"/>
          </a:p>
        </p:txBody>
      </p:sp>
      <p:sp>
        <p:nvSpPr>
          <p:cNvPr id="176" name="Google Shape;176;p5"/>
          <p:cNvSpPr txBox="1">
            <a:spLocks noGrp="1"/>
          </p:cNvSpPr>
          <p:nvPr>
            <p:ph type="body" idx="1"/>
          </p:nvPr>
        </p:nvSpPr>
        <p:spPr>
          <a:xfrm>
            <a:off x="1295401" y="2556932"/>
            <a:ext cx="9601196" cy="3151410"/>
          </a:xfrm>
          <a:prstGeom prst="rect">
            <a:avLst/>
          </a:prstGeom>
          <a:noFill/>
          <a:ln>
            <a:noFill/>
          </a:ln>
        </p:spPr>
        <p:txBody>
          <a:bodyPr spcFirstLastPara="1" wrap="square" lIns="91425" tIns="45700" rIns="91425" bIns="45700" anchor="t" anchorCtr="0">
            <a:normAutofit lnSpcReduction="10000"/>
          </a:bodyPr>
          <a:lstStyle/>
          <a:p>
            <a:pPr marL="285750" lvl="0" indent="-110490" algn="l" rtl="0">
              <a:spcBef>
                <a:spcPts val="0"/>
              </a:spcBef>
              <a:spcAft>
                <a:spcPts val="0"/>
              </a:spcAft>
              <a:buSzPts val="2760"/>
              <a:buNone/>
            </a:pPr>
            <a:endParaRPr b="1"/>
          </a:p>
          <a:p>
            <a:pPr marL="285750" lvl="0" indent="-285750" algn="l" rtl="0">
              <a:spcBef>
                <a:spcPts val="1080"/>
              </a:spcBef>
              <a:spcAft>
                <a:spcPts val="0"/>
              </a:spcAft>
              <a:buSzPts val="2760"/>
              <a:buChar char="•"/>
            </a:pPr>
            <a:r>
              <a:rPr lang="sl-SI" b="1"/>
              <a:t>FIRST LANGUAGE: </a:t>
            </a:r>
            <a:r>
              <a:rPr lang="sl-SI"/>
              <a:t>English; </a:t>
            </a:r>
            <a:r>
              <a:rPr lang="sl-SI" b="1"/>
              <a:t>SECOND LANGUAGE: </a:t>
            </a:r>
            <a:r>
              <a:rPr lang="sl-SI"/>
              <a:t>Spanish</a:t>
            </a:r>
            <a:endParaRPr/>
          </a:p>
          <a:p>
            <a:pPr marL="285750" lvl="0" indent="-285750" algn="l" rtl="0">
              <a:spcBef>
                <a:spcPts val="1080"/>
              </a:spcBef>
              <a:spcAft>
                <a:spcPts val="0"/>
              </a:spcAft>
              <a:buSzPts val="2760"/>
              <a:buChar char="•"/>
            </a:pPr>
            <a:r>
              <a:rPr lang="sl-SI" b="1"/>
              <a:t>CURRENCY: </a:t>
            </a:r>
            <a:r>
              <a:rPr lang="sl-SI"/>
              <a:t>US Dollar (USD)</a:t>
            </a:r>
            <a:endParaRPr/>
          </a:p>
          <a:p>
            <a:pPr marL="285750" lvl="0" indent="-285750" algn="l" rtl="0">
              <a:spcBef>
                <a:spcPts val="1080"/>
              </a:spcBef>
              <a:spcAft>
                <a:spcPts val="0"/>
              </a:spcAft>
              <a:buSzPts val="2760"/>
              <a:buChar char="•"/>
            </a:pPr>
            <a:r>
              <a:rPr lang="sl-SI" b="1"/>
              <a:t>HDI (HUMAN DEVELOPMENT INDEX) IN 2021: </a:t>
            </a:r>
            <a:r>
              <a:rPr lang="sl-SI"/>
              <a:t>0,921</a:t>
            </a:r>
            <a:endParaRPr/>
          </a:p>
          <a:p>
            <a:pPr marL="742950" lvl="1" indent="-285750" algn="l" rtl="0">
              <a:spcBef>
                <a:spcPts val="1000"/>
              </a:spcBef>
              <a:spcAft>
                <a:spcPts val="0"/>
              </a:spcAft>
              <a:buSzPts val="2300"/>
              <a:buFont typeface="Noto Sans Symbols"/>
              <a:buChar char="▪"/>
            </a:pPr>
            <a:r>
              <a:rPr lang="sl-SI"/>
              <a:t>	</a:t>
            </a:r>
            <a:r>
              <a:rPr lang="sl-SI">
                <a:solidFill>
                  <a:schemeClr val="dk1"/>
                </a:solidFill>
              </a:rPr>
              <a:t>HDI is a composite statistic of life expectancy, education, and per capita income indicators, which are used to rank countries into four tiers of human development.</a:t>
            </a:r>
            <a:endParaRPr>
              <a:solidFill>
                <a:schemeClr val="dk1"/>
              </a:solidFill>
            </a:endParaRPr>
          </a:p>
          <a:p>
            <a:pPr marL="0" lvl="0" indent="0" algn="r" rtl="0">
              <a:spcBef>
                <a:spcPts val="1080"/>
              </a:spcBef>
              <a:spcAft>
                <a:spcPts val="0"/>
              </a:spcAft>
              <a:buSzPts val="2760"/>
              <a:buNone/>
            </a:pPr>
            <a:r>
              <a:rPr lang="sl-SI" b="1"/>
              <a:t>	</a:t>
            </a:r>
            <a:endParaRPr/>
          </a:p>
        </p:txBody>
      </p:sp>
      <p:sp>
        <p:nvSpPr>
          <p:cNvPr id="177" name="Google Shape;177;p5"/>
          <p:cNvSpPr txBox="1"/>
          <p:nvPr/>
        </p:nvSpPr>
        <p:spPr>
          <a:xfrm>
            <a:off x="8140823" y="5437409"/>
            <a:ext cx="26581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b="1" i="0" u="sng" strike="noStrike" cap="none">
                <a:solidFill>
                  <a:schemeClr val="dk1"/>
                </a:solidFill>
                <a:latin typeface="Garamond"/>
                <a:ea typeface="Garamond"/>
                <a:cs typeface="Garamond"/>
                <a:sym typeface="Garamond"/>
                <a:hlinkClick r:id="rId3">
                  <a:extLst>
                    <a:ext uri="{A12FA001-AC4F-418D-AE19-62706E023703}">
                      <ahyp:hlinkClr xmlns:ahyp="http://schemas.microsoft.com/office/drawing/2018/hyperlinkcolor" val="tx"/>
                    </a:ext>
                  </a:extLst>
                </a:hlinkClick>
              </a:rPr>
              <a:t>51 Facts about America</a:t>
            </a:r>
            <a:endParaRPr sz="1800" b="1">
              <a:solidFill>
                <a:schemeClr val="dk1"/>
              </a:solidFill>
              <a:latin typeface="Garamond"/>
              <a:ea typeface="Garamond"/>
              <a:cs typeface="Garamond"/>
              <a:sym typeface="Garamond"/>
            </a:endParaRPr>
          </a:p>
        </p:txBody>
      </p:sp>
      <p:sp>
        <p:nvSpPr>
          <p:cNvPr id="178" name="Google Shape;178;p5"/>
          <p:cNvSpPr txBox="1"/>
          <p:nvPr/>
        </p:nvSpPr>
        <p:spPr>
          <a:xfrm>
            <a:off x="8140823" y="5708342"/>
            <a:ext cx="2853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b="1" u="sng">
                <a:solidFill>
                  <a:schemeClr val="dk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101 Facts about America</a:t>
            </a:r>
            <a:endParaRPr sz="1800" b="1">
              <a:solidFill>
                <a:schemeClr val="dk1"/>
              </a:solidFill>
              <a:latin typeface="Garamond"/>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sl-SI" b="1"/>
              <a:t>NEW YORK</a:t>
            </a:r>
            <a:endParaRPr/>
          </a:p>
        </p:txBody>
      </p:sp>
      <p:sp>
        <p:nvSpPr>
          <p:cNvPr id="184" name="Google Shape;184;p6"/>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110490" algn="l" rtl="0">
              <a:spcBef>
                <a:spcPts val="0"/>
              </a:spcBef>
              <a:spcAft>
                <a:spcPts val="0"/>
              </a:spcAft>
              <a:buSzPts val="2760"/>
              <a:buNone/>
            </a:pPr>
            <a:r>
              <a:rPr lang="sl-SI" u="sng">
                <a:solidFill>
                  <a:schemeClr val="hlink"/>
                </a:solidFill>
                <a:hlinkClick r:id="rId3"/>
              </a:rPr>
              <a:t>https://docs.google.com/presentation/d/1imwA1q2vKdwAcTsXJkjcRoC_XgAKEfUrNz4QQqjIG1c/edit?usp=sharing</a:t>
            </a:r>
            <a:endParaRPr/>
          </a:p>
          <a:p>
            <a:pPr marL="285750" lvl="0" indent="-110490" algn="l" rtl="0">
              <a:spcBef>
                <a:spcPts val="0"/>
              </a:spcBef>
              <a:spcAft>
                <a:spcPts val="0"/>
              </a:spcAft>
              <a:buSzPts val="2760"/>
              <a:buNone/>
            </a:pPr>
            <a:endParaRPr/>
          </a:p>
          <a:p>
            <a:pPr marL="285750" lvl="0" indent="-110490" algn="l" rtl="0">
              <a:spcBef>
                <a:spcPts val="0"/>
              </a:spcBef>
              <a:spcAft>
                <a:spcPts val="0"/>
              </a:spcAft>
              <a:buSzPts val="2760"/>
              <a:buNone/>
            </a:pPr>
            <a:endParaRPr/>
          </a:p>
        </p:txBody>
      </p:sp>
      <p:pic>
        <p:nvPicPr>
          <p:cNvPr id="185" name="Google Shape;185;p6"/>
          <p:cNvPicPr preferRelativeResize="0"/>
          <p:nvPr/>
        </p:nvPicPr>
        <p:blipFill>
          <a:blip r:embed="rId4">
            <a:alphaModFix/>
          </a:blip>
          <a:stretch>
            <a:fillRect/>
          </a:stretch>
        </p:blipFill>
        <p:spPr>
          <a:xfrm>
            <a:off x="7068925" y="3447350"/>
            <a:ext cx="3194525" cy="21297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br>
              <a:rPr lang="sl-SI" sz="3200" b="1"/>
            </a:br>
            <a:r>
              <a:rPr lang="sl-SI" sz="3200" b="1"/>
              <a:t>AMERICAN STEREOTYPES</a:t>
            </a:r>
            <a:br>
              <a:rPr lang="sl-SI" sz="3200" b="1"/>
            </a:br>
            <a:endParaRPr sz="3200" b="1"/>
          </a:p>
        </p:txBody>
      </p:sp>
      <p:pic>
        <p:nvPicPr>
          <p:cNvPr id="191" name="Google Shape;191;p7"/>
          <p:cNvPicPr preferRelativeResize="0">
            <a:picLocks noGrp="1"/>
          </p:cNvPicPr>
          <p:nvPr>
            <p:ph type="body" idx="1"/>
          </p:nvPr>
        </p:nvPicPr>
        <p:blipFill rotWithShape="1">
          <a:blip r:embed="rId3">
            <a:alphaModFix/>
          </a:blip>
          <a:srcRect l="14220" t="20968" r="49405" b="26513"/>
          <a:stretch/>
        </p:blipFill>
        <p:spPr>
          <a:xfrm>
            <a:off x="3829774" y="2524437"/>
            <a:ext cx="4271810" cy="3043818"/>
          </a:xfrm>
          <a:prstGeom prst="rect">
            <a:avLst/>
          </a:prstGeom>
          <a:noFill/>
          <a:ln>
            <a:noFill/>
          </a:ln>
        </p:spPr>
      </p:pic>
      <p:sp>
        <p:nvSpPr>
          <p:cNvPr id="192" name="Google Shape;192;p7"/>
          <p:cNvSpPr txBox="1"/>
          <p:nvPr/>
        </p:nvSpPr>
        <p:spPr>
          <a:xfrm>
            <a:off x="8538898" y="5352061"/>
            <a:ext cx="26151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400" b="1" u="sng">
                <a:solidFill>
                  <a:schemeClr val="dk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Stereotypes</a:t>
            </a:r>
            <a:endParaRPr sz="2400" b="1">
              <a:solidFill>
                <a:schemeClr val="dk1"/>
              </a:solidFill>
              <a:latin typeface="Garamond"/>
              <a:ea typeface="Garamond"/>
              <a:cs typeface="Garamond"/>
              <a:sym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AMERICAN STEREOTYPES - POSITIVE</a:t>
            </a:r>
            <a:endParaRPr sz="3200"/>
          </a:p>
        </p:txBody>
      </p:sp>
      <p:sp>
        <p:nvSpPr>
          <p:cNvPr id="198" name="Google Shape;198;p8"/>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110490" algn="l" rtl="0">
              <a:spcBef>
                <a:spcPts val="0"/>
              </a:spcBef>
              <a:spcAft>
                <a:spcPts val="0"/>
              </a:spcAft>
              <a:buSzPts val="2760"/>
              <a:buNone/>
            </a:pPr>
            <a:endParaRPr b="1"/>
          </a:p>
          <a:p>
            <a:pPr marL="285750" lvl="0" indent="-285750" algn="l" rtl="0">
              <a:spcBef>
                <a:spcPts val="1080"/>
              </a:spcBef>
              <a:spcAft>
                <a:spcPts val="0"/>
              </a:spcAft>
              <a:buSzPts val="2760"/>
              <a:buChar char="•"/>
            </a:pPr>
            <a:r>
              <a:rPr lang="sl-SI" b="1" i="1"/>
              <a:t>Generosity</a:t>
            </a:r>
            <a:endParaRPr i="1"/>
          </a:p>
          <a:p>
            <a:pPr marL="285750" lvl="0" indent="-285750" algn="l" rtl="0">
              <a:spcBef>
                <a:spcPts val="1080"/>
              </a:spcBef>
              <a:spcAft>
                <a:spcPts val="0"/>
              </a:spcAft>
              <a:buSzPts val="2760"/>
              <a:buChar char="•"/>
            </a:pPr>
            <a:r>
              <a:rPr lang="sl-SI" b="1" i="1"/>
              <a:t>Optimism</a:t>
            </a:r>
            <a:endParaRPr i="1"/>
          </a:p>
          <a:p>
            <a:pPr marL="285750" lvl="0" indent="-285750" algn="l" rtl="0">
              <a:spcBef>
                <a:spcPts val="1080"/>
              </a:spcBef>
              <a:spcAft>
                <a:spcPts val="0"/>
              </a:spcAft>
              <a:buSzPts val="2760"/>
              <a:buChar char="•"/>
            </a:pPr>
            <a:r>
              <a:rPr lang="sl-SI" b="1" i="1"/>
              <a:t>Hardworking</a:t>
            </a:r>
            <a:endParaRPr i="1"/>
          </a:p>
          <a:p>
            <a:pPr marL="285750" lvl="0" indent="-110490" algn="l" rtl="0">
              <a:spcBef>
                <a:spcPts val="1080"/>
              </a:spcBef>
              <a:spcAft>
                <a:spcPts val="0"/>
              </a:spcAft>
              <a:buSzPts val="2760"/>
              <a:buNone/>
            </a:pPr>
            <a:endParaRPr/>
          </a:p>
        </p:txBody>
      </p:sp>
      <p:pic>
        <p:nvPicPr>
          <p:cNvPr id="199" name="Google Shape;199;p8"/>
          <p:cNvPicPr preferRelativeResize="0"/>
          <p:nvPr/>
        </p:nvPicPr>
        <p:blipFill rotWithShape="1">
          <a:blip r:embed="rId3">
            <a:alphaModFix/>
          </a:blip>
          <a:srcRect/>
          <a:stretch/>
        </p:blipFill>
        <p:spPr>
          <a:xfrm>
            <a:off x="5995413" y="3425276"/>
            <a:ext cx="4901184" cy="24505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3200"/>
              <a:buFont typeface="Garamond"/>
              <a:buNone/>
            </a:pPr>
            <a:r>
              <a:rPr lang="sl-SI" sz="3200" b="1"/>
              <a:t>AMERICAN STEREOTYPES - NEGATIVE</a:t>
            </a:r>
            <a:endParaRPr sz="3200"/>
          </a:p>
        </p:txBody>
      </p:sp>
      <p:sp>
        <p:nvSpPr>
          <p:cNvPr id="205" name="Google Shape;205;p9"/>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110490" algn="l" rtl="0">
              <a:spcBef>
                <a:spcPts val="0"/>
              </a:spcBef>
              <a:spcAft>
                <a:spcPts val="0"/>
              </a:spcAft>
              <a:buSzPts val="2760"/>
              <a:buNone/>
            </a:pPr>
            <a:endParaRPr b="1" i="1"/>
          </a:p>
          <a:p>
            <a:pPr marL="285750" lvl="0" indent="-285750" algn="l" rtl="0">
              <a:spcBef>
                <a:spcPts val="1080"/>
              </a:spcBef>
              <a:spcAft>
                <a:spcPts val="0"/>
              </a:spcAft>
              <a:buSzPts val="2760"/>
              <a:buChar char="•"/>
            </a:pPr>
            <a:r>
              <a:rPr lang="sl-SI" b="1" i="1"/>
              <a:t>"Obesity"</a:t>
            </a:r>
            <a:endParaRPr/>
          </a:p>
          <a:p>
            <a:pPr marL="285750" lvl="0" indent="-285750" algn="l" rtl="0">
              <a:spcBef>
                <a:spcPts val="1080"/>
              </a:spcBef>
              <a:spcAft>
                <a:spcPts val="0"/>
              </a:spcAft>
              <a:buSzPts val="2760"/>
              <a:buChar char="•"/>
            </a:pPr>
            <a:r>
              <a:rPr lang="sl-SI" b="1" i="1"/>
              <a:t>"Gun-loving" culture of violence</a:t>
            </a:r>
            <a:endParaRPr/>
          </a:p>
          <a:p>
            <a:pPr marL="285750" lvl="0" indent="-285750" algn="l" rtl="0">
              <a:spcBef>
                <a:spcPts val="1080"/>
              </a:spcBef>
              <a:spcAft>
                <a:spcPts val="0"/>
              </a:spcAft>
              <a:buSzPts val="2760"/>
              <a:buChar char="•"/>
            </a:pPr>
            <a:r>
              <a:rPr lang="sl-SI" b="1" i="1"/>
              <a:t>Materialism, over-consumption and extreme capitalism</a:t>
            </a:r>
            <a:endParaRPr/>
          </a:p>
          <a:p>
            <a:pPr marL="285750" lvl="0" indent="-285750" algn="l" rtl="0">
              <a:spcBef>
                <a:spcPts val="1080"/>
              </a:spcBef>
              <a:spcAft>
                <a:spcPts val="0"/>
              </a:spcAft>
              <a:buSzPts val="2760"/>
              <a:buChar char="•"/>
            </a:pPr>
            <a:r>
              <a:rPr lang="sl-SI" b="1" i="1"/>
              <a:t>Lack of intelligence and cultural awareness</a:t>
            </a:r>
            <a:endParaRPr/>
          </a:p>
          <a:p>
            <a:pPr marL="285750" lvl="0" indent="-285750" algn="l" rtl="0">
              <a:spcBef>
                <a:spcPts val="1080"/>
              </a:spcBef>
              <a:spcAft>
                <a:spcPts val="0"/>
              </a:spcAft>
              <a:buSzPts val="2760"/>
              <a:buChar char="•"/>
            </a:pPr>
            <a:r>
              <a:rPr lang="sl-SI" b="1" i="1"/>
              <a:t>Racism and racialism</a:t>
            </a:r>
            <a:endParaRPr/>
          </a:p>
          <a:p>
            <a:pPr marL="285750" lvl="0" indent="-110490" algn="l" rtl="0">
              <a:spcBef>
                <a:spcPts val="1080"/>
              </a:spcBef>
              <a:spcAft>
                <a:spcPts val="0"/>
              </a:spcAft>
              <a:buSzPts val="2760"/>
              <a:buNone/>
            </a:pPr>
            <a:endParaRPr/>
          </a:p>
        </p:txBody>
      </p:sp>
    </p:spTree>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1035</Words>
  <Application>Microsoft Office PowerPoint</Application>
  <PresentationFormat>Širokozaslonsko</PresentationFormat>
  <Paragraphs>98</Paragraphs>
  <Slides>33</Slides>
  <Notes>21</Notes>
  <HiddenSlides>3</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33</vt:i4>
      </vt:variant>
    </vt:vector>
  </HeadingPairs>
  <TitlesOfParts>
    <vt:vector size="38" baseType="lpstr">
      <vt:lpstr>Times New Roman</vt:lpstr>
      <vt:lpstr>Garamond</vt:lpstr>
      <vt:lpstr>Noto Sans Symbols</vt:lpstr>
      <vt:lpstr>Arial</vt:lpstr>
      <vt:lpstr>Organic</vt:lpstr>
      <vt:lpstr>  THE UNITED STATES OF AMERICA  </vt:lpstr>
      <vt:lpstr>GENERAL INFORMATION</vt:lpstr>
      <vt:lpstr>GENERAL INFORMATION</vt:lpstr>
      <vt:lpstr>GENERAL INFORMATION</vt:lpstr>
      <vt:lpstr>GENERAL INFORMATION</vt:lpstr>
      <vt:lpstr>NEW YORK</vt:lpstr>
      <vt:lpstr> AMERICAN STEREOTYPES </vt:lpstr>
      <vt:lpstr>AMERICAN STEREOTYPES - POSITIVE</vt:lpstr>
      <vt:lpstr>AMERICAN STEREOTYPES - NEGATIVE</vt:lpstr>
      <vt:lpstr>AMERICAN STEREOTYPES - NEGATIVE</vt:lpstr>
      <vt:lpstr>PowerPointova predstavitev</vt:lpstr>
      <vt:lpstr>PowerPointova predstavitev</vt:lpstr>
      <vt:lpstr>EDUCATION IN THE USA</vt:lpstr>
      <vt:lpstr>PowerPointova predstavitev</vt:lpstr>
      <vt:lpstr>A PRESIDENTIAL SYSTEM: THE USA</vt:lpstr>
      <vt:lpstr>PowerPointova predstavitev</vt:lpstr>
      <vt:lpstr>STUMP SPEECHES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AMERICA, A NATION OF IMMIGRANTS</vt:lpstr>
      <vt:lpstr>THE GREAT DEPRESSION</vt:lpstr>
      <vt:lpstr>SLAVERY</vt:lpstr>
      <vt:lpstr>PowerPointova predstavitev</vt:lpstr>
      <vt:lpstr>What did you learn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OF AMERICA</dc:title>
  <dc:creator>ASUS</dc:creator>
  <cp:lastModifiedBy>Rozmanič, Tina</cp:lastModifiedBy>
  <cp:revision>146</cp:revision>
  <dcterms:created xsi:type="dcterms:W3CDTF">2017-02-27T19:33:10Z</dcterms:created>
  <dcterms:modified xsi:type="dcterms:W3CDTF">2023-03-17T18:50:26Z</dcterms:modified>
</cp:coreProperties>
</file>