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57" r:id="rId4"/>
    <p:sldId id="258" r:id="rId5"/>
    <p:sldId id="259" r:id="rId6"/>
    <p:sldId id="265" r:id="rId7"/>
    <p:sldId id="260" r:id="rId8"/>
    <p:sldId id="261" r:id="rId9"/>
    <p:sldId id="264" r:id="rId10"/>
    <p:sldId id="263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570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0A05B-0E11-4C7B-9CF9-5476C447E267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BAD18-9FD9-433F-9AE8-A84BED313E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969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BAD18-9FD9-433F-9AE8-A84BED313EE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57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BAD18-9FD9-433F-9AE8-A84BED313EE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192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C994D75-9690-4034-912D-C675322E6B71}" type="datetimeFigureOut">
              <a:rPr lang="sl-SI" smtClean="0"/>
              <a:t>18. 04. 2020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B0556B7-5B68-4787-A5E4-F6ACB57481C8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xelectronics.com/si/hladilnik-z-enim-vrat/260-hladilnik-ks-1460-s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ceneje.si/Izdelek/7631048/bela-tehnika/pomivalni-stroji/prostostojeci-pomivalni-stroji/gorenje-pomivalni-stroj-gs54110x" TargetMode="External"/><Relationship Id="rId4" Type="http://schemas.openxmlformats.org/officeDocument/2006/relationships/hyperlink" Target="https://www.aparati-online.si/tedilnik-prostostojeci-beko-fsm57100-gw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njuskalo.hr/zdjele/jusnik-1.0l-4.5l-inox-oglas-1648384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mimovrste.com/skodelice" TargetMode="External"/><Relationship Id="rId4" Type="http://schemas.openxmlformats.org/officeDocument/2006/relationships/hyperlink" Target="http://www.yarisradyosu.com/sandston/jedilni-servis-18-10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492896"/>
            <a:ext cx="3672407" cy="2016224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tx1"/>
                </a:solidFill>
              </a:rPr>
              <a:t>Gospodinjski (kuhinjski) aparati in pripomočki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797152"/>
            <a:ext cx="3600400" cy="1296144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Spoštovani učenci, </a:t>
            </a:r>
          </a:p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pošiljam vam navodila  za pouk gospodinjstva za delo </a:t>
            </a:r>
            <a:r>
              <a:rPr lang="sl-SI" b="1">
                <a:solidFill>
                  <a:schemeClr val="accent3">
                    <a:lumMod val="75000"/>
                  </a:schemeClr>
                </a:solidFill>
              </a:rPr>
              <a:t>na </a:t>
            </a:r>
            <a:r>
              <a:rPr lang="sl-SI" b="1" smtClean="0">
                <a:solidFill>
                  <a:schemeClr val="accent3">
                    <a:lumMod val="75000"/>
                  </a:schemeClr>
                </a:solidFill>
              </a:rPr>
              <a:t>daljavo.</a:t>
            </a:r>
            <a:endParaRPr lang="sl-SI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           In </a:t>
            </a:r>
            <a:r>
              <a:rPr lang="en-GB" b="1" dirty="0" err="1" smtClean="0"/>
              <a:t>še</a:t>
            </a:r>
            <a:r>
              <a:rPr lang="en-GB" b="1" dirty="0" smtClean="0"/>
              <a:t>…..</a:t>
            </a:r>
            <a:br>
              <a:rPr lang="en-GB" b="1" dirty="0" smtClean="0"/>
            </a:br>
            <a:r>
              <a:rPr lang="en-GB" b="1" dirty="0" smtClean="0"/>
              <a:t>                        </a:t>
            </a:r>
            <a:r>
              <a:rPr lang="en-GB" b="1" dirty="0" err="1" smtClean="0"/>
              <a:t>Jedilni</a:t>
            </a:r>
            <a:r>
              <a:rPr lang="en-GB" b="1" dirty="0" smtClean="0"/>
              <a:t> p</a:t>
            </a:r>
            <a:r>
              <a:rPr lang="sl-SI" b="1" dirty="0" err="1" smtClean="0"/>
              <a:t>ribor</a:t>
            </a:r>
            <a:endParaRPr lang="sl-SI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67783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83568" y="6196662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/>
              <a:t>Fotografija</a:t>
            </a:r>
            <a:r>
              <a:rPr lang="en-GB" sz="900" dirty="0" smtClean="0"/>
              <a:t>: </a:t>
            </a:r>
            <a:r>
              <a:rPr lang="en-GB" sz="900" dirty="0" err="1" smtClean="0"/>
              <a:t>Lastni</a:t>
            </a:r>
            <a:r>
              <a:rPr lang="en-GB" sz="900" dirty="0" smtClean="0"/>
              <a:t> </a:t>
            </a:r>
            <a:r>
              <a:rPr lang="en-GB" sz="900" dirty="0" err="1" smtClean="0"/>
              <a:t>vir</a:t>
            </a:r>
            <a:endParaRPr lang="sl-SI" sz="9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707904" y="5941909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solidFill>
                  <a:schemeClr val="accent6">
                    <a:lumMod val="75000"/>
                  </a:schemeClr>
                </a:solidFill>
              </a:rPr>
              <a:t>Lep pozdrav, prijetno delo in ostanite zdravi.                          Učiteljica Silva Vratuša</a:t>
            </a:r>
          </a:p>
        </p:txBody>
      </p:sp>
    </p:spTree>
    <p:extLst>
      <p:ext uri="{BB962C8B-B14F-4D97-AF65-F5344CB8AC3E}">
        <p14:creationId xmlns:p14="http://schemas.microsoft.com/office/powerpoint/2010/main" val="20023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080120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GOSPODINJSKI (KUHINJSKI) APARATI IN PRIPOMOČKI</a:t>
            </a:r>
            <a:endParaRPr lang="sl-SI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2857"/>
            <a:ext cx="6777317" cy="324035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sz="2000" b="1" dirty="0" smtClean="0">
                <a:solidFill>
                  <a:srgbClr val="C00000"/>
                </a:solidFill>
              </a:rPr>
              <a:t>Kuhinja </a:t>
            </a:r>
            <a:r>
              <a:rPr lang="sl-SI" sz="2000" b="1" dirty="0">
                <a:solidFill>
                  <a:srgbClr val="C00000"/>
                </a:solidFill>
              </a:rPr>
              <a:t>je prostor, namenjen obdelavi živil in pripravi hrane, zato je </a:t>
            </a:r>
            <a:r>
              <a:rPr lang="sl-SI" sz="2000" b="1" dirty="0" smtClean="0">
                <a:solidFill>
                  <a:srgbClr val="C00000"/>
                </a:solidFill>
              </a:rPr>
              <a:t>opremljena </a:t>
            </a:r>
            <a:r>
              <a:rPr lang="sl-SI" sz="2000" b="1" dirty="0">
                <a:solidFill>
                  <a:srgbClr val="C00000"/>
                </a:solidFill>
              </a:rPr>
              <a:t>s številnimi aparati in </a:t>
            </a:r>
            <a:r>
              <a:rPr lang="sl-SI" sz="2000" b="1" dirty="0" smtClean="0">
                <a:solidFill>
                  <a:srgbClr val="C00000"/>
                </a:solidFill>
              </a:rPr>
              <a:t>pripomočki.</a:t>
            </a:r>
          </a:p>
          <a:p>
            <a:pPr marL="68580" indent="0">
              <a:buNone/>
            </a:pPr>
            <a:endParaRPr lang="en-GB" sz="2000" dirty="0" smtClean="0"/>
          </a:p>
          <a:p>
            <a:pPr marL="68580" indent="0">
              <a:buNone/>
            </a:pPr>
            <a:r>
              <a:rPr lang="sl-SI" b="1" dirty="0" smtClean="0">
                <a:solidFill>
                  <a:schemeClr val="accent1"/>
                </a:solidFill>
              </a:rPr>
              <a:t>D</a:t>
            </a:r>
            <a:r>
              <a:rPr lang="en-GB" b="1" dirty="0" smtClean="0">
                <a:solidFill>
                  <a:schemeClr val="accent1"/>
                </a:solidFill>
              </a:rPr>
              <a:t>ELIMO JIH NA</a:t>
            </a:r>
            <a:r>
              <a:rPr lang="sl-SI" b="1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sl-SI" b="1" dirty="0" smtClean="0">
                <a:solidFill>
                  <a:schemeClr val="accent1"/>
                </a:solidFill>
              </a:rPr>
              <a:t>VELIKE GOSPODINJSKE APARATE </a:t>
            </a:r>
          </a:p>
          <a:p>
            <a:pPr lvl="0"/>
            <a:r>
              <a:rPr lang="sl-SI" b="1" dirty="0" smtClean="0">
                <a:solidFill>
                  <a:schemeClr val="accent1"/>
                </a:solidFill>
              </a:rPr>
              <a:t> MALE GOSPODINJSKE APARATE</a:t>
            </a:r>
          </a:p>
          <a:p>
            <a:pPr lvl="0"/>
            <a:r>
              <a:rPr lang="sl-SI" b="1" dirty="0" smtClean="0">
                <a:solidFill>
                  <a:schemeClr val="accent1"/>
                </a:solidFill>
              </a:rPr>
              <a:t>GOSPODINJSKE PRIPOMOČKE</a:t>
            </a:r>
            <a:endParaRPr lang="sl-SI" b="1" dirty="0">
              <a:solidFill>
                <a:schemeClr val="accent1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115616" y="55892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Učno</a:t>
            </a:r>
            <a:r>
              <a:rPr lang="en-GB" dirty="0" smtClean="0"/>
              <a:t> </a:t>
            </a:r>
            <a:r>
              <a:rPr lang="en-GB" dirty="0" err="1" smtClean="0"/>
              <a:t>snov</a:t>
            </a:r>
            <a:r>
              <a:rPr lang="en-GB" dirty="0" smtClean="0"/>
              <a:t>  in </a:t>
            </a:r>
            <a:r>
              <a:rPr lang="en-GB" dirty="0" err="1" smtClean="0"/>
              <a:t>kratke</a:t>
            </a:r>
            <a:r>
              <a:rPr lang="en-GB" dirty="0" smtClean="0"/>
              <a:t> </a:t>
            </a:r>
            <a:r>
              <a:rPr lang="en-GB" dirty="0" err="1" smtClean="0"/>
              <a:t>odgovore</a:t>
            </a:r>
            <a:r>
              <a:rPr lang="en-GB" dirty="0" smtClean="0"/>
              <a:t>  </a:t>
            </a:r>
            <a:r>
              <a:rPr lang="en-GB" dirty="0" err="1" smtClean="0"/>
              <a:t>nalog</a:t>
            </a:r>
            <a:r>
              <a:rPr lang="en-GB" dirty="0" smtClean="0"/>
              <a:t> 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zapiši</a:t>
            </a:r>
            <a:r>
              <a:rPr lang="en-GB" dirty="0" smtClean="0"/>
              <a:t> v </a:t>
            </a:r>
            <a:r>
              <a:rPr lang="en-GB" dirty="0" err="1" smtClean="0"/>
              <a:t>zvezek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gospodinjski</a:t>
            </a:r>
            <a:r>
              <a:rPr lang="en-GB" dirty="0" smtClean="0"/>
              <a:t> pouk (</a:t>
            </a:r>
            <a:r>
              <a:rPr lang="en-GB" dirty="0" err="1" smtClean="0"/>
              <a:t>lahko</a:t>
            </a:r>
            <a:r>
              <a:rPr lang="en-GB" dirty="0" smtClean="0"/>
              <a:t> v </a:t>
            </a:r>
            <a:r>
              <a:rPr lang="en-GB" dirty="0" err="1" smtClean="0"/>
              <a:t>obliki</a:t>
            </a:r>
            <a:r>
              <a:rPr lang="en-GB" dirty="0" smtClean="0"/>
              <a:t> </a:t>
            </a:r>
            <a:r>
              <a:rPr lang="en-GB" dirty="0" err="1" smtClean="0"/>
              <a:t>miselnega</a:t>
            </a:r>
            <a:r>
              <a:rPr lang="en-GB" dirty="0" smtClean="0"/>
              <a:t> </a:t>
            </a:r>
            <a:r>
              <a:rPr lang="en-GB" dirty="0" err="1" smtClean="0"/>
              <a:t>vzorca</a:t>
            </a:r>
            <a:r>
              <a:rPr lang="en-GB" dirty="0" smtClean="0"/>
              <a:t>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62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32" y="836712"/>
            <a:ext cx="7024744" cy="720080"/>
          </a:xfrm>
        </p:spPr>
        <p:txBody>
          <a:bodyPr>
            <a:normAutofit/>
          </a:bodyPr>
          <a:lstStyle/>
          <a:p>
            <a:r>
              <a:rPr lang="sl-SI" sz="3200" b="1" dirty="0" smtClean="0"/>
              <a:t>Veliki gospodinjski aparat</a:t>
            </a:r>
            <a:r>
              <a:rPr lang="en-GB" sz="3200" b="1" dirty="0" err="1" smtClean="0"/>
              <a:t>i</a:t>
            </a:r>
            <a:endParaRPr lang="sl-SI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25" y="1830065"/>
            <a:ext cx="1757710" cy="175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67544" y="583815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Fotografije</a:t>
            </a:r>
            <a:r>
              <a:rPr lang="en-GB" sz="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</a:t>
            </a:r>
          </a:p>
          <a:p>
            <a:r>
              <a:rPr lang="sl-SI" sz="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sl-SI" sz="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://www.voxelectronics.com/si/hladilnik-z-enim-vrat/260-hladilnik-ks-1460-s</a:t>
            </a:r>
            <a:endParaRPr lang="en-GB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7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https://www.aparati-online.si/tedilnik-prostostojeci-beko-fsm57100-gw</a:t>
            </a:r>
            <a:r>
              <a:rPr lang="sl-SI" sz="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GB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7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sl-SI" sz="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www.ceneje.si/Izdelek/7631048/bela-tehnika/pomivalni-stroji/prostostojeci-pomivalni-stroji/gorenje-pomivalni-stroj-gs54110x</a:t>
            </a:r>
            <a:r>
              <a:rPr lang="en-GB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ladilnik KS 1460 S KS1460S | VOX Electron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75561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Štedilnik prostostoječi BEKO FSM57100 GW - Aparati-online.s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90" y="2204864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683568" y="359914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Pomivalni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stroj</a:t>
            </a:r>
            <a:endParaRPr lang="sl-SI" sz="1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805064" y="405373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Štedilnik</a:t>
            </a:r>
            <a:endParaRPr lang="sl-SI" sz="14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732240" y="374595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Hladilnik</a:t>
            </a:r>
            <a:endParaRPr lang="sl-SI" sz="14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187624" y="465313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rgbClr val="C00000"/>
                </a:solidFill>
              </a:rPr>
              <a:t>Naloga</a:t>
            </a:r>
            <a:r>
              <a:rPr lang="en-GB" sz="16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GB" sz="1400" b="1" dirty="0" err="1" smtClean="0">
                <a:solidFill>
                  <a:srgbClr val="C00000"/>
                </a:solidFill>
              </a:rPr>
              <a:t>Prikazanih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imate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nekaj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velikih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gospodinjskih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aparatov</a:t>
            </a:r>
            <a:r>
              <a:rPr lang="en-GB" sz="1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GB" sz="1400" b="1" dirty="0">
                <a:solidFill>
                  <a:srgbClr val="C00000"/>
                </a:solidFill>
              </a:rPr>
              <a:t>Z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družino</a:t>
            </a:r>
            <a:r>
              <a:rPr lang="en-GB" sz="1400" b="1" dirty="0" smtClean="0">
                <a:solidFill>
                  <a:srgbClr val="C00000"/>
                </a:solidFill>
              </a:rPr>
              <a:t> se </a:t>
            </a:r>
            <a:r>
              <a:rPr lang="en-GB" sz="1400" b="1" dirty="0" err="1" smtClean="0">
                <a:solidFill>
                  <a:srgbClr val="C00000"/>
                </a:solidFill>
              </a:rPr>
              <a:t>pogovori</a:t>
            </a:r>
            <a:r>
              <a:rPr lang="en-GB" sz="1400" b="1" dirty="0" smtClean="0">
                <a:solidFill>
                  <a:srgbClr val="C00000"/>
                </a:solidFill>
              </a:rPr>
              <a:t>, </a:t>
            </a:r>
            <a:r>
              <a:rPr lang="en-GB" sz="1400" b="1" dirty="0" err="1" smtClean="0">
                <a:solidFill>
                  <a:srgbClr val="C00000"/>
                </a:solidFill>
              </a:rPr>
              <a:t>katere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velike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gospodinjske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aparate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imate</a:t>
            </a:r>
            <a:r>
              <a:rPr lang="en-GB" sz="1400" b="1" dirty="0" smtClean="0">
                <a:solidFill>
                  <a:srgbClr val="C00000"/>
                </a:solidFill>
              </a:rPr>
              <a:t> v </a:t>
            </a:r>
            <a:r>
              <a:rPr lang="en-GB" sz="1400" b="1" dirty="0" err="1" smtClean="0">
                <a:solidFill>
                  <a:srgbClr val="C00000"/>
                </a:solidFill>
              </a:rPr>
              <a:t>vašem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gospodinjstvu</a:t>
            </a:r>
            <a:r>
              <a:rPr lang="en-GB" sz="1400" b="1" dirty="0">
                <a:solidFill>
                  <a:srgbClr val="C00000"/>
                </a:solidFill>
              </a:rPr>
              <a:t>.</a:t>
            </a:r>
            <a:endParaRPr lang="en-GB" sz="1400" b="1" dirty="0" smtClean="0">
              <a:solidFill>
                <a:srgbClr val="C00000"/>
              </a:solidFill>
            </a:endParaRPr>
          </a:p>
          <a:p>
            <a:endParaRPr lang="sl-SI" sz="1400" b="1" dirty="0"/>
          </a:p>
        </p:txBody>
      </p:sp>
    </p:spTree>
    <p:extLst>
      <p:ext uri="{BB962C8B-B14F-4D97-AF65-F5344CB8AC3E}">
        <p14:creationId xmlns:p14="http://schemas.microsoft.com/office/powerpoint/2010/main" val="23698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10" y="908720"/>
            <a:ext cx="7024744" cy="432048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/>
              <a:t>Mali gospodinjski aparati</a:t>
            </a:r>
            <a:endParaRPr lang="sl-SI" sz="3200" b="1" dirty="0"/>
          </a:p>
        </p:txBody>
      </p:sp>
      <p:pic>
        <p:nvPicPr>
          <p:cNvPr id="1026" name="Picture 2" descr="C:\Users\silva\Desktop\pripomočki\20200413_1129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1944217" cy="1345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1488740" cy="1984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C:\Users\silva\Desktop\pripomočki\20200413_113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9505" y="1903501"/>
            <a:ext cx="2197607" cy="1648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899592" y="314977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Palični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mešalnik</a:t>
            </a:r>
            <a:endParaRPr lang="sl-SI" sz="14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779912" y="409202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Opekač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kruha</a:t>
            </a:r>
            <a:endParaRPr lang="sl-SI" sz="14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584234" y="393813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Grelnik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vode</a:t>
            </a:r>
            <a:endParaRPr lang="sl-SI" sz="14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83568" y="5961857"/>
            <a:ext cx="3744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/>
              <a:t>Fotografije</a:t>
            </a:r>
            <a:r>
              <a:rPr lang="en-GB" sz="900" dirty="0" smtClean="0"/>
              <a:t>: </a:t>
            </a:r>
            <a:r>
              <a:rPr lang="en-GB" sz="900" dirty="0" err="1" smtClean="0"/>
              <a:t>Lastni</a:t>
            </a:r>
            <a:r>
              <a:rPr lang="en-GB" sz="900" dirty="0" smtClean="0"/>
              <a:t> </a:t>
            </a:r>
            <a:r>
              <a:rPr lang="en-GB" sz="900" dirty="0" err="1" smtClean="0"/>
              <a:t>vir</a:t>
            </a:r>
            <a:endParaRPr lang="sl-SI" sz="9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331640" y="4552672"/>
            <a:ext cx="6984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</a:rPr>
              <a:t>Naloga</a:t>
            </a:r>
            <a:r>
              <a:rPr lang="en-GB" b="1" dirty="0">
                <a:solidFill>
                  <a:srgbClr val="C00000"/>
                </a:solidFill>
              </a:rPr>
              <a:t>:</a:t>
            </a:r>
          </a:p>
          <a:p>
            <a:r>
              <a:rPr lang="en-GB" sz="1400" b="1" dirty="0" err="1">
                <a:solidFill>
                  <a:srgbClr val="C00000"/>
                </a:solidFill>
              </a:rPr>
              <a:t>Prikazanih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imate</a:t>
            </a:r>
            <a:r>
              <a:rPr lang="en-GB" sz="1400" b="1" dirty="0">
                <a:solidFill>
                  <a:srgbClr val="C00000"/>
                </a:solidFill>
              </a:rPr>
              <a:t> le </a:t>
            </a:r>
            <a:r>
              <a:rPr lang="en-GB" sz="1400" b="1" dirty="0" err="1">
                <a:solidFill>
                  <a:srgbClr val="C00000"/>
                </a:solidFill>
              </a:rPr>
              <a:t>nekaj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malih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gospodinjskih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aparatov</a:t>
            </a:r>
            <a:r>
              <a:rPr lang="en-GB" sz="1400" b="1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C00000"/>
                </a:solidFill>
              </a:rPr>
              <a:t>Razmisli</a:t>
            </a:r>
            <a:r>
              <a:rPr lang="en-GB" sz="1400" b="1" dirty="0">
                <a:solidFill>
                  <a:srgbClr val="C00000"/>
                </a:solidFill>
              </a:rPr>
              <a:t>, </a:t>
            </a:r>
            <a:r>
              <a:rPr lang="en-GB" sz="1400" b="1" dirty="0" err="1">
                <a:solidFill>
                  <a:srgbClr val="C00000"/>
                </a:solidFill>
              </a:rPr>
              <a:t>katere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smtClean="0">
                <a:solidFill>
                  <a:srgbClr val="C00000"/>
                </a:solidFill>
              </a:rPr>
              <a:t>male </a:t>
            </a:r>
            <a:r>
              <a:rPr lang="en-GB" sz="1400" b="1" dirty="0" err="1">
                <a:solidFill>
                  <a:srgbClr val="C00000"/>
                </a:solidFill>
              </a:rPr>
              <a:t>gospodinjske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aparate</a:t>
            </a:r>
            <a:r>
              <a:rPr lang="en-GB" sz="1400" b="1" dirty="0">
                <a:solidFill>
                  <a:srgbClr val="C00000"/>
                </a:solidFill>
              </a:rPr>
              <a:t> bi </a:t>
            </a:r>
            <a:r>
              <a:rPr lang="en-GB" sz="1400" b="1" dirty="0" err="1">
                <a:solidFill>
                  <a:srgbClr val="C00000"/>
                </a:solidFill>
              </a:rPr>
              <a:t>še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lahko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prikazali</a:t>
            </a:r>
            <a:r>
              <a:rPr lang="en-GB" sz="1400" b="1" dirty="0">
                <a:solidFill>
                  <a:srgbClr val="C00000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C00000"/>
                </a:solidFill>
              </a:rPr>
              <a:t>Z </a:t>
            </a:r>
            <a:r>
              <a:rPr lang="en-GB" sz="1400" b="1" dirty="0" err="1">
                <a:solidFill>
                  <a:srgbClr val="C00000"/>
                </a:solidFill>
              </a:rPr>
              <a:t>družino</a:t>
            </a:r>
            <a:r>
              <a:rPr lang="en-GB" sz="1400" b="1" dirty="0">
                <a:solidFill>
                  <a:srgbClr val="C00000"/>
                </a:solidFill>
              </a:rPr>
              <a:t> pa se </a:t>
            </a:r>
            <a:r>
              <a:rPr lang="en-GB" sz="1400" b="1" dirty="0" err="1">
                <a:solidFill>
                  <a:srgbClr val="C00000"/>
                </a:solidFill>
              </a:rPr>
              <a:t>pogovori</a:t>
            </a:r>
            <a:r>
              <a:rPr lang="en-GB" sz="1400" b="1" dirty="0">
                <a:solidFill>
                  <a:srgbClr val="C00000"/>
                </a:solidFill>
              </a:rPr>
              <a:t>, </a:t>
            </a:r>
            <a:r>
              <a:rPr lang="en-GB" sz="1400" b="1" dirty="0" err="1">
                <a:solidFill>
                  <a:srgbClr val="C00000"/>
                </a:solidFill>
              </a:rPr>
              <a:t>katere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smtClean="0">
                <a:solidFill>
                  <a:srgbClr val="C00000"/>
                </a:solidFill>
              </a:rPr>
              <a:t>male </a:t>
            </a:r>
            <a:r>
              <a:rPr lang="en-GB" sz="1400" b="1" dirty="0" err="1">
                <a:solidFill>
                  <a:srgbClr val="C00000"/>
                </a:solidFill>
              </a:rPr>
              <a:t>gospodinjske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aparate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imate</a:t>
            </a:r>
            <a:r>
              <a:rPr lang="en-GB" sz="1400" b="1" dirty="0">
                <a:solidFill>
                  <a:srgbClr val="C00000"/>
                </a:solidFill>
              </a:rPr>
              <a:t> v </a:t>
            </a:r>
            <a:r>
              <a:rPr lang="en-GB" sz="1400" b="1" dirty="0" err="1">
                <a:solidFill>
                  <a:srgbClr val="C00000"/>
                </a:solidFill>
              </a:rPr>
              <a:t>vašem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gospodinjstvu</a:t>
            </a:r>
            <a:r>
              <a:rPr lang="en-GB" sz="14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8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/>
              <a:t>Gospodinjski pripomočki</a:t>
            </a:r>
            <a:endParaRPr lang="sl-SI" sz="3200" b="1" dirty="0"/>
          </a:p>
        </p:txBody>
      </p:sp>
      <p:pic>
        <p:nvPicPr>
          <p:cNvPr id="2050" name="Picture 2" descr="C:\Users\silva\Desktop\pripomočki\20200413_112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9742" y="1737199"/>
            <a:ext cx="1864337" cy="139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ilva\Desktop\pripomočki\20200413_112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16288" y="1739448"/>
            <a:ext cx="1801613" cy="13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58" y="1561189"/>
            <a:ext cx="1319300" cy="175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07" y="3964954"/>
            <a:ext cx="135015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04" y="4005064"/>
            <a:ext cx="1307197" cy="17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184335" y="3201950"/>
            <a:ext cx="1016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Tehtnica</a:t>
            </a:r>
            <a:endParaRPr lang="sl-SI" sz="14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889014" y="328092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Lupilca</a:t>
            </a:r>
            <a:endParaRPr lang="sl-SI" sz="1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946092" y="573633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Cedili</a:t>
            </a:r>
            <a:endParaRPr lang="sl-SI" sz="14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233660" y="572861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Metlica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za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mešanje</a:t>
            </a:r>
            <a:endParaRPr lang="sl-SI" sz="14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444208" y="332025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Ožemalnik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za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citruse</a:t>
            </a:r>
            <a:endParaRPr lang="sl-SI" sz="14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67544" y="6249449"/>
            <a:ext cx="17337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/>
              <a:t>Fotografije</a:t>
            </a:r>
            <a:r>
              <a:rPr lang="en-GB" sz="900" dirty="0" smtClean="0"/>
              <a:t>: </a:t>
            </a:r>
            <a:r>
              <a:rPr lang="en-GB" sz="900" dirty="0" err="1" smtClean="0"/>
              <a:t>Lastni</a:t>
            </a:r>
            <a:r>
              <a:rPr lang="en-GB" sz="900" dirty="0" smtClean="0"/>
              <a:t> </a:t>
            </a:r>
            <a:r>
              <a:rPr lang="en-GB" sz="900" dirty="0" err="1" smtClean="0"/>
              <a:t>vir</a:t>
            </a:r>
            <a:endParaRPr lang="sl-SI" sz="9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357066" y="4005064"/>
            <a:ext cx="40313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</a:rPr>
              <a:t>Naloga</a:t>
            </a:r>
            <a:r>
              <a:rPr lang="en-GB" b="1" dirty="0">
                <a:solidFill>
                  <a:srgbClr val="C00000"/>
                </a:solidFill>
              </a:rPr>
              <a:t>:</a:t>
            </a:r>
          </a:p>
          <a:p>
            <a:r>
              <a:rPr lang="en-GB" sz="1400" b="1" dirty="0" err="1">
                <a:solidFill>
                  <a:srgbClr val="C00000"/>
                </a:solidFill>
              </a:rPr>
              <a:t>Prikazanih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imate</a:t>
            </a:r>
            <a:r>
              <a:rPr lang="en-GB" sz="1400" b="1" dirty="0">
                <a:solidFill>
                  <a:srgbClr val="C00000"/>
                </a:solidFill>
              </a:rPr>
              <a:t> le </a:t>
            </a:r>
            <a:r>
              <a:rPr lang="en-GB" sz="1400" b="1" dirty="0" err="1" smtClean="0">
                <a:solidFill>
                  <a:srgbClr val="C00000"/>
                </a:solidFill>
              </a:rPr>
              <a:t>nekaj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gospodinjskih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pripomočkov</a:t>
            </a:r>
            <a:r>
              <a:rPr lang="en-GB" sz="1400" b="1" dirty="0" smtClean="0">
                <a:solidFill>
                  <a:srgbClr val="C00000"/>
                </a:solidFill>
              </a:rPr>
              <a:t>.</a:t>
            </a:r>
            <a:endParaRPr lang="en-GB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C00000"/>
                </a:solidFill>
              </a:rPr>
              <a:t>Razmisli</a:t>
            </a:r>
            <a:r>
              <a:rPr lang="en-GB" sz="1400" b="1" dirty="0">
                <a:solidFill>
                  <a:srgbClr val="C00000"/>
                </a:solidFill>
              </a:rPr>
              <a:t>, </a:t>
            </a:r>
            <a:r>
              <a:rPr lang="en-GB" sz="1400" b="1" dirty="0" err="1" smtClean="0">
                <a:solidFill>
                  <a:srgbClr val="C00000"/>
                </a:solidFill>
              </a:rPr>
              <a:t>katere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gospodinjske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pripomočke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>
                <a:solidFill>
                  <a:srgbClr val="C00000"/>
                </a:solidFill>
              </a:rPr>
              <a:t>bi </a:t>
            </a:r>
            <a:r>
              <a:rPr lang="en-GB" sz="1400" b="1" dirty="0" err="1">
                <a:solidFill>
                  <a:srgbClr val="C00000"/>
                </a:solidFill>
              </a:rPr>
              <a:t>še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lahko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prikazali</a:t>
            </a:r>
            <a:r>
              <a:rPr lang="en-GB" sz="1400" b="1" dirty="0">
                <a:solidFill>
                  <a:srgbClr val="C00000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C00000"/>
                </a:solidFill>
              </a:rPr>
              <a:t>Z </a:t>
            </a:r>
            <a:r>
              <a:rPr lang="en-GB" sz="1400" b="1" dirty="0" err="1">
                <a:solidFill>
                  <a:srgbClr val="C00000"/>
                </a:solidFill>
              </a:rPr>
              <a:t>družino</a:t>
            </a:r>
            <a:r>
              <a:rPr lang="en-GB" sz="1400" b="1" dirty="0">
                <a:solidFill>
                  <a:srgbClr val="C00000"/>
                </a:solidFill>
              </a:rPr>
              <a:t> pa se </a:t>
            </a:r>
            <a:r>
              <a:rPr lang="en-GB" sz="1400" b="1" dirty="0" err="1">
                <a:solidFill>
                  <a:srgbClr val="C00000"/>
                </a:solidFill>
              </a:rPr>
              <a:t>pogovori</a:t>
            </a:r>
            <a:r>
              <a:rPr lang="en-GB" sz="1400" b="1" dirty="0">
                <a:solidFill>
                  <a:srgbClr val="C00000"/>
                </a:solidFill>
              </a:rPr>
              <a:t>, </a:t>
            </a:r>
            <a:r>
              <a:rPr lang="en-GB" sz="1400" b="1" dirty="0" err="1" smtClean="0">
                <a:solidFill>
                  <a:srgbClr val="C00000"/>
                </a:solidFill>
              </a:rPr>
              <a:t>katere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gospodinjske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pripomočke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imate</a:t>
            </a:r>
            <a:r>
              <a:rPr lang="en-GB" sz="1400" b="1" dirty="0">
                <a:solidFill>
                  <a:srgbClr val="C00000"/>
                </a:solidFill>
              </a:rPr>
              <a:t> v </a:t>
            </a:r>
            <a:r>
              <a:rPr lang="en-GB" sz="1400" b="1" dirty="0" err="1">
                <a:solidFill>
                  <a:srgbClr val="C00000"/>
                </a:solidFill>
              </a:rPr>
              <a:t>vašem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gospodinjstvu</a:t>
            </a:r>
            <a:r>
              <a:rPr lang="en-GB" sz="14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848872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/>
              <a:t>V </a:t>
            </a:r>
            <a:r>
              <a:rPr lang="en-GB" sz="3600" b="1" dirty="0" err="1"/>
              <a:t>čem</a:t>
            </a:r>
            <a:r>
              <a:rPr lang="en-GB" sz="3600" b="1" dirty="0"/>
              <a:t> </a:t>
            </a:r>
            <a:r>
              <a:rPr lang="en-GB" sz="3600" b="1" dirty="0" err="1"/>
              <a:t>naj</a:t>
            </a:r>
            <a:r>
              <a:rPr lang="en-GB" sz="3600" b="1" dirty="0"/>
              <a:t> </a:t>
            </a:r>
            <a:r>
              <a:rPr lang="en-GB" sz="3600" b="1" dirty="0" err="1"/>
              <a:t>kuham</a:t>
            </a:r>
            <a:r>
              <a:rPr lang="en-GB" sz="3600" b="1" dirty="0"/>
              <a:t> in </a:t>
            </a:r>
            <a:r>
              <a:rPr lang="en-GB" sz="3600" b="1" dirty="0" err="1"/>
              <a:t>postrežem</a:t>
            </a:r>
            <a:r>
              <a:rPr lang="en-GB" sz="3600" b="1" dirty="0"/>
              <a:t> </a:t>
            </a:r>
            <a:r>
              <a:rPr lang="en-GB" sz="3600" b="1" dirty="0" err="1"/>
              <a:t>hrano</a:t>
            </a:r>
            <a:r>
              <a:rPr lang="en-GB" sz="3600" b="1" dirty="0"/>
              <a:t>?</a:t>
            </a:r>
            <a:r>
              <a:rPr lang="sl-SI" sz="3600" b="1" dirty="0"/>
              <a:t/>
            </a:r>
            <a:br>
              <a:rPr lang="sl-SI" sz="3600" b="1" dirty="0"/>
            </a:br>
            <a:endParaRPr lang="sl-SI" sz="36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43492" y="3717032"/>
            <a:ext cx="6777317" cy="2520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 err="1" smtClean="0">
                <a:solidFill>
                  <a:srgbClr val="00B050"/>
                </a:solidFill>
              </a:rPr>
              <a:t>Kuhalna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posoda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posoda</a:t>
            </a:r>
            <a:r>
              <a:rPr lang="en-GB" dirty="0" smtClean="0"/>
              <a:t>, </a:t>
            </a:r>
            <a:r>
              <a:rPr lang="en-GB" dirty="0" err="1" smtClean="0"/>
              <a:t>ki</a:t>
            </a:r>
            <a:r>
              <a:rPr lang="en-GB" dirty="0" smtClean="0"/>
              <a:t> jo </a:t>
            </a:r>
            <a:r>
              <a:rPr lang="en-GB" dirty="0" err="1" smtClean="0"/>
              <a:t>uporabljamo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kuhanje</a:t>
            </a:r>
            <a:r>
              <a:rPr lang="en-GB" dirty="0" smtClean="0"/>
              <a:t>)</a:t>
            </a:r>
          </a:p>
          <a:p>
            <a:pPr marL="6858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err="1" smtClean="0">
                <a:solidFill>
                  <a:srgbClr val="00B050"/>
                </a:solidFill>
              </a:rPr>
              <a:t>Servirna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posoda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/>
              <a:t>posoda</a:t>
            </a:r>
            <a:r>
              <a:rPr lang="en-GB" dirty="0" smtClean="0"/>
              <a:t> v </a:t>
            </a:r>
            <a:r>
              <a:rPr lang="en-GB" dirty="0" err="1" smtClean="0"/>
              <a:t>kateri</a:t>
            </a:r>
            <a:r>
              <a:rPr lang="en-GB" dirty="0" smtClean="0"/>
              <a:t> </a:t>
            </a:r>
            <a:r>
              <a:rPr lang="en-GB" dirty="0" err="1" smtClean="0"/>
              <a:t>postrežemo</a:t>
            </a:r>
            <a:r>
              <a:rPr lang="en-GB" dirty="0" smtClean="0"/>
              <a:t> </a:t>
            </a:r>
            <a:r>
              <a:rPr lang="en-GB" dirty="0" err="1" smtClean="0"/>
              <a:t>jedi</a:t>
            </a:r>
            <a:r>
              <a:rPr lang="en-GB" dirty="0" smtClean="0"/>
              <a:t>, </a:t>
            </a:r>
            <a:r>
              <a:rPr lang="en-GB" dirty="0" err="1" smtClean="0"/>
              <a:t>pijače</a:t>
            </a:r>
            <a:r>
              <a:rPr lang="en-GB" dirty="0" smtClean="0"/>
              <a:t>,… </a:t>
            </a:r>
            <a:r>
              <a:rPr lang="en-GB" dirty="0" err="1" smtClean="0"/>
              <a:t>ki</a:t>
            </a:r>
            <a:r>
              <a:rPr lang="en-GB" dirty="0" smtClean="0"/>
              <a:t> </a:t>
            </a:r>
            <a:r>
              <a:rPr lang="en-GB" dirty="0" err="1" smtClean="0"/>
              <a:t>smo</a:t>
            </a:r>
            <a:r>
              <a:rPr lang="en-GB" dirty="0" smtClean="0"/>
              <a:t> </a:t>
            </a:r>
            <a:r>
              <a:rPr lang="en-GB" dirty="0" err="1" smtClean="0"/>
              <a:t>jih</a:t>
            </a:r>
            <a:r>
              <a:rPr lang="en-GB" dirty="0" smtClean="0"/>
              <a:t> </a:t>
            </a:r>
            <a:r>
              <a:rPr lang="en-GB" dirty="0" err="1" smtClean="0"/>
              <a:t>pripravili</a:t>
            </a:r>
            <a:r>
              <a:rPr lang="en-GB" dirty="0" smtClean="0"/>
              <a:t>)</a:t>
            </a:r>
            <a:endParaRPr lang="sl-SI" dirty="0"/>
          </a:p>
        </p:txBody>
      </p:sp>
      <p:pic>
        <p:nvPicPr>
          <p:cNvPr id="4098" name="Picture 2" descr="Mali kuhar Jan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11560" y="614268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/>
              <a:t>Fotografija</a:t>
            </a:r>
            <a:r>
              <a:rPr lang="en-GB" sz="800" dirty="0" smtClean="0"/>
              <a:t>:</a:t>
            </a:r>
            <a:r>
              <a:rPr lang="sl-SI" sz="800" dirty="0" smtClean="0"/>
              <a:t>https</a:t>
            </a:r>
            <a:r>
              <a:rPr lang="sl-SI" sz="800" dirty="0"/>
              <a:t>://www.facebook.com/Mali-kuhar-Jan-667352476720909</a:t>
            </a:r>
            <a:r>
              <a:rPr lang="sl-SI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694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en-GB" dirty="0" smtClean="0"/>
              <a:t>       </a:t>
            </a:r>
            <a:r>
              <a:rPr lang="sl-SI" b="1" dirty="0" smtClean="0"/>
              <a:t>Kuhalna posoda</a:t>
            </a:r>
            <a:r>
              <a:rPr lang="en-GB" b="1" dirty="0" smtClean="0"/>
              <a:t>    </a:t>
            </a:r>
            <a:endParaRPr lang="sl-SI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45" y="2492896"/>
            <a:ext cx="4523878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683568" y="6165304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/>
              <a:t>Fotografija</a:t>
            </a:r>
            <a:r>
              <a:rPr lang="en-GB" sz="800" dirty="0" smtClean="0"/>
              <a:t>:</a:t>
            </a:r>
          </a:p>
          <a:p>
            <a:r>
              <a:rPr lang="sl-SI" sz="800" dirty="0" smtClean="0"/>
              <a:t>https</a:t>
            </a:r>
            <a:r>
              <a:rPr lang="sl-SI" sz="800" dirty="0"/>
              <a:t>://www.mimovrste.com/seti-posod/tefal-set-posode-elementary-h055sc74-12-delni</a:t>
            </a:r>
          </a:p>
        </p:txBody>
      </p:sp>
    </p:spTree>
    <p:extLst>
      <p:ext uri="{BB962C8B-B14F-4D97-AF65-F5344CB8AC3E}">
        <p14:creationId xmlns:p14="http://schemas.microsoft.com/office/powerpoint/2010/main" val="27950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      </a:t>
            </a:r>
            <a:r>
              <a:rPr lang="sl-SI" sz="3600" b="1" dirty="0" smtClean="0"/>
              <a:t>Servirna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posoda</a:t>
            </a:r>
            <a:endParaRPr lang="sl-SI" sz="36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5805264"/>
            <a:ext cx="4248472" cy="576064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en-GB" sz="2800" dirty="0" smtClean="0">
                <a:hlinkClick r:id="rId3"/>
              </a:rPr>
              <a:t>FOTOGRAFIJE:</a:t>
            </a:r>
          </a:p>
          <a:p>
            <a:r>
              <a:rPr lang="sl-SI" sz="2800" dirty="0" smtClean="0">
                <a:hlinkClick r:id="rId3"/>
              </a:rPr>
              <a:t>https</a:t>
            </a:r>
            <a:r>
              <a:rPr lang="sl-SI" sz="2800" dirty="0">
                <a:hlinkClick r:id="rId3"/>
              </a:rPr>
              <a:t>://</a:t>
            </a:r>
            <a:r>
              <a:rPr lang="sl-SI" sz="2800" dirty="0" smtClean="0">
                <a:hlinkClick r:id="rId3"/>
              </a:rPr>
              <a:t>www.njuskalo.hr/zdjele/jusnik-1.0l-4.5l-inox-oglas-1648384</a:t>
            </a:r>
            <a:endParaRPr lang="en-GB" sz="2800" dirty="0" smtClean="0"/>
          </a:p>
          <a:p>
            <a:r>
              <a:rPr lang="sl-SI" sz="2800" dirty="0">
                <a:hlinkClick r:id="rId4"/>
              </a:rPr>
              <a:t>http://</a:t>
            </a:r>
            <a:r>
              <a:rPr lang="sl-SI" sz="2800" dirty="0" smtClean="0">
                <a:hlinkClick r:id="rId4"/>
              </a:rPr>
              <a:t>www.yarisradyosu.com/sandston/jedilni-servis-18-10</a:t>
            </a:r>
            <a:endParaRPr lang="en-GB" sz="2800" dirty="0" smtClean="0"/>
          </a:p>
          <a:p>
            <a:r>
              <a:rPr lang="sl-SI" sz="2800" dirty="0">
                <a:hlinkClick r:id="rId5"/>
              </a:rPr>
              <a:t>https://</a:t>
            </a:r>
            <a:r>
              <a:rPr lang="sl-SI" sz="2800" dirty="0" smtClean="0">
                <a:hlinkClick r:id="rId5"/>
              </a:rPr>
              <a:t>www.mimovrste.com/skodelice</a:t>
            </a:r>
            <a:endParaRPr lang="en-GB" sz="2800" dirty="0" smtClean="0"/>
          </a:p>
          <a:p>
            <a:r>
              <a:rPr lang="sl-SI" sz="2800" dirty="0"/>
              <a:t>https://bima-shop.si/stekleni-vrc-1-l-izdelek-8488</a:t>
            </a:r>
            <a:r>
              <a:rPr lang="sl-SI" sz="900" dirty="0"/>
              <a:t>/</a:t>
            </a:r>
          </a:p>
        </p:txBody>
      </p:sp>
      <p:pic>
        <p:nvPicPr>
          <p:cNvPr id="3076" name="Picture 4" descr="JUŠNIK 1,0L i 4,5L INOX NOV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3" y="1509704"/>
            <a:ext cx="1978897" cy="19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27584" y="333471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Jušnik</a:t>
            </a:r>
            <a:endParaRPr lang="sl-SI" sz="1400" b="1" dirty="0"/>
          </a:p>
        </p:txBody>
      </p:sp>
      <p:pic>
        <p:nvPicPr>
          <p:cNvPr id="3078" name="Picture 6" descr="yac8f5c17 jedilni servis 18 1 - yarisradyosu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54" y="1641310"/>
            <a:ext cx="3528392" cy="29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250471" y="414908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solidFill>
                  <a:srgbClr val="00B050"/>
                </a:solidFill>
              </a:rPr>
              <a:t>Jušni</a:t>
            </a:r>
            <a:r>
              <a:rPr lang="en-GB" sz="1400" b="1" dirty="0" smtClean="0">
                <a:solidFill>
                  <a:srgbClr val="00B050"/>
                </a:solidFill>
              </a:rPr>
              <a:t> </a:t>
            </a:r>
            <a:r>
              <a:rPr lang="en-GB" sz="1400" b="1" dirty="0" err="1" smtClean="0">
                <a:solidFill>
                  <a:srgbClr val="00B050"/>
                </a:solidFill>
              </a:rPr>
              <a:t>krožnik</a:t>
            </a:r>
            <a:endParaRPr lang="sl-SI" sz="1400" b="1" dirty="0">
              <a:solidFill>
                <a:srgbClr val="00B05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6648070" y="20163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solidFill>
                  <a:srgbClr val="00B050"/>
                </a:solidFill>
              </a:rPr>
              <a:t>Servirni</a:t>
            </a:r>
            <a:r>
              <a:rPr lang="en-GB" sz="1400" b="1" dirty="0" smtClean="0">
                <a:solidFill>
                  <a:srgbClr val="00B050"/>
                </a:solidFill>
              </a:rPr>
              <a:t> </a:t>
            </a:r>
            <a:r>
              <a:rPr lang="en-GB" sz="1400" b="1" dirty="0" err="1" smtClean="0">
                <a:solidFill>
                  <a:srgbClr val="00B050"/>
                </a:solidFill>
              </a:rPr>
              <a:t>krožnik</a:t>
            </a:r>
            <a:endParaRPr lang="sl-SI" sz="1400" b="1" dirty="0">
              <a:solidFill>
                <a:srgbClr val="00B05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294034" y="3180824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rgbClr val="00B050"/>
                </a:solidFill>
              </a:rPr>
              <a:t>Desertni</a:t>
            </a:r>
            <a:r>
              <a:rPr lang="en-GB" sz="1400" b="1" dirty="0" smtClean="0">
                <a:solidFill>
                  <a:srgbClr val="00B050"/>
                </a:solidFill>
              </a:rPr>
              <a:t> </a:t>
            </a:r>
            <a:r>
              <a:rPr lang="en-GB" sz="1400" b="1" dirty="0" err="1" smtClean="0">
                <a:solidFill>
                  <a:srgbClr val="00B050"/>
                </a:solidFill>
              </a:rPr>
              <a:t>krožnik</a:t>
            </a:r>
            <a:endParaRPr lang="sl-SI" sz="1400" b="1" dirty="0">
              <a:solidFill>
                <a:srgbClr val="00B050"/>
              </a:solidFill>
            </a:endParaRPr>
          </a:p>
        </p:txBody>
      </p:sp>
      <p:pic>
        <p:nvPicPr>
          <p:cNvPr id="3080" name="Picture 8" descr="Skodelice | mimovrste=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23" y="3817928"/>
            <a:ext cx="2094359" cy="15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1708653" y="496904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Skodelice</a:t>
            </a:r>
            <a:endParaRPr lang="sl-SI" sz="1400" b="1" dirty="0"/>
          </a:p>
        </p:txBody>
      </p:sp>
      <p:pic>
        <p:nvPicPr>
          <p:cNvPr id="3082" name="Picture 10" descr="STEKLENI VRČ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58" y="1771571"/>
            <a:ext cx="1427218" cy="14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2886369" y="2245364"/>
            <a:ext cx="513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Vrč</a:t>
            </a:r>
            <a:endParaRPr lang="sl-SI" sz="1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235802" y="4653136"/>
            <a:ext cx="4464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solidFill>
                  <a:srgbClr val="C00000"/>
                </a:solidFill>
              </a:rPr>
              <a:t>Naloga</a:t>
            </a:r>
            <a:r>
              <a:rPr lang="en-GB" sz="1600" b="1" dirty="0">
                <a:solidFill>
                  <a:srgbClr val="C00000"/>
                </a:solidFill>
              </a:rPr>
              <a:t>:</a:t>
            </a:r>
          </a:p>
          <a:p>
            <a:r>
              <a:rPr lang="en-GB" sz="1400" b="1" dirty="0" err="1" smtClean="0">
                <a:solidFill>
                  <a:srgbClr val="C00000"/>
                </a:solidFill>
              </a:rPr>
              <a:t>Prikazane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imate</a:t>
            </a:r>
            <a:r>
              <a:rPr lang="en-GB" sz="1400" b="1" dirty="0">
                <a:solidFill>
                  <a:srgbClr val="C00000"/>
                </a:solidFill>
              </a:rPr>
              <a:t> le </a:t>
            </a:r>
            <a:r>
              <a:rPr lang="en-GB" sz="1400" b="1" dirty="0" err="1">
                <a:solidFill>
                  <a:srgbClr val="C00000"/>
                </a:solidFill>
              </a:rPr>
              <a:t>nekaj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servirne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posode</a:t>
            </a:r>
            <a:r>
              <a:rPr lang="en-GB" sz="1400" b="1" dirty="0" smtClean="0">
                <a:solidFill>
                  <a:srgbClr val="C00000"/>
                </a:solidFill>
              </a:rPr>
              <a:t>.</a:t>
            </a:r>
            <a:endParaRPr lang="en-GB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C00000"/>
                </a:solidFill>
              </a:rPr>
              <a:t>Razmisli</a:t>
            </a:r>
            <a:r>
              <a:rPr lang="en-GB" sz="1400" b="1" dirty="0">
                <a:solidFill>
                  <a:srgbClr val="C00000"/>
                </a:solidFill>
              </a:rPr>
              <a:t>, </a:t>
            </a:r>
            <a:r>
              <a:rPr lang="en-GB" sz="1400" b="1" dirty="0" err="1" smtClean="0">
                <a:solidFill>
                  <a:srgbClr val="C00000"/>
                </a:solidFill>
              </a:rPr>
              <a:t>katero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servirno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posodo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>
                <a:solidFill>
                  <a:srgbClr val="C00000"/>
                </a:solidFill>
              </a:rPr>
              <a:t>bi </a:t>
            </a:r>
            <a:r>
              <a:rPr lang="en-GB" sz="1400" b="1" dirty="0" err="1">
                <a:solidFill>
                  <a:srgbClr val="C00000"/>
                </a:solidFill>
              </a:rPr>
              <a:t>še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lahko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prikazali</a:t>
            </a:r>
            <a:r>
              <a:rPr lang="en-GB" sz="1400" b="1" dirty="0">
                <a:solidFill>
                  <a:srgbClr val="C00000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C00000"/>
                </a:solidFill>
              </a:rPr>
              <a:t>Z </a:t>
            </a:r>
            <a:r>
              <a:rPr lang="en-GB" sz="1400" b="1" dirty="0" err="1">
                <a:solidFill>
                  <a:srgbClr val="C00000"/>
                </a:solidFill>
              </a:rPr>
              <a:t>družino</a:t>
            </a:r>
            <a:r>
              <a:rPr lang="en-GB" sz="1400" b="1" dirty="0">
                <a:solidFill>
                  <a:srgbClr val="C00000"/>
                </a:solidFill>
              </a:rPr>
              <a:t> pa se </a:t>
            </a:r>
            <a:r>
              <a:rPr lang="en-GB" sz="1400" b="1" dirty="0" err="1">
                <a:solidFill>
                  <a:srgbClr val="C00000"/>
                </a:solidFill>
              </a:rPr>
              <a:t>pogovori</a:t>
            </a:r>
            <a:r>
              <a:rPr lang="en-GB" sz="1400" b="1" dirty="0">
                <a:solidFill>
                  <a:srgbClr val="C00000"/>
                </a:solidFill>
              </a:rPr>
              <a:t>, </a:t>
            </a:r>
            <a:r>
              <a:rPr lang="en-GB" sz="1400" b="1" dirty="0" err="1" smtClean="0">
                <a:solidFill>
                  <a:srgbClr val="C00000"/>
                </a:solidFill>
              </a:rPr>
              <a:t>katero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servirno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</a:rPr>
              <a:t>posodo</a:t>
            </a:r>
            <a:r>
              <a:rPr lang="en-GB" sz="1400" b="1" dirty="0" smtClean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imate</a:t>
            </a:r>
            <a:r>
              <a:rPr lang="en-GB" sz="1400" b="1" dirty="0">
                <a:solidFill>
                  <a:srgbClr val="C00000"/>
                </a:solidFill>
              </a:rPr>
              <a:t> v </a:t>
            </a:r>
            <a:r>
              <a:rPr lang="en-GB" sz="1400" b="1" dirty="0" err="1">
                <a:solidFill>
                  <a:srgbClr val="C00000"/>
                </a:solidFill>
              </a:rPr>
              <a:t>vašem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gospodinjstvu</a:t>
            </a:r>
            <a:r>
              <a:rPr lang="en-GB" sz="1400" b="1" dirty="0">
                <a:solidFill>
                  <a:srgbClr val="C00000"/>
                </a:solidFill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36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        </a:t>
            </a:r>
            <a:r>
              <a:rPr lang="en-GB" b="1" dirty="0" err="1" smtClean="0">
                <a:solidFill>
                  <a:srgbClr val="00B050"/>
                </a:solidFill>
              </a:rPr>
              <a:t>Servirna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posoda</a:t>
            </a:r>
            <a:endParaRPr lang="sl-SI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495634" cy="33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220072" y="2852936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00B050"/>
                </a:solidFill>
              </a:rPr>
              <a:t>Kozarci</a:t>
            </a:r>
            <a:r>
              <a:rPr lang="en-GB" sz="28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GB" sz="1600" b="1" dirty="0" smtClean="0"/>
              <a:t>1.Kozarec </a:t>
            </a:r>
            <a:r>
              <a:rPr lang="en-GB" sz="1600" b="1" dirty="0" err="1" smtClean="0"/>
              <a:t>za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vodo</a:t>
            </a:r>
            <a:endParaRPr lang="en-GB" sz="1600" b="1" dirty="0" smtClean="0"/>
          </a:p>
          <a:p>
            <a:r>
              <a:rPr lang="en-GB" sz="1600" b="1" dirty="0" smtClean="0"/>
              <a:t>2.Kozarec </a:t>
            </a:r>
            <a:r>
              <a:rPr lang="en-GB" sz="1600" b="1" dirty="0" err="1" smtClean="0"/>
              <a:t>za</a:t>
            </a:r>
            <a:r>
              <a:rPr lang="en-GB" sz="1600" b="1" dirty="0"/>
              <a:t> </a:t>
            </a:r>
            <a:r>
              <a:rPr lang="en-GB" sz="1600" b="1" dirty="0" err="1" smtClean="0"/>
              <a:t>brezalkoholne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pijače</a:t>
            </a:r>
            <a:endParaRPr lang="en-GB" sz="1600" b="1" dirty="0" smtClean="0"/>
          </a:p>
          <a:p>
            <a:r>
              <a:rPr lang="en-GB" sz="1600" b="1" dirty="0" smtClean="0"/>
              <a:t>3.Kozarec </a:t>
            </a:r>
            <a:r>
              <a:rPr lang="en-GB" sz="1600" b="1" dirty="0" err="1" smtClean="0"/>
              <a:t>za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pivo</a:t>
            </a:r>
            <a:endParaRPr lang="en-GB" sz="1600" b="1" dirty="0" smtClean="0"/>
          </a:p>
          <a:p>
            <a:r>
              <a:rPr lang="en-GB" sz="1600" b="1" dirty="0" smtClean="0"/>
              <a:t>4.Kozarec </a:t>
            </a:r>
            <a:r>
              <a:rPr lang="en-GB" sz="1600" b="1" dirty="0" err="1" smtClean="0"/>
              <a:t>za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belo</a:t>
            </a:r>
            <a:r>
              <a:rPr lang="en-GB" sz="1600" b="1" dirty="0" smtClean="0"/>
              <a:t> vino</a:t>
            </a:r>
          </a:p>
          <a:p>
            <a:r>
              <a:rPr lang="en-GB" sz="1600" b="1" dirty="0" smtClean="0"/>
              <a:t>5.Kozarec </a:t>
            </a:r>
            <a:r>
              <a:rPr lang="en-GB" sz="1600" b="1" dirty="0" err="1" smtClean="0"/>
              <a:t>za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rdeče</a:t>
            </a:r>
            <a:r>
              <a:rPr lang="en-GB" sz="1600" b="1" dirty="0" smtClean="0"/>
              <a:t> vino</a:t>
            </a:r>
          </a:p>
          <a:p>
            <a:r>
              <a:rPr lang="en-GB" sz="1600" b="1" dirty="0" smtClean="0"/>
              <a:t>6.Kozarec </a:t>
            </a:r>
            <a:r>
              <a:rPr lang="en-GB" sz="1600" b="1" dirty="0" err="1" smtClean="0"/>
              <a:t>za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peneče</a:t>
            </a:r>
            <a:r>
              <a:rPr lang="en-GB" sz="1600" b="1" dirty="0" smtClean="0"/>
              <a:t> vino</a:t>
            </a:r>
            <a:endParaRPr lang="sl-SI" sz="1600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27584" y="6165304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Vir</a:t>
            </a:r>
            <a:r>
              <a:rPr lang="en-GB" sz="1000" dirty="0" smtClean="0"/>
              <a:t>: S. </a:t>
            </a:r>
            <a:r>
              <a:rPr lang="en-GB" sz="1000" dirty="0" err="1" smtClean="0"/>
              <a:t>Kostanjevec</a:t>
            </a:r>
            <a:r>
              <a:rPr lang="en-GB" sz="1000" dirty="0" smtClean="0"/>
              <a:t>;  </a:t>
            </a:r>
            <a:r>
              <a:rPr lang="en-GB" sz="1000" dirty="0" err="1" smtClean="0"/>
              <a:t>Gospodinjstvo</a:t>
            </a:r>
            <a:r>
              <a:rPr lang="en-GB" sz="1000" dirty="0" smtClean="0"/>
              <a:t>, </a:t>
            </a:r>
            <a:r>
              <a:rPr lang="en-GB" sz="1000" dirty="0" err="1" smtClean="0"/>
              <a:t>učbenik</a:t>
            </a:r>
            <a:r>
              <a:rPr lang="en-GB" sz="1000" dirty="0" smtClean="0"/>
              <a:t> v </a:t>
            </a:r>
            <a:r>
              <a:rPr lang="en-GB" sz="1000" dirty="0" err="1" smtClean="0"/>
              <a:t>šestem</a:t>
            </a:r>
            <a:r>
              <a:rPr lang="en-GB" sz="1000" dirty="0" smtClean="0"/>
              <a:t> </a:t>
            </a:r>
            <a:r>
              <a:rPr lang="en-GB" sz="1000" dirty="0" err="1" smtClean="0"/>
              <a:t>razredu</a:t>
            </a:r>
            <a:r>
              <a:rPr lang="en-GB" sz="1000" dirty="0" smtClean="0"/>
              <a:t> OŠ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27900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986</TotalTime>
  <Words>384</Words>
  <Application>Microsoft Office PowerPoint</Application>
  <PresentationFormat>Diaprojekcija na zaslonu (4:3)</PresentationFormat>
  <Paragraphs>80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Austin</vt:lpstr>
      <vt:lpstr>Gospodinjski (kuhinjski) aparati in pripomočki</vt:lpstr>
      <vt:lpstr>GOSPODINJSKI (KUHINJSKI) APARATI IN PRIPOMOČKI</vt:lpstr>
      <vt:lpstr>Veliki gospodinjski aparati</vt:lpstr>
      <vt:lpstr>Mali gospodinjski aparati</vt:lpstr>
      <vt:lpstr>Gospodinjski pripomočki</vt:lpstr>
      <vt:lpstr>    V čem naj kuham in postrežem hrano? </vt:lpstr>
      <vt:lpstr>       Kuhalna posoda    </vt:lpstr>
      <vt:lpstr>      Servirna posoda</vt:lpstr>
      <vt:lpstr>          Servirna posoda</vt:lpstr>
      <vt:lpstr>           In še…..                         Jedilni pribor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Aparati in pripomočki</dc:title>
  <dc:creator>HP</dc:creator>
  <cp:lastModifiedBy>HP</cp:lastModifiedBy>
  <cp:revision>111</cp:revision>
  <dcterms:created xsi:type="dcterms:W3CDTF">2020-04-05T06:50:42Z</dcterms:created>
  <dcterms:modified xsi:type="dcterms:W3CDTF">2020-04-18T07:59:59Z</dcterms:modified>
</cp:coreProperties>
</file>