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57" r:id="rId4"/>
    <p:sldId id="258" r:id="rId5"/>
    <p:sldId id="264" r:id="rId6"/>
    <p:sldId id="259" r:id="rId7"/>
    <p:sldId id="261" r:id="rId8"/>
    <p:sldId id="262" r:id="rId9"/>
    <p:sldId id="263" r:id="rId10"/>
    <p:sldId id="265" r:id="rId11"/>
    <p:sldId id="267" r:id="rId12"/>
    <p:sldId id="273" r:id="rId13"/>
    <p:sldId id="266" r:id="rId14"/>
    <p:sldId id="268" r:id="rId15"/>
    <p:sldId id="270" r:id="rId16"/>
    <p:sldId id="271" r:id="rId17"/>
    <p:sldId id="272" r:id="rId18"/>
    <p:sldId id="274" r:id="rId19"/>
    <p:sldId id="275" r:id="rId20"/>
    <p:sldId id="276" r:id="rId21"/>
    <p:sldId id="277" r:id="rId22"/>
    <p:sldId id="278" r:id="rId23"/>
    <p:sldId id="279" r:id="rId24"/>
    <p:sldId id="280" r:id="rId25"/>
    <p:sldId id="281" r:id="rId26"/>
    <p:sldId id="282" r:id="rId27"/>
    <p:sldId id="283" r:id="rId28"/>
    <p:sldId id="285" r:id="rId29"/>
    <p:sldId id="286" r:id="rId30"/>
    <p:sldId id="287" r:id="rId31"/>
    <p:sldId id="288" r:id="rId32"/>
    <p:sldId id="289" r:id="rId33"/>
    <p:sldId id="290" r:id="rId34"/>
    <p:sldId id="294" r:id="rId35"/>
    <p:sldId id="291" r:id="rId36"/>
    <p:sldId id="292" r:id="rId37"/>
    <p:sldId id="293" r:id="rId38"/>
    <p:sldId id="284" r:id="rId39"/>
    <p:sldId id="295" r:id="rId40"/>
  </p:sldIdLst>
  <p:sldSz cx="12192000" cy="6858000"/>
  <p:notesSz cx="6858000" cy="9144000"/>
  <p:defaultText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rednji slog 2 – poudarek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Srednji slog 2 – poudarek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Srednji slog 2 – poudarek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Srednji slog 2 – poudarek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07" d="100"/>
          <a:sy n="107" d="100"/>
        </p:scale>
        <p:origin x="138" y="19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Naslov 1"/>
          <p:cNvSpPr>
            <a:spLocks noGrp="1"/>
          </p:cNvSpPr>
          <p:nvPr>
            <p:ph type="ctrTitle"/>
          </p:nvPr>
        </p:nvSpPr>
        <p:spPr>
          <a:xfrm>
            <a:off x="1524000" y="1122363"/>
            <a:ext cx="9144000" cy="2387600"/>
          </a:xfrm>
        </p:spPr>
        <p:txBody>
          <a:bodyPr anchor="b"/>
          <a:lstStyle>
            <a:lvl1pPr algn="ctr">
              <a:defRPr sz="6000"/>
            </a:lvl1pPr>
          </a:lstStyle>
          <a:p>
            <a:r>
              <a:rPr lang="sl-SI" smtClean="0"/>
              <a:t>Uredite slog naslova matrice</a:t>
            </a:r>
            <a:endParaRPr lang="sl-SI"/>
          </a:p>
        </p:txBody>
      </p:sp>
      <p:sp>
        <p:nvSpPr>
          <p:cNvPr id="3" name="Podnaslov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l-SI" smtClean="0"/>
              <a:t>Kliknite, da uredite slog podnaslova matrice</a:t>
            </a:r>
            <a:endParaRPr lang="sl-SI"/>
          </a:p>
        </p:txBody>
      </p:sp>
      <p:sp>
        <p:nvSpPr>
          <p:cNvPr id="4" name="Označba mesta datuma 3"/>
          <p:cNvSpPr>
            <a:spLocks noGrp="1"/>
          </p:cNvSpPr>
          <p:nvPr>
            <p:ph type="dt" sz="half" idx="10"/>
          </p:nvPr>
        </p:nvSpPr>
        <p:spPr/>
        <p:txBody>
          <a:bodyPr/>
          <a:lstStyle/>
          <a:p>
            <a:fld id="{C48D37C6-22D7-41A0-B627-F2D9536C4F64}" type="datetimeFigureOut">
              <a:rPr lang="sl-SI" smtClean="0"/>
              <a:t>31.3.2021</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EAF82064-6DD8-4828-9377-39FF942C445C}" type="slidenum">
              <a:rPr lang="sl-SI" smtClean="0"/>
              <a:t>‹#›</a:t>
            </a:fld>
            <a:endParaRPr lang="sl-SI"/>
          </a:p>
        </p:txBody>
      </p:sp>
    </p:spTree>
    <p:extLst>
      <p:ext uri="{BB962C8B-B14F-4D97-AF65-F5344CB8AC3E}">
        <p14:creationId xmlns:p14="http://schemas.microsoft.com/office/powerpoint/2010/main" val="10163553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Označba mesta navpičnega besedila 2"/>
          <p:cNvSpPr>
            <a:spLocks noGrp="1"/>
          </p:cNvSpPr>
          <p:nvPr>
            <p:ph type="body" orient="vert" idx="1"/>
          </p:nvPr>
        </p:nvSpPr>
        <p:spPr/>
        <p:txBody>
          <a:bodyPr vert="eaVert"/>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značba mesta datuma 3"/>
          <p:cNvSpPr>
            <a:spLocks noGrp="1"/>
          </p:cNvSpPr>
          <p:nvPr>
            <p:ph type="dt" sz="half" idx="10"/>
          </p:nvPr>
        </p:nvSpPr>
        <p:spPr/>
        <p:txBody>
          <a:bodyPr/>
          <a:lstStyle/>
          <a:p>
            <a:fld id="{C48D37C6-22D7-41A0-B627-F2D9536C4F64}" type="datetimeFigureOut">
              <a:rPr lang="sl-SI" smtClean="0"/>
              <a:t>31.3.2021</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EAF82064-6DD8-4828-9377-39FF942C445C}" type="slidenum">
              <a:rPr lang="sl-SI" smtClean="0"/>
              <a:t>‹#›</a:t>
            </a:fld>
            <a:endParaRPr lang="sl-SI"/>
          </a:p>
        </p:txBody>
      </p:sp>
    </p:spTree>
    <p:extLst>
      <p:ext uri="{BB962C8B-B14F-4D97-AF65-F5344CB8AC3E}">
        <p14:creationId xmlns:p14="http://schemas.microsoft.com/office/powerpoint/2010/main" val="41237400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p:cNvSpPr>
            <a:spLocks noGrp="1"/>
          </p:cNvSpPr>
          <p:nvPr>
            <p:ph type="title" orient="vert"/>
          </p:nvPr>
        </p:nvSpPr>
        <p:spPr>
          <a:xfrm>
            <a:off x="8724900" y="365125"/>
            <a:ext cx="2628900" cy="5811838"/>
          </a:xfrm>
        </p:spPr>
        <p:txBody>
          <a:bodyPr vert="eaVert"/>
          <a:lstStyle/>
          <a:p>
            <a:r>
              <a:rPr lang="sl-SI" smtClean="0"/>
              <a:t>Uredite slog naslova matrice</a:t>
            </a:r>
            <a:endParaRPr lang="sl-SI"/>
          </a:p>
        </p:txBody>
      </p:sp>
      <p:sp>
        <p:nvSpPr>
          <p:cNvPr id="3" name="Označba mesta navpičnega besedila 2"/>
          <p:cNvSpPr>
            <a:spLocks noGrp="1"/>
          </p:cNvSpPr>
          <p:nvPr>
            <p:ph type="body" orient="vert" idx="1"/>
          </p:nvPr>
        </p:nvSpPr>
        <p:spPr>
          <a:xfrm>
            <a:off x="838200" y="365125"/>
            <a:ext cx="7734300" cy="5811838"/>
          </a:xfrm>
        </p:spPr>
        <p:txBody>
          <a:bodyPr vert="eaVert"/>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značba mesta datuma 3"/>
          <p:cNvSpPr>
            <a:spLocks noGrp="1"/>
          </p:cNvSpPr>
          <p:nvPr>
            <p:ph type="dt" sz="half" idx="10"/>
          </p:nvPr>
        </p:nvSpPr>
        <p:spPr/>
        <p:txBody>
          <a:bodyPr/>
          <a:lstStyle/>
          <a:p>
            <a:fld id="{C48D37C6-22D7-41A0-B627-F2D9536C4F64}" type="datetimeFigureOut">
              <a:rPr lang="sl-SI" smtClean="0"/>
              <a:t>31.3.2021</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EAF82064-6DD8-4828-9377-39FF942C445C}" type="slidenum">
              <a:rPr lang="sl-SI" smtClean="0"/>
              <a:t>‹#›</a:t>
            </a:fld>
            <a:endParaRPr lang="sl-SI"/>
          </a:p>
        </p:txBody>
      </p:sp>
    </p:spTree>
    <p:extLst>
      <p:ext uri="{BB962C8B-B14F-4D97-AF65-F5344CB8AC3E}">
        <p14:creationId xmlns:p14="http://schemas.microsoft.com/office/powerpoint/2010/main" val="40618182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Označba mesta vsebine 2"/>
          <p:cNvSpPr>
            <a:spLocks noGrp="1"/>
          </p:cNvSpPr>
          <p:nvPr>
            <p:ph idx="1"/>
          </p:nvPr>
        </p:nvSpPr>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značba mesta datuma 3"/>
          <p:cNvSpPr>
            <a:spLocks noGrp="1"/>
          </p:cNvSpPr>
          <p:nvPr>
            <p:ph type="dt" sz="half" idx="10"/>
          </p:nvPr>
        </p:nvSpPr>
        <p:spPr/>
        <p:txBody>
          <a:bodyPr/>
          <a:lstStyle/>
          <a:p>
            <a:fld id="{C48D37C6-22D7-41A0-B627-F2D9536C4F64}" type="datetimeFigureOut">
              <a:rPr lang="sl-SI" smtClean="0"/>
              <a:t>31.3.2021</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EAF82064-6DD8-4828-9377-39FF942C445C}" type="slidenum">
              <a:rPr lang="sl-SI" smtClean="0"/>
              <a:t>‹#›</a:t>
            </a:fld>
            <a:endParaRPr lang="sl-SI"/>
          </a:p>
        </p:txBody>
      </p:sp>
    </p:spTree>
    <p:extLst>
      <p:ext uri="{BB962C8B-B14F-4D97-AF65-F5344CB8AC3E}">
        <p14:creationId xmlns:p14="http://schemas.microsoft.com/office/powerpoint/2010/main" val="9806224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p:cNvSpPr>
            <a:spLocks noGrp="1"/>
          </p:cNvSpPr>
          <p:nvPr>
            <p:ph type="title"/>
          </p:nvPr>
        </p:nvSpPr>
        <p:spPr>
          <a:xfrm>
            <a:off x="831850" y="1709738"/>
            <a:ext cx="10515600" cy="2852737"/>
          </a:xfrm>
        </p:spPr>
        <p:txBody>
          <a:bodyPr anchor="b"/>
          <a:lstStyle>
            <a:lvl1pPr>
              <a:defRPr sz="6000"/>
            </a:lvl1pPr>
          </a:lstStyle>
          <a:p>
            <a:r>
              <a:rPr lang="sl-SI" smtClean="0"/>
              <a:t>Uredite slog naslova matrice</a:t>
            </a:r>
            <a:endParaRPr lang="sl-SI"/>
          </a:p>
        </p:txBody>
      </p:sp>
      <p:sp>
        <p:nvSpPr>
          <p:cNvPr id="3" name="Označba mesta besedila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l-SI" smtClean="0"/>
              <a:t>Uredite sloge besedila matrice</a:t>
            </a:r>
          </a:p>
        </p:txBody>
      </p:sp>
      <p:sp>
        <p:nvSpPr>
          <p:cNvPr id="4" name="Označba mesta datuma 3"/>
          <p:cNvSpPr>
            <a:spLocks noGrp="1"/>
          </p:cNvSpPr>
          <p:nvPr>
            <p:ph type="dt" sz="half" idx="10"/>
          </p:nvPr>
        </p:nvSpPr>
        <p:spPr/>
        <p:txBody>
          <a:bodyPr/>
          <a:lstStyle/>
          <a:p>
            <a:fld id="{C48D37C6-22D7-41A0-B627-F2D9536C4F64}" type="datetimeFigureOut">
              <a:rPr lang="sl-SI" smtClean="0"/>
              <a:t>31.3.2021</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EAF82064-6DD8-4828-9377-39FF942C445C}" type="slidenum">
              <a:rPr lang="sl-SI" smtClean="0"/>
              <a:t>‹#›</a:t>
            </a:fld>
            <a:endParaRPr lang="sl-SI"/>
          </a:p>
        </p:txBody>
      </p:sp>
    </p:spTree>
    <p:extLst>
      <p:ext uri="{BB962C8B-B14F-4D97-AF65-F5344CB8AC3E}">
        <p14:creationId xmlns:p14="http://schemas.microsoft.com/office/powerpoint/2010/main" val="34460052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Označba mesta vsebine 2"/>
          <p:cNvSpPr>
            <a:spLocks noGrp="1"/>
          </p:cNvSpPr>
          <p:nvPr>
            <p:ph sz="half" idx="1"/>
          </p:nvPr>
        </p:nvSpPr>
        <p:spPr>
          <a:xfrm>
            <a:off x="838200" y="1825625"/>
            <a:ext cx="5181600" cy="4351338"/>
          </a:xfrm>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značba mesta vsebine 3"/>
          <p:cNvSpPr>
            <a:spLocks noGrp="1"/>
          </p:cNvSpPr>
          <p:nvPr>
            <p:ph sz="half" idx="2"/>
          </p:nvPr>
        </p:nvSpPr>
        <p:spPr>
          <a:xfrm>
            <a:off x="6172200" y="1825625"/>
            <a:ext cx="5181600" cy="4351338"/>
          </a:xfrm>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5" name="Označba mesta datuma 4"/>
          <p:cNvSpPr>
            <a:spLocks noGrp="1"/>
          </p:cNvSpPr>
          <p:nvPr>
            <p:ph type="dt" sz="half" idx="10"/>
          </p:nvPr>
        </p:nvSpPr>
        <p:spPr/>
        <p:txBody>
          <a:bodyPr/>
          <a:lstStyle/>
          <a:p>
            <a:fld id="{C48D37C6-22D7-41A0-B627-F2D9536C4F64}" type="datetimeFigureOut">
              <a:rPr lang="sl-SI" smtClean="0"/>
              <a:t>31.3.2021</a:t>
            </a:fld>
            <a:endParaRPr lang="sl-SI"/>
          </a:p>
        </p:txBody>
      </p:sp>
      <p:sp>
        <p:nvSpPr>
          <p:cNvPr id="6" name="Označba mesta noge 5"/>
          <p:cNvSpPr>
            <a:spLocks noGrp="1"/>
          </p:cNvSpPr>
          <p:nvPr>
            <p:ph type="ftr" sz="quarter" idx="11"/>
          </p:nvPr>
        </p:nvSpPr>
        <p:spPr/>
        <p:txBody>
          <a:bodyPr/>
          <a:lstStyle/>
          <a:p>
            <a:endParaRPr lang="sl-SI"/>
          </a:p>
        </p:txBody>
      </p:sp>
      <p:sp>
        <p:nvSpPr>
          <p:cNvPr id="7" name="Označba mesta številke diapozitiva 6"/>
          <p:cNvSpPr>
            <a:spLocks noGrp="1"/>
          </p:cNvSpPr>
          <p:nvPr>
            <p:ph type="sldNum" sz="quarter" idx="12"/>
          </p:nvPr>
        </p:nvSpPr>
        <p:spPr/>
        <p:txBody>
          <a:bodyPr/>
          <a:lstStyle/>
          <a:p>
            <a:fld id="{EAF82064-6DD8-4828-9377-39FF942C445C}" type="slidenum">
              <a:rPr lang="sl-SI" smtClean="0"/>
              <a:t>‹#›</a:t>
            </a:fld>
            <a:endParaRPr lang="sl-SI"/>
          </a:p>
        </p:txBody>
      </p:sp>
    </p:spTree>
    <p:extLst>
      <p:ext uri="{BB962C8B-B14F-4D97-AF65-F5344CB8AC3E}">
        <p14:creationId xmlns:p14="http://schemas.microsoft.com/office/powerpoint/2010/main" val="38165066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p:cNvSpPr>
            <a:spLocks noGrp="1"/>
          </p:cNvSpPr>
          <p:nvPr>
            <p:ph type="title"/>
          </p:nvPr>
        </p:nvSpPr>
        <p:spPr>
          <a:xfrm>
            <a:off x="839788" y="365125"/>
            <a:ext cx="10515600" cy="1325563"/>
          </a:xfrm>
        </p:spPr>
        <p:txBody>
          <a:bodyPr/>
          <a:lstStyle/>
          <a:p>
            <a:r>
              <a:rPr lang="sl-SI" smtClean="0"/>
              <a:t>Uredite slog naslova matrice</a:t>
            </a:r>
            <a:endParaRPr lang="sl-SI"/>
          </a:p>
        </p:txBody>
      </p:sp>
      <p:sp>
        <p:nvSpPr>
          <p:cNvPr id="3" name="Označba mesta besedila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Uredite sloge besedila matrice</a:t>
            </a:r>
          </a:p>
        </p:txBody>
      </p:sp>
      <p:sp>
        <p:nvSpPr>
          <p:cNvPr id="4" name="Označba mesta vsebine 3"/>
          <p:cNvSpPr>
            <a:spLocks noGrp="1"/>
          </p:cNvSpPr>
          <p:nvPr>
            <p:ph sz="half" idx="2"/>
          </p:nvPr>
        </p:nvSpPr>
        <p:spPr>
          <a:xfrm>
            <a:off x="839788" y="2505075"/>
            <a:ext cx="5157787" cy="3684588"/>
          </a:xfrm>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5" name="Označba mesta besedila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Uredite sloge besedila matrice</a:t>
            </a:r>
          </a:p>
        </p:txBody>
      </p:sp>
      <p:sp>
        <p:nvSpPr>
          <p:cNvPr id="6" name="Označba mesta vsebine 5"/>
          <p:cNvSpPr>
            <a:spLocks noGrp="1"/>
          </p:cNvSpPr>
          <p:nvPr>
            <p:ph sz="quarter" idx="4"/>
          </p:nvPr>
        </p:nvSpPr>
        <p:spPr>
          <a:xfrm>
            <a:off x="6172200" y="2505075"/>
            <a:ext cx="5183188" cy="3684588"/>
          </a:xfrm>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7" name="Označba mesta datuma 6"/>
          <p:cNvSpPr>
            <a:spLocks noGrp="1"/>
          </p:cNvSpPr>
          <p:nvPr>
            <p:ph type="dt" sz="half" idx="10"/>
          </p:nvPr>
        </p:nvSpPr>
        <p:spPr/>
        <p:txBody>
          <a:bodyPr/>
          <a:lstStyle/>
          <a:p>
            <a:fld id="{C48D37C6-22D7-41A0-B627-F2D9536C4F64}" type="datetimeFigureOut">
              <a:rPr lang="sl-SI" smtClean="0"/>
              <a:t>31.3.2021</a:t>
            </a:fld>
            <a:endParaRPr lang="sl-SI"/>
          </a:p>
        </p:txBody>
      </p:sp>
      <p:sp>
        <p:nvSpPr>
          <p:cNvPr id="8" name="Označba mesta noge 7"/>
          <p:cNvSpPr>
            <a:spLocks noGrp="1"/>
          </p:cNvSpPr>
          <p:nvPr>
            <p:ph type="ftr" sz="quarter" idx="11"/>
          </p:nvPr>
        </p:nvSpPr>
        <p:spPr/>
        <p:txBody>
          <a:bodyPr/>
          <a:lstStyle/>
          <a:p>
            <a:endParaRPr lang="sl-SI"/>
          </a:p>
        </p:txBody>
      </p:sp>
      <p:sp>
        <p:nvSpPr>
          <p:cNvPr id="9" name="Označba mesta številke diapozitiva 8"/>
          <p:cNvSpPr>
            <a:spLocks noGrp="1"/>
          </p:cNvSpPr>
          <p:nvPr>
            <p:ph type="sldNum" sz="quarter" idx="12"/>
          </p:nvPr>
        </p:nvSpPr>
        <p:spPr/>
        <p:txBody>
          <a:bodyPr/>
          <a:lstStyle/>
          <a:p>
            <a:fld id="{EAF82064-6DD8-4828-9377-39FF942C445C}" type="slidenum">
              <a:rPr lang="sl-SI" smtClean="0"/>
              <a:t>‹#›</a:t>
            </a:fld>
            <a:endParaRPr lang="sl-SI"/>
          </a:p>
        </p:txBody>
      </p:sp>
    </p:spTree>
    <p:extLst>
      <p:ext uri="{BB962C8B-B14F-4D97-AF65-F5344CB8AC3E}">
        <p14:creationId xmlns:p14="http://schemas.microsoft.com/office/powerpoint/2010/main" val="22553390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Označba mesta datuma 2"/>
          <p:cNvSpPr>
            <a:spLocks noGrp="1"/>
          </p:cNvSpPr>
          <p:nvPr>
            <p:ph type="dt" sz="half" idx="10"/>
          </p:nvPr>
        </p:nvSpPr>
        <p:spPr/>
        <p:txBody>
          <a:bodyPr/>
          <a:lstStyle/>
          <a:p>
            <a:fld id="{C48D37C6-22D7-41A0-B627-F2D9536C4F64}" type="datetimeFigureOut">
              <a:rPr lang="sl-SI" smtClean="0"/>
              <a:t>31.3.2021</a:t>
            </a:fld>
            <a:endParaRPr lang="sl-SI"/>
          </a:p>
        </p:txBody>
      </p:sp>
      <p:sp>
        <p:nvSpPr>
          <p:cNvPr id="4" name="Označba mesta noge 3"/>
          <p:cNvSpPr>
            <a:spLocks noGrp="1"/>
          </p:cNvSpPr>
          <p:nvPr>
            <p:ph type="ftr" sz="quarter" idx="11"/>
          </p:nvPr>
        </p:nvSpPr>
        <p:spPr/>
        <p:txBody>
          <a:bodyPr/>
          <a:lstStyle/>
          <a:p>
            <a:endParaRPr lang="sl-SI"/>
          </a:p>
        </p:txBody>
      </p:sp>
      <p:sp>
        <p:nvSpPr>
          <p:cNvPr id="5" name="Označba mesta številke diapozitiva 4"/>
          <p:cNvSpPr>
            <a:spLocks noGrp="1"/>
          </p:cNvSpPr>
          <p:nvPr>
            <p:ph type="sldNum" sz="quarter" idx="12"/>
          </p:nvPr>
        </p:nvSpPr>
        <p:spPr/>
        <p:txBody>
          <a:bodyPr/>
          <a:lstStyle/>
          <a:p>
            <a:fld id="{EAF82064-6DD8-4828-9377-39FF942C445C}" type="slidenum">
              <a:rPr lang="sl-SI" smtClean="0"/>
              <a:t>‹#›</a:t>
            </a:fld>
            <a:endParaRPr lang="sl-SI"/>
          </a:p>
        </p:txBody>
      </p:sp>
    </p:spTree>
    <p:extLst>
      <p:ext uri="{BB962C8B-B14F-4D97-AF65-F5344CB8AC3E}">
        <p14:creationId xmlns:p14="http://schemas.microsoft.com/office/powerpoint/2010/main" val="21893817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Označba mesta datuma 1"/>
          <p:cNvSpPr>
            <a:spLocks noGrp="1"/>
          </p:cNvSpPr>
          <p:nvPr>
            <p:ph type="dt" sz="half" idx="10"/>
          </p:nvPr>
        </p:nvSpPr>
        <p:spPr/>
        <p:txBody>
          <a:bodyPr/>
          <a:lstStyle/>
          <a:p>
            <a:fld id="{C48D37C6-22D7-41A0-B627-F2D9536C4F64}" type="datetimeFigureOut">
              <a:rPr lang="sl-SI" smtClean="0"/>
              <a:t>31.3.2021</a:t>
            </a:fld>
            <a:endParaRPr lang="sl-SI"/>
          </a:p>
        </p:txBody>
      </p:sp>
      <p:sp>
        <p:nvSpPr>
          <p:cNvPr id="3" name="Označba mesta noge 2"/>
          <p:cNvSpPr>
            <a:spLocks noGrp="1"/>
          </p:cNvSpPr>
          <p:nvPr>
            <p:ph type="ftr" sz="quarter" idx="11"/>
          </p:nvPr>
        </p:nvSpPr>
        <p:spPr/>
        <p:txBody>
          <a:bodyPr/>
          <a:lstStyle/>
          <a:p>
            <a:endParaRPr lang="sl-SI"/>
          </a:p>
        </p:txBody>
      </p:sp>
      <p:sp>
        <p:nvSpPr>
          <p:cNvPr id="4" name="Označba mesta številke diapozitiva 3"/>
          <p:cNvSpPr>
            <a:spLocks noGrp="1"/>
          </p:cNvSpPr>
          <p:nvPr>
            <p:ph type="sldNum" sz="quarter" idx="12"/>
          </p:nvPr>
        </p:nvSpPr>
        <p:spPr/>
        <p:txBody>
          <a:bodyPr/>
          <a:lstStyle/>
          <a:p>
            <a:fld id="{EAF82064-6DD8-4828-9377-39FF942C445C}" type="slidenum">
              <a:rPr lang="sl-SI" smtClean="0"/>
              <a:t>‹#›</a:t>
            </a:fld>
            <a:endParaRPr lang="sl-SI"/>
          </a:p>
        </p:txBody>
      </p:sp>
    </p:spTree>
    <p:extLst>
      <p:ext uri="{BB962C8B-B14F-4D97-AF65-F5344CB8AC3E}">
        <p14:creationId xmlns:p14="http://schemas.microsoft.com/office/powerpoint/2010/main" val="2763338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Vsebina z naslovom">
    <p:spTree>
      <p:nvGrpSpPr>
        <p:cNvPr id="1" name=""/>
        <p:cNvGrpSpPr/>
        <p:nvPr/>
      </p:nvGrpSpPr>
      <p:grpSpPr>
        <a:xfrm>
          <a:off x="0" y="0"/>
          <a:ext cx="0" cy="0"/>
          <a:chOff x="0" y="0"/>
          <a:chExt cx="0" cy="0"/>
        </a:xfrm>
      </p:grpSpPr>
      <p:sp>
        <p:nvSpPr>
          <p:cNvPr id="2" name="Naslov 1"/>
          <p:cNvSpPr>
            <a:spLocks noGrp="1"/>
          </p:cNvSpPr>
          <p:nvPr>
            <p:ph type="title"/>
          </p:nvPr>
        </p:nvSpPr>
        <p:spPr>
          <a:xfrm>
            <a:off x="839788" y="457200"/>
            <a:ext cx="3932237" cy="1600200"/>
          </a:xfrm>
        </p:spPr>
        <p:txBody>
          <a:bodyPr anchor="b"/>
          <a:lstStyle>
            <a:lvl1pPr>
              <a:defRPr sz="3200"/>
            </a:lvl1pPr>
          </a:lstStyle>
          <a:p>
            <a:r>
              <a:rPr lang="sl-SI" smtClean="0"/>
              <a:t>Uredite slog naslova matrice</a:t>
            </a:r>
            <a:endParaRPr lang="sl-SI"/>
          </a:p>
        </p:txBody>
      </p:sp>
      <p:sp>
        <p:nvSpPr>
          <p:cNvPr id="3" name="Označba mesta vsebine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značba mesta besedila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smtClean="0"/>
              <a:t>Uredite sloge besedila matrice</a:t>
            </a:r>
          </a:p>
        </p:txBody>
      </p:sp>
      <p:sp>
        <p:nvSpPr>
          <p:cNvPr id="5" name="Označba mesta datuma 4"/>
          <p:cNvSpPr>
            <a:spLocks noGrp="1"/>
          </p:cNvSpPr>
          <p:nvPr>
            <p:ph type="dt" sz="half" idx="10"/>
          </p:nvPr>
        </p:nvSpPr>
        <p:spPr/>
        <p:txBody>
          <a:bodyPr/>
          <a:lstStyle/>
          <a:p>
            <a:fld id="{C48D37C6-22D7-41A0-B627-F2D9536C4F64}" type="datetimeFigureOut">
              <a:rPr lang="sl-SI" smtClean="0"/>
              <a:t>31.3.2021</a:t>
            </a:fld>
            <a:endParaRPr lang="sl-SI"/>
          </a:p>
        </p:txBody>
      </p:sp>
      <p:sp>
        <p:nvSpPr>
          <p:cNvPr id="6" name="Označba mesta noge 5"/>
          <p:cNvSpPr>
            <a:spLocks noGrp="1"/>
          </p:cNvSpPr>
          <p:nvPr>
            <p:ph type="ftr" sz="quarter" idx="11"/>
          </p:nvPr>
        </p:nvSpPr>
        <p:spPr/>
        <p:txBody>
          <a:bodyPr/>
          <a:lstStyle/>
          <a:p>
            <a:endParaRPr lang="sl-SI"/>
          </a:p>
        </p:txBody>
      </p:sp>
      <p:sp>
        <p:nvSpPr>
          <p:cNvPr id="7" name="Označba mesta številke diapozitiva 6"/>
          <p:cNvSpPr>
            <a:spLocks noGrp="1"/>
          </p:cNvSpPr>
          <p:nvPr>
            <p:ph type="sldNum" sz="quarter" idx="12"/>
          </p:nvPr>
        </p:nvSpPr>
        <p:spPr/>
        <p:txBody>
          <a:bodyPr/>
          <a:lstStyle/>
          <a:p>
            <a:fld id="{EAF82064-6DD8-4828-9377-39FF942C445C}" type="slidenum">
              <a:rPr lang="sl-SI" smtClean="0"/>
              <a:t>‹#›</a:t>
            </a:fld>
            <a:endParaRPr lang="sl-SI"/>
          </a:p>
        </p:txBody>
      </p:sp>
    </p:spTree>
    <p:extLst>
      <p:ext uri="{BB962C8B-B14F-4D97-AF65-F5344CB8AC3E}">
        <p14:creationId xmlns:p14="http://schemas.microsoft.com/office/powerpoint/2010/main" val="20449952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p:cNvSpPr>
            <a:spLocks noGrp="1"/>
          </p:cNvSpPr>
          <p:nvPr>
            <p:ph type="title"/>
          </p:nvPr>
        </p:nvSpPr>
        <p:spPr>
          <a:xfrm>
            <a:off x="839788" y="457200"/>
            <a:ext cx="3932237" cy="1600200"/>
          </a:xfrm>
        </p:spPr>
        <p:txBody>
          <a:bodyPr anchor="b"/>
          <a:lstStyle>
            <a:lvl1pPr>
              <a:defRPr sz="3200"/>
            </a:lvl1pPr>
          </a:lstStyle>
          <a:p>
            <a:r>
              <a:rPr lang="sl-SI" smtClean="0"/>
              <a:t>Uredite slog naslova matrice</a:t>
            </a:r>
            <a:endParaRPr lang="sl-SI"/>
          </a:p>
        </p:txBody>
      </p:sp>
      <p:sp>
        <p:nvSpPr>
          <p:cNvPr id="3" name="Označba mesta slik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l-SI"/>
          </a:p>
        </p:txBody>
      </p:sp>
      <p:sp>
        <p:nvSpPr>
          <p:cNvPr id="4" name="Označba mesta besedila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smtClean="0"/>
              <a:t>Uredite sloge besedila matrice</a:t>
            </a:r>
          </a:p>
        </p:txBody>
      </p:sp>
      <p:sp>
        <p:nvSpPr>
          <p:cNvPr id="5" name="Označba mesta datuma 4"/>
          <p:cNvSpPr>
            <a:spLocks noGrp="1"/>
          </p:cNvSpPr>
          <p:nvPr>
            <p:ph type="dt" sz="half" idx="10"/>
          </p:nvPr>
        </p:nvSpPr>
        <p:spPr/>
        <p:txBody>
          <a:bodyPr/>
          <a:lstStyle/>
          <a:p>
            <a:fld id="{C48D37C6-22D7-41A0-B627-F2D9536C4F64}" type="datetimeFigureOut">
              <a:rPr lang="sl-SI" smtClean="0"/>
              <a:t>31.3.2021</a:t>
            </a:fld>
            <a:endParaRPr lang="sl-SI"/>
          </a:p>
        </p:txBody>
      </p:sp>
      <p:sp>
        <p:nvSpPr>
          <p:cNvPr id="6" name="Označba mesta noge 5"/>
          <p:cNvSpPr>
            <a:spLocks noGrp="1"/>
          </p:cNvSpPr>
          <p:nvPr>
            <p:ph type="ftr" sz="quarter" idx="11"/>
          </p:nvPr>
        </p:nvSpPr>
        <p:spPr/>
        <p:txBody>
          <a:bodyPr/>
          <a:lstStyle/>
          <a:p>
            <a:endParaRPr lang="sl-SI"/>
          </a:p>
        </p:txBody>
      </p:sp>
      <p:sp>
        <p:nvSpPr>
          <p:cNvPr id="7" name="Označba mesta številke diapozitiva 6"/>
          <p:cNvSpPr>
            <a:spLocks noGrp="1"/>
          </p:cNvSpPr>
          <p:nvPr>
            <p:ph type="sldNum" sz="quarter" idx="12"/>
          </p:nvPr>
        </p:nvSpPr>
        <p:spPr/>
        <p:txBody>
          <a:bodyPr/>
          <a:lstStyle/>
          <a:p>
            <a:fld id="{EAF82064-6DD8-4828-9377-39FF942C445C}" type="slidenum">
              <a:rPr lang="sl-SI" smtClean="0"/>
              <a:t>‹#›</a:t>
            </a:fld>
            <a:endParaRPr lang="sl-SI"/>
          </a:p>
        </p:txBody>
      </p:sp>
    </p:spTree>
    <p:extLst>
      <p:ext uri="{BB962C8B-B14F-4D97-AF65-F5344CB8AC3E}">
        <p14:creationId xmlns:p14="http://schemas.microsoft.com/office/powerpoint/2010/main" val="33238609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značba mesta naslova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l-SI" smtClean="0"/>
              <a:t>Uredite slog naslova matrice</a:t>
            </a:r>
            <a:endParaRPr lang="sl-SI"/>
          </a:p>
        </p:txBody>
      </p:sp>
      <p:sp>
        <p:nvSpPr>
          <p:cNvPr id="3" name="Označba mesta besedila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značba mesta datum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8D37C6-22D7-41A0-B627-F2D9536C4F64}" type="datetimeFigureOut">
              <a:rPr lang="sl-SI" smtClean="0"/>
              <a:t>31.3.2021</a:t>
            </a:fld>
            <a:endParaRPr lang="sl-SI"/>
          </a:p>
        </p:txBody>
      </p:sp>
      <p:sp>
        <p:nvSpPr>
          <p:cNvPr id="5" name="Označba mesta no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l-SI"/>
          </a:p>
        </p:txBody>
      </p:sp>
      <p:sp>
        <p:nvSpPr>
          <p:cNvPr id="6" name="Označba mesta številke diapoz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F82064-6DD8-4828-9377-39FF942C445C}" type="slidenum">
              <a:rPr lang="sl-SI" smtClean="0"/>
              <a:t>‹#›</a:t>
            </a:fld>
            <a:endParaRPr lang="sl-SI"/>
          </a:p>
        </p:txBody>
      </p:sp>
    </p:spTree>
    <p:extLst>
      <p:ext uri="{BB962C8B-B14F-4D97-AF65-F5344CB8AC3E}">
        <p14:creationId xmlns:p14="http://schemas.microsoft.com/office/powerpoint/2010/main" val="30803655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p:txBody>
          <a:bodyPr/>
          <a:lstStyle/>
          <a:p>
            <a:r>
              <a:rPr lang="sl-SI" b="1" dirty="0" smtClean="0">
                <a:solidFill>
                  <a:srgbClr val="FF0000"/>
                </a:solidFill>
              </a:rPr>
              <a:t>DELOVNO PRAVO</a:t>
            </a:r>
            <a:endParaRPr lang="sl-SI" b="1" dirty="0">
              <a:solidFill>
                <a:srgbClr val="FF0000"/>
              </a:solidFill>
            </a:endParaRPr>
          </a:p>
        </p:txBody>
      </p:sp>
      <p:sp>
        <p:nvSpPr>
          <p:cNvPr id="3" name="Podnaslov 2"/>
          <p:cNvSpPr>
            <a:spLocks noGrp="1"/>
          </p:cNvSpPr>
          <p:nvPr>
            <p:ph type="subTitle" idx="1"/>
          </p:nvPr>
        </p:nvSpPr>
        <p:spPr/>
        <p:txBody>
          <a:bodyPr/>
          <a:lstStyle/>
          <a:p>
            <a:r>
              <a:rPr lang="sl-SI" dirty="0" smtClean="0"/>
              <a:t>Patricija Kastelic Volf</a:t>
            </a:r>
            <a:endParaRPr lang="sl-SI" dirty="0"/>
          </a:p>
        </p:txBody>
      </p:sp>
    </p:spTree>
    <p:extLst>
      <p:ext uri="{BB962C8B-B14F-4D97-AF65-F5344CB8AC3E}">
        <p14:creationId xmlns:p14="http://schemas.microsoft.com/office/powerpoint/2010/main" val="22282800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solidFill>
                  <a:srgbClr val="FF0000"/>
                </a:solidFill>
              </a:rPr>
              <a:t>Izjeme od obveznosti objave</a:t>
            </a:r>
            <a:r>
              <a:rPr lang="sl-SI" dirty="0" smtClean="0"/>
              <a:t/>
            </a:r>
            <a:br>
              <a:rPr lang="sl-SI" dirty="0" smtClean="0"/>
            </a:br>
            <a:endParaRPr lang="sl-SI" dirty="0"/>
          </a:p>
        </p:txBody>
      </p:sp>
      <p:sp>
        <p:nvSpPr>
          <p:cNvPr id="3" name="Označba mesta vsebine 2"/>
          <p:cNvSpPr>
            <a:spLocks noGrp="1"/>
          </p:cNvSpPr>
          <p:nvPr>
            <p:ph idx="1"/>
          </p:nvPr>
        </p:nvSpPr>
        <p:spPr>
          <a:xfrm>
            <a:off x="838200" y="1045029"/>
            <a:ext cx="10515600" cy="5131934"/>
          </a:xfrm>
        </p:spPr>
        <p:txBody>
          <a:bodyPr>
            <a:normAutofit fontScale="55000" lnSpcReduction="20000"/>
          </a:bodyPr>
          <a:lstStyle/>
          <a:p>
            <a:r>
              <a:rPr lang="sl-SI" dirty="0" smtClean="0"/>
              <a:t>24. člen</a:t>
            </a:r>
          </a:p>
          <a:p>
            <a:r>
              <a:rPr lang="sl-SI" dirty="0" smtClean="0"/>
              <a:t>(1) Izjemoma se lahko pogodba o zaposlitvi sklene brez javne objave, če gre za: </a:t>
            </a:r>
          </a:p>
          <a:p>
            <a:r>
              <a:rPr lang="sl-SI" dirty="0" smtClean="0"/>
              <a:t>-</a:t>
            </a:r>
            <a:r>
              <a:rPr lang="sl-SI" dirty="0"/>
              <a:t>        </a:t>
            </a:r>
            <a:r>
              <a:rPr lang="sl-SI" dirty="0" smtClean="0"/>
              <a:t>sklenitev nove pogodbe o zaposlitvi med delavcem in delodajalcem zaradi spremenjenih okoliščin, </a:t>
            </a:r>
          </a:p>
          <a:p>
            <a:r>
              <a:rPr lang="sl-SI" dirty="0" smtClean="0"/>
              <a:t>-</a:t>
            </a:r>
            <a:r>
              <a:rPr lang="sl-SI" dirty="0"/>
              <a:t>        </a:t>
            </a:r>
            <a:r>
              <a:rPr lang="sl-SI" dirty="0" smtClean="0"/>
              <a:t>obveznosti delodajalca iz naslova štipendiranja, </a:t>
            </a:r>
          </a:p>
          <a:p>
            <a:r>
              <a:rPr lang="sl-SI" dirty="0" smtClean="0"/>
              <a:t>-</a:t>
            </a:r>
            <a:r>
              <a:rPr lang="sl-SI" dirty="0"/>
              <a:t>        </a:t>
            </a:r>
            <a:r>
              <a:rPr lang="sl-SI" dirty="0" smtClean="0"/>
              <a:t>zaposlitev invalida po zakonu, ki ureja zaposlovanje invalidov, </a:t>
            </a:r>
          </a:p>
          <a:p>
            <a:r>
              <a:rPr lang="sl-SI" dirty="0" smtClean="0"/>
              <a:t>-</a:t>
            </a:r>
            <a:r>
              <a:rPr lang="sl-SI" dirty="0"/>
              <a:t>        </a:t>
            </a:r>
            <a:r>
              <a:rPr lang="sl-SI" dirty="0" smtClean="0"/>
              <a:t>zaposlitev za določen čas, ki po svoji naravi traja največ tri mesece v koledarskem letu ali zaposlitev za določen čas za nadomeščanje začasno odsotnega delavca; </a:t>
            </a:r>
          </a:p>
          <a:p>
            <a:r>
              <a:rPr lang="sl-SI" dirty="0" smtClean="0"/>
              <a:t>-</a:t>
            </a:r>
            <a:r>
              <a:rPr lang="sl-SI" dirty="0"/>
              <a:t>        </a:t>
            </a:r>
            <a:r>
              <a:rPr lang="sl-SI" dirty="0" smtClean="0"/>
              <a:t>zaposlitev za nedoločen čas osebe, ki je pri delodajalcu opravljala pripravništvo, oziroma ki je bila pri delodajalcu zaposlena za določen čas, razen v primeru zaposlitve za določen čas iz tretjega odstavka 20. člena tega zakona in v primeru zaposlitve za določen čas za nadomeščanje začasno odsotnega delavca,</a:t>
            </a:r>
          </a:p>
          <a:p>
            <a:r>
              <a:rPr lang="sl-SI" dirty="0" smtClean="0"/>
              <a:t>-</a:t>
            </a:r>
            <a:r>
              <a:rPr lang="sl-SI" dirty="0"/>
              <a:t>        </a:t>
            </a:r>
            <a:r>
              <a:rPr lang="sl-SI" dirty="0" smtClean="0"/>
              <a:t>zaposlitev za določen čas zaradi dela v prilagoditvenem obdobju na podlagi dokončne odločbe in potrdila pristojnega organa, izdane v postopku priznavanja kvalifikacij po posebnem zakonu, </a:t>
            </a:r>
          </a:p>
          <a:p>
            <a:r>
              <a:rPr lang="sl-SI" dirty="0" smtClean="0"/>
              <a:t>-</a:t>
            </a:r>
            <a:r>
              <a:rPr lang="sl-SI" dirty="0"/>
              <a:t>        </a:t>
            </a:r>
            <a:r>
              <a:rPr lang="sl-SI" dirty="0" smtClean="0"/>
              <a:t>zaposlitev s polnim delovnim časom osebe, ki je bila pri delodajalcu zaposlena s krajšim delovnim časom, </a:t>
            </a:r>
          </a:p>
          <a:p>
            <a:r>
              <a:rPr lang="sl-SI" dirty="0" smtClean="0"/>
              <a:t>-</a:t>
            </a:r>
            <a:r>
              <a:rPr lang="sl-SI" dirty="0"/>
              <a:t>        </a:t>
            </a:r>
            <a:r>
              <a:rPr lang="sl-SI" dirty="0" smtClean="0"/>
              <a:t>zaposlitev družbenikov v pravni osebi, </a:t>
            </a:r>
          </a:p>
          <a:p>
            <a:r>
              <a:rPr lang="sl-SI" dirty="0" smtClean="0"/>
              <a:t>-</a:t>
            </a:r>
            <a:r>
              <a:rPr lang="sl-SI" dirty="0"/>
              <a:t>        </a:t>
            </a:r>
            <a:r>
              <a:rPr lang="sl-SI" dirty="0" smtClean="0"/>
              <a:t>zaposlitev družinskih članov delodajalca, ki je fizična oseba, </a:t>
            </a:r>
          </a:p>
          <a:p>
            <a:r>
              <a:rPr lang="sl-SI" dirty="0" smtClean="0"/>
              <a:t>-</a:t>
            </a:r>
            <a:r>
              <a:rPr lang="sl-SI" dirty="0"/>
              <a:t>        </a:t>
            </a:r>
            <a:r>
              <a:rPr lang="sl-SI" dirty="0" smtClean="0"/>
              <a:t>zaposlitev voljenih in imenovanih funkcionarjev oziroma drugih delavcev, ki so vezani na mandat organa ali funkcionarja v lokalnih skupnostih, političnih strankah, sindikatih, zbornicah, društvih in njihovih zvezah, </a:t>
            </a:r>
          </a:p>
          <a:p>
            <a:r>
              <a:rPr lang="sl-SI" dirty="0" smtClean="0"/>
              <a:t>-</a:t>
            </a:r>
            <a:r>
              <a:rPr lang="sl-SI" dirty="0"/>
              <a:t>        </a:t>
            </a:r>
            <a:r>
              <a:rPr lang="sl-SI" dirty="0" smtClean="0"/>
              <a:t>poslovodne osebe, prokuriste, </a:t>
            </a:r>
          </a:p>
          <a:p>
            <a:endParaRPr lang="sl-SI" dirty="0"/>
          </a:p>
        </p:txBody>
      </p:sp>
    </p:spTree>
    <p:extLst>
      <p:ext uri="{BB962C8B-B14F-4D97-AF65-F5344CB8AC3E}">
        <p14:creationId xmlns:p14="http://schemas.microsoft.com/office/powerpoint/2010/main" val="12580189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1151708" y="383177"/>
            <a:ext cx="10515600" cy="914401"/>
          </a:xfrm>
        </p:spPr>
        <p:txBody>
          <a:bodyPr>
            <a:normAutofit fontScale="90000"/>
          </a:bodyPr>
          <a:lstStyle/>
          <a:p>
            <a:r>
              <a:rPr lang="sl-SI" b="1" dirty="0" smtClean="0">
                <a:solidFill>
                  <a:srgbClr val="FF0000"/>
                </a:solidFill>
              </a:rPr>
              <a:t>VSEBINA POGODBE</a:t>
            </a:r>
            <a:r>
              <a:rPr lang="sl-SI" dirty="0" smtClean="0"/>
              <a:t/>
            </a:r>
            <a:br>
              <a:rPr lang="sl-SI" dirty="0" smtClean="0"/>
            </a:br>
            <a:endParaRPr lang="sl-SI" dirty="0"/>
          </a:p>
        </p:txBody>
      </p:sp>
      <p:sp>
        <p:nvSpPr>
          <p:cNvPr id="3" name="Označba mesta vsebine 2"/>
          <p:cNvSpPr>
            <a:spLocks noGrp="1"/>
          </p:cNvSpPr>
          <p:nvPr>
            <p:ph idx="1"/>
          </p:nvPr>
        </p:nvSpPr>
        <p:spPr>
          <a:xfrm>
            <a:off x="838200" y="801188"/>
            <a:ext cx="10515600" cy="5747657"/>
          </a:xfrm>
        </p:spPr>
        <p:txBody>
          <a:bodyPr>
            <a:normAutofit fontScale="55000" lnSpcReduction="20000"/>
          </a:bodyPr>
          <a:lstStyle/>
          <a:p>
            <a:r>
              <a:rPr lang="sl-SI" dirty="0" smtClean="0"/>
              <a:t>-</a:t>
            </a:r>
            <a:r>
              <a:rPr lang="sl-SI" dirty="0"/>
              <a:t>        </a:t>
            </a:r>
            <a:r>
              <a:rPr lang="sl-SI" sz="3600" dirty="0" smtClean="0"/>
              <a:t>podatke o pogodbenih strankah z navedbo njunega prebivališča oziroma sedeža, </a:t>
            </a:r>
          </a:p>
          <a:p>
            <a:r>
              <a:rPr lang="sl-SI" sz="3600" dirty="0" smtClean="0"/>
              <a:t>-</a:t>
            </a:r>
            <a:r>
              <a:rPr lang="sl-SI" sz="3600" dirty="0"/>
              <a:t>        </a:t>
            </a:r>
            <a:r>
              <a:rPr lang="sl-SI" sz="3600" dirty="0" smtClean="0"/>
              <a:t>datum nastopa dela, </a:t>
            </a:r>
          </a:p>
          <a:p>
            <a:r>
              <a:rPr lang="sl-SI" sz="3600" dirty="0" smtClean="0"/>
              <a:t>-</a:t>
            </a:r>
            <a:r>
              <a:rPr lang="sl-SI" sz="3600" dirty="0"/>
              <a:t>        </a:t>
            </a:r>
            <a:r>
              <a:rPr lang="sl-SI" sz="3600" dirty="0" smtClean="0"/>
              <a:t>naziv delovnega mesta oziroma vrsto dela, s kratkim opisom dela, ki ga mora opravljati po pogodbi o zaposlitvi in za katero se zahtevajo enaka stopnja in smer izobrazbe in drugi pogoji za opravljanje dela v skladu z 20. členom tega zakona, </a:t>
            </a:r>
          </a:p>
          <a:p>
            <a:r>
              <a:rPr lang="sl-SI" sz="3600" dirty="0" smtClean="0"/>
              <a:t>-</a:t>
            </a:r>
            <a:r>
              <a:rPr lang="sl-SI" sz="3600" dirty="0"/>
              <a:t>        </a:t>
            </a:r>
            <a:r>
              <a:rPr lang="sl-SI" sz="3600" dirty="0" smtClean="0"/>
              <a:t>kraj opravljanja dela; če ni navedenega točnega kraja velja, da delavec opravlja delo na sedežu delodajalca, </a:t>
            </a:r>
          </a:p>
          <a:p>
            <a:r>
              <a:rPr lang="sl-SI" sz="3600" dirty="0" smtClean="0"/>
              <a:t>-</a:t>
            </a:r>
            <a:r>
              <a:rPr lang="sl-SI" sz="3600" dirty="0"/>
              <a:t>        </a:t>
            </a:r>
            <a:r>
              <a:rPr lang="sl-SI" sz="3600" dirty="0" smtClean="0"/>
              <a:t>čas, za katerega je sklenjena pogodba o zaposlitvi in določilo o načinu izrabe letnega dopusta, če je sklenjena pogodba o zaposlitvi za določen čas, </a:t>
            </a:r>
          </a:p>
          <a:p>
            <a:r>
              <a:rPr lang="sl-SI" sz="3600" dirty="0" smtClean="0"/>
              <a:t>-</a:t>
            </a:r>
            <a:r>
              <a:rPr lang="sl-SI" sz="3600" dirty="0"/>
              <a:t>        </a:t>
            </a:r>
            <a:r>
              <a:rPr lang="sl-SI" sz="3600" dirty="0" smtClean="0"/>
              <a:t>določilo ali gre za pogodbo o zaposlitvi s polnim ali krajšim delovnim časom, </a:t>
            </a:r>
          </a:p>
          <a:p>
            <a:r>
              <a:rPr lang="sl-SI" sz="3600" dirty="0" smtClean="0"/>
              <a:t>-</a:t>
            </a:r>
            <a:r>
              <a:rPr lang="sl-SI" sz="3600" dirty="0"/>
              <a:t>        </a:t>
            </a:r>
            <a:r>
              <a:rPr lang="sl-SI" sz="3600" dirty="0" smtClean="0"/>
              <a:t>določilo o dnevnem ali tedenskem delovnem času in razporeditvi delovnega časa, </a:t>
            </a:r>
          </a:p>
          <a:p>
            <a:r>
              <a:rPr lang="sl-SI" sz="3600" dirty="0" smtClean="0"/>
              <a:t>-</a:t>
            </a:r>
            <a:r>
              <a:rPr lang="sl-SI" sz="3600" dirty="0"/>
              <a:t>        </a:t>
            </a:r>
            <a:r>
              <a:rPr lang="sl-SI" sz="3600" dirty="0" smtClean="0"/>
              <a:t>določilo o znesku osnovne plače delavca v valuti, veljavni v Republiki Sloveniji, ki mu pripada za opravljanje dela po pogodbi o zaposlitvi ter o morebitnih drugih plačilih, </a:t>
            </a:r>
          </a:p>
          <a:p>
            <a:r>
              <a:rPr lang="sl-SI" sz="3600" dirty="0" smtClean="0"/>
              <a:t>-</a:t>
            </a:r>
            <a:r>
              <a:rPr lang="sl-SI" sz="3600" dirty="0"/>
              <a:t>        </a:t>
            </a:r>
            <a:r>
              <a:rPr lang="sl-SI" sz="3600" dirty="0" smtClean="0"/>
              <a:t>določilo o drugih sestavinah plače delavca, o plačilnem obdobju, plačilnem dnevu in o načinu izplačevanja plače, </a:t>
            </a:r>
          </a:p>
          <a:p>
            <a:r>
              <a:rPr lang="sl-SI" sz="3600" dirty="0" smtClean="0"/>
              <a:t>-</a:t>
            </a:r>
            <a:r>
              <a:rPr lang="sl-SI" sz="3600" dirty="0"/>
              <a:t>        </a:t>
            </a:r>
            <a:r>
              <a:rPr lang="sl-SI" sz="3600" dirty="0" smtClean="0"/>
              <a:t>določilo o letnem dopustu oziroma načinu določanja letnega dopusta, </a:t>
            </a:r>
          </a:p>
          <a:p>
            <a:r>
              <a:rPr lang="sl-SI" sz="3600" dirty="0" smtClean="0"/>
              <a:t>-</a:t>
            </a:r>
            <a:r>
              <a:rPr lang="sl-SI" sz="3600" dirty="0"/>
              <a:t>        </a:t>
            </a:r>
            <a:r>
              <a:rPr lang="sl-SI" sz="3600" dirty="0" smtClean="0"/>
              <a:t>dolžino odpovednih rokov, </a:t>
            </a:r>
          </a:p>
          <a:p>
            <a:r>
              <a:rPr lang="sl-SI" sz="3600" dirty="0" smtClean="0"/>
              <a:t>-</a:t>
            </a:r>
            <a:r>
              <a:rPr lang="sl-SI" sz="3600" dirty="0"/>
              <a:t>        </a:t>
            </a:r>
            <a:r>
              <a:rPr lang="sl-SI" sz="3600" dirty="0" smtClean="0"/>
              <a:t>navedbo kolektivnih pogodb, ki zavezujejo delodajalca oziroma splošnih aktov delodajalca, ki določajo pogoje dela delavca, in </a:t>
            </a:r>
          </a:p>
          <a:p>
            <a:pPr marL="0" indent="0">
              <a:buNone/>
            </a:pPr>
            <a:endParaRPr lang="sl-SI" sz="3600" dirty="0"/>
          </a:p>
        </p:txBody>
      </p:sp>
    </p:spTree>
    <p:extLst>
      <p:ext uri="{BB962C8B-B14F-4D97-AF65-F5344CB8AC3E}">
        <p14:creationId xmlns:p14="http://schemas.microsoft.com/office/powerpoint/2010/main" val="32356219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solidFill>
                  <a:srgbClr val="C00000"/>
                </a:solidFill>
              </a:rPr>
              <a:t>Pravice </a:t>
            </a:r>
            <a:r>
              <a:rPr lang="sl-SI" dirty="0">
                <a:solidFill>
                  <a:srgbClr val="C00000"/>
                </a:solidFill>
              </a:rPr>
              <a:t>neizbranega kandidata</a:t>
            </a:r>
          </a:p>
        </p:txBody>
      </p:sp>
      <p:sp>
        <p:nvSpPr>
          <p:cNvPr id="3" name="Označba mesta vsebine 2"/>
          <p:cNvSpPr>
            <a:spLocks noGrp="1"/>
          </p:cNvSpPr>
          <p:nvPr>
            <p:ph idx="1"/>
          </p:nvPr>
        </p:nvSpPr>
        <p:spPr/>
        <p:txBody>
          <a:bodyPr/>
          <a:lstStyle/>
          <a:p>
            <a:endParaRPr lang="sl-SI" dirty="0"/>
          </a:p>
          <a:p>
            <a:r>
              <a:rPr lang="sl-SI" dirty="0"/>
              <a:t>(1) Delodajalec mora v osmih dneh po sklenitvi pogodbe o zaposlitvi pisno obvestiti neizbranega kandidata o tem, da ni bil izbran. </a:t>
            </a:r>
          </a:p>
          <a:p>
            <a:r>
              <a:rPr lang="sl-SI" dirty="0"/>
              <a:t>(2) Delodajalec je dolžan neizbranemu kandidatu na njegovo zahtevo vrniti vse dokumente, ki mu jih je predložil kot dokaz za izpolnjevanje zahtevanih pogojev za opravljanje dela.</a:t>
            </a:r>
          </a:p>
          <a:p>
            <a:endParaRPr lang="sl-SI" dirty="0"/>
          </a:p>
        </p:txBody>
      </p:sp>
    </p:spTree>
    <p:extLst>
      <p:ext uri="{BB962C8B-B14F-4D97-AF65-F5344CB8AC3E}">
        <p14:creationId xmlns:p14="http://schemas.microsoft.com/office/powerpoint/2010/main" val="947066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solidFill>
                  <a:srgbClr val="FF0000"/>
                </a:solidFill>
              </a:rPr>
              <a:t>Interni splošni akti in hierarhija</a:t>
            </a:r>
            <a:endParaRPr lang="sl-SI" dirty="0">
              <a:solidFill>
                <a:srgbClr val="FF0000"/>
              </a:solidFill>
            </a:endParaRPr>
          </a:p>
        </p:txBody>
      </p:sp>
      <p:pic>
        <p:nvPicPr>
          <p:cNvPr id="4" name="Označba mesta vsebine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332045" y="1690687"/>
            <a:ext cx="5363880" cy="2646181"/>
          </a:xfrm>
        </p:spPr>
      </p:pic>
      <p:pic>
        <p:nvPicPr>
          <p:cNvPr id="5" name="Slika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30736" y="1497873"/>
            <a:ext cx="3509556" cy="3509556"/>
          </a:xfrm>
          <a:prstGeom prst="rect">
            <a:avLst/>
          </a:prstGeom>
        </p:spPr>
      </p:pic>
    </p:spTree>
    <p:extLst>
      <p:ext uri="{BB962C8B-B14F-4D97-AF65-F5344CB8AC3E}">
        <p14:creationId xmlns:p14="http://schemas.microsoft.com/office/powerpoint/2010/main" val="36207448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838200" y="365126"/>
            <a:ext cx="10515600" cy="662486"/>
          </a:xfrm>
        </p:spPr>
        <p:txBody>
          <a:bodyPr>
            <a:normAutofit fontScale="90000"/>
          </a:bodyPr>
          <a:lstStyle/>
          <a:p>
            <a:r>
              <a:rPr lang="sl-SI" b="1" dirty="0" smtClean="0">
                <a:solidFill>
                  <a:srgbClr val="FF0000"/>
                </a:solidFill>
              </a:rPr>
              <a:t>OBVEZNI PRAVILNIKI</a:t>
            </a:r>
            <a:r>
              <a:rPr lang="sl-SI" dirty="0" smtClean="0">
                <a:solidFill>
                  <a:srgbClr val="FF0000"/>
                </a:solidFill>
              </a:rPr>
              <a:t/>
            </a:r>
            <a:br>
              <a:rPr lang="sl-SI" dirty="0" smtClean="0">
                <a:solidFill>
                  <a:srgbClr val="FF0000"/>
                </a:solidFill>
              </a:rPr>
            </a:br>
            <a:endParaRPr lang="sl-SI" dirty="0">
              <a:solidFill>
                <a:srgbClr val="FF0000"/>
              </a:solidFill>
            </a:endParaRPr>
          </a:p>
        </p:txBody>
      </p:sp>
      <p:sp>
        <p:nvSpPr>
          <p:cNvPr id="3" name="Označba mesta vsebine 2"/>
          <p:cNvSpPr>
            <a:spLocks noGrp="1"/>
          </p:cNvSpPr>
          <p:nvPr>
            <p:ph idx="1"/>
          </p:nvPr>
        </p:nvSpPr>
        <p:spPr>
          <a:xfrm>
            <a:off x="838200" y="783771"/>
            <a:ext cx="10515600" cy="5393192"/>
          </a:xfrm>
        </p:spPr>
        <p:txBody>
          <a:bodyPr>
            <a:normAutofit fontScale="85000" lnSpcReduction="20000"/>
          </a:bodyPr>
          <a:lstStyle/>
          <a:p>
            <a:endParaRPr lang="sl-SI" dirty="0" smtClean="0"/>
          </a:p>
          <a:p>
            <a:r>
              <a:rPr lang="sl-SI" dirty="0" smtClean="0"/>
              <a:t>Izjava o varnosti z oceno tveganja</a:t>
            </a:r>
          </a:p>
          <a:p>
            <a:r>
              <a:rPr lang="sl-SI" dirty="0" smtClean="0"/>
              <a:t>Pravilnik o promociji zdravja na delovnem mestu</a:t>
            </a:r>
          </a:p>
          <a:p>
            <a:r>
              <a:rPr lang="sl-SI" dirty="0" smtClean="0"/>
              <a:t>Pravilnik o prepovedi alkoholiziranosti in dela pod vplivom prepovedanih substanc – s postopki preverjanja (urin)</a:t>
            </a:r>
          </a:p>
          <a:p>
            <a:r>
              <a:rPr lang="sl-SI" dirty="0" smtClean="0"/>
              <a:t>Pravilnik o prepovedi „</a:t>
            </a:r>
            <a:r>
              <a:rPr lang="sl-SI" dirty="0" err="1" smtClean="0"/>
              <a:t>mobinga</a:t>
            </a:r>
            <a:r>
              <a:rPr lang="sl-SI" dirty="0" smtClean="0"/>
              <a:t>“</a:t>
            </a:r>
          </a:p>
          <a:p>
            <a:r>
              <a:rPr lang="sl-SI" b="1" dirty="0" smtClean="0">
                <a:solidFill>
                  <a:srgbClr val="FF0000"/>
                </a:solidFill>
              </a:rPr>
              <a:t>Akt o sistemizaciji delovnih mest (razen za manjše delodajalce)</a:t>
            </a:r>
          </a:p>
          <a:p>
            <a:endParaRPr lang="sl-SI" dirty="0" smtClean="0"/>
          </a:p>
          <a:p>
            <a:r>
              <a:rPr lang="sl-SI" b="1" dirty="0" smtClean="0"/>
              <a:t>Akt o sistemizaciji delovnih mest</a:t>
            </a:r>
            <a:endParaRPr lang="sl-SI" dirty="0" smtClean="0"/>
          </a:p>
          <a:p>
            <a:r>
              <a:rPr lang="sl-SI" dirty="0" smtClean="0"/>
              <a:t>Eden od obveznih aktov je akt o sistemizaciji delovnih mest, ki je obvezen za vse, razen za manjše delodajalce (10 ali manj delavcev, vendar je tudi za te priporočljiv). Sistemizacija je koristna, saj določa standard pri zaposlovanju in je osnova za organizacijo dela ter še kaj. Delodajalec je dolžan s splošnim aktom določiti pogoje za opravljanje dela na posameznem delovnem mestu oziroma za vrsto dela. Pomembna je vsebina kolektivne pogodbe.</a:t>
            </a:r>
          </a:p>
          <a:p>
            <a:endParaRPr lang="sl-SI" dirty="0"/>
          </a:p>
        </p:txBody>
      </p:sp>
      <p:sp>
        <p:nvSpPr>
          <p:cNvPr id="4" name="Puščica dol 3"/>
          <p:cNvSpPr/>
          <p:nvPr/>
        </p:nvSpPr>
        <p:spPr>
          <a:xfrm>
            <a:off x="3594847" y="3272118"/>
            <a:ext cx="582706" cy="394447"/>
          </a:xfrm>
          <a:prstGeom prst="down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sl-SI"/>
          </a:p>
        </p:txBody>
      </p:sp>
    </p:spTree>
    <p:extLst>
      <p:ext uri="{BB962C8B-B14F-4D97-AF65-F5344CB8AC3E}">
        <p14:creationId xmlns:p14="http://schemas.microsoft.com/office/powerpoint/2010/main" val="41398019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otnik 1"/>
          <p:cNvSpPr/>
          <p:nvPr/>
        </p:nvSpPr>
        <p:spPr>
          <a:xfrm>
            <a:off x="1898469" y="200298"/>
            <a:ext cx="7245531" cy="6068071"/>
          </a:xfrm>
          <a:prstGeom prst="rect">
            <a:avLst/>
          </a:prstGeom>
        </p:spPr>
        <p:txBody>
          <a:bodyPr wrap="square">
            <a:spAutoFit/>
          </a:bodyPr>
          <a:lstStyle/>
          <a:p>
            <a:pPr>
              <a:lnSpc>
                <a:spcPct val="115000"/>
              </a:lnSpc>
              <a:spcAft>
                <a:spcPts val="1000"/>
              </a:spcAft>
            </a:pPr>
            <a:r>
              <a:rPr lang="sl-SI" b="1" dirty="0" smtClean="0">
                <a:solidFill>
                  <a:srgbClr val="C00000"/>
                </a:solidFill>
                <a:effectLst/>
                <a:latin typeface="Calibri" panose="020F0502020204030204" pitchFamily="34" charset="0"/>
                <a:ea typeface="Times New Roman" panose="02020603050405020304" pitchFamily="18" charset="0"/>
                <a:cs typeface="Times New Roman" panose="02020603050405020304" pitchFamily="18" charset="0"/>
              </a:rPr>
              <a:t>Postopek zaposlitve delavca:</a:t>
            </a:r>
            <a:endParaRPr lang="sl-SI"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15000"/>
              </a:lnSpc>
              <a:spcAft>
                <a:spcPts val="1000"/>
              </a:spcAft>
              <a:buFont typeface="+mj-lt"/>
              <a:buAutoNum type="romanUcPeriod"/>
              <a:tabLst>
                <a:tab pos="457200" algn="l"/>
              </a:tabLst>
            </a:pPr>
            <a:r>
              <a:rPr lang="sl-SI" dirty="0" smtClean="0">
                <a:solidFill>
                  <a:srgbClr val="C00000"/>
                </a:solidFill>
                <a:effectLst/>
                <a:latin typeface="Calibri" panose="020F0502020204030204" pitchFamily="34" charset="0"/>
                <a:ea typeface="Times New Roman" panose="02020603050405020304" pitchFamily="18" charset="0"/>
                <a:cs typeface="Times New Roman" panose="02020603050405020304" pitchFamily="18" charset="0"/>
              </a:rPr>
              <a:t>Ugotavljanje </a:t>
            </a:r>
            <a:r>
              <a:rPr lang="sl-SI" b="1" dirty="0" smtClean="0">
                <a:solidFill>
                  <a:srgbClr val="00B0F0"/>
                </a:solidFill>
                <a:effectLst/>
                <a:latin typeface="Calibri" panose="020F0502020204030204" pitchFamily="34" charset="0"/>
                <a:ea typeface="Times New Roman" panose="02020603050405020304" pitchFamily="18" charset="0"/>
                <a:cs typeface="Times New Roman" panose="02020603050405020304" pitchFamily="18" charset="0"/>
              </a:rPr>
              <a:t>potrebe po delavcu</a:t>
            </a:r>
            <a:endParaRPr lang="sl-SI" dirty="0" smtClean="0">
              <a:solidFill>
                <a:srgbClr val="C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15000"/>
              </a:lnSpc>
              <a:spcAft>
                <a:spcPts val="1000"/>
              </a:spcAft>
              <a:buFont typeface="+mj-lt"/>
              <a:buAutoNum type="romanUcPeriod"/>
              <a:tabLst>
                <a:tab pos="457200" algn="l"/>
              </a:tabLst>
            </a:pPr>
            <a:r>
              <a:rPr lang="sl-SI" b="1" dirty="0" smtClean="0">
                <a:solidFill>
                  <a:srgbClr val="00B0F0"/>
                </a:solidFill>
                <a:effectLst/>
                <a:latin typeface="Calibri" panose="020F0502020204030204" pitchFamily="34" charset="0"/>
                <a:ea typeface="Times New Roman" panose="02020603050405020304" pitchFamily="18" charset="0"/>
                <a:cs typeface="Times New Roman" panose="02020603050405020304" pitchFamily="18" charset="0"/>
              </a:rPr>
              <a:t>Objava prostega delovnega</a:t>
            </a:r>
            <a:r>
              <a:rPr lang="sl-SI" dirty="0" smtClean="0">
                <a:solidFill>
                  <a:srgbClr val="00B0F0"/>
                </a:solidFill>
                <a:effectLst/>
                <a:latin typeface="Calibri" panose="020F0502020204030204" pitchFamily="34" charset="0"/>
                <a:ea typeface="Times New Roman" panose="02020603050405020304" pitchFamily="18" charset="0"/>
                <a:cs typeface="Times New Roman" panose="02020603050405020304" pitchFamily="18" charset="0"/>
              </a:rPr>
              <a:t> </a:t>
            </a:r>
            <a:r>
              <a:rPr lang="sl-SI" dirty="0" smtClean="0">
                <a:solidFill>
                  <a:srgbClr val="C00000"/>
                </a:solidFill>
                <a:effectLst/>
                <a:latin typeface="Calibri" panose="020F0502020204030204" pitchFamily="34" charset="0"/>
                <a:ea typeface="Times New Roman" panose="02020603050405020304" pitchFamily="18" charset="0"/>
                <a:cs typeface="Times New Roman" panose="02020603050405020304" pitchFamily="18" charset="0"/>
              </a:rPr>
              <a:t>mesta z navedbo pogojev za opravljanje dela in roka za prijavo, ki ne sme biti krajši od 5 delovnih dni. Pogoji za zasedbo delovnega mesta ne smejo biti </a:t>
            </a:r>
            <a:r>
              <a:rPr lang="sl-SI" dirty="0" err="1" smtClean="0">
                <a:solidFill>
                  <a:srgbClr val="C00000"/>
                </a:solidFill>
                <a:effectLst/>
                <a:latin typeface="Calibri" panose="020F0502020204030204" pitchFamily="34" charset="0"/>
                <a:ea typeface="Times New Roman" panose="02020603050405020304" pitchFamily="18" charset="0"/>
                <a:cs typeface="Times New Roman" panose="02020603050405020304" pitchFamily="18" charset="0"/>
              </a:rPr>
              <a:t>diskriminatorne</a:t>
            </a:r>
            <a:r>
              <a:rPr lang="sl-SI" dirty="0" smtClean="0">
                <a:solidFill>
                  <a:srgbClr val="C00000"/>
                </a:solidFill>
                <a:effectLst/>
                <a:latin typeface="Calibri" panose="020F0502020204030204" pitchFamily="34" charset="0"/>
                <a:ea typeface="Times New Roman" panose="02020603050405020304" pitchFamily="18" charset="0"/>
                <a:cs typeface="Times New Roman" panose="02020603050405020304" pitchFamily="18" charset="0"/>
              </a:rPr>
              <a:t> narave. Delodajalec v javni objavi pozove kandidate , naj predložijo ustrezna dokazila o izpolnjevanju zahtevanih pogojev. Ne smeš zahtevati podatkov, ki niso  neposredno povezani z delom. </a:t>
            </a:r>
          </a:p>
          <a:p>
            <a:pPr marL="342900" lvl="0" indent="-342900">
              <a:lnSpc>
                <a:spcPct val="115000"/>
              </a:lnSpc>
              <a:spcAft>
                <a:spcPts val="1000"/>
              </a:spcAft>
              <a:buFont typeface="+mj-lt"/>
              <a:buAutoNum type="romanUcPeriod"/>
              <a:tabLst>
                <a:tab pos="457200" algn="l"/>
              </a:tabLst>
            </a:pPr>
            <a:r>
              <a:rPr lang="sl-SI" b="1" dirty="0" smtClean="0">
                <a:solidFill>
                  <a:srgbClr val="00B0F0"/>
                </a:solidFill>
                <a:effectLst/>
                <a:latin typeface="Calibri" panose="020F0502020204030204" pitchFamily="34" charset="0"/>
                <a:ea typeface="Times New Roman" panose="02020603050405020304" pitchFamily="18" charset="0"/>
                <a:cs typeface="Times New Roman" panose="02020603050405020304" pitchFamily="18" charset="0"/>
              </a:rPr>
              <a:t>Zbiranje prijav </a:t>
            </a:r>
            <a:r>
              <a:rPr lang="sl-SI" dirty="0" smtClean="0">
                <a:solidFill>
                  <a:srgbClr val="C00000"/>
                </a:solidFill>
                <a:effectLst/>
                <a:latin typeface="Calibri" panose="020F0502020204030204" pitchFamily="34" charset="0"/>
                <a:ea typeface="Times New Roman" panose="02020603050405020304" pitchFamily="18" charset="0"/>
                <a:cs typeface="Times New Roman" panose="02020603050405020304" pitchFamily="18" charset="0"/>
              </a:rPr>
              <a:t>za delovna mesta</a:t>
            </a:r>
          </a:p>
          <a:p>
            <a:pPr marL="342900" lvl="0" indent="-342900">
              <a:lnSpc>
                <a:spcPct val="115000"/>
              </a:lnSpc>
              <a:spcAft>
                <a:spcPts val="1000"/>
              </a:spcAft>
              <a:buFont typeface="+mj-lt"/>
              <a:buAutoNum type="romanUcPeriod"/>
              <a:tabLst>
                <a:tab pos="457200" algn="l"/>
              </a:tabLst>
            </a:pPr>
            <a:r>
              <a:rPr lang="sl-SI" b="1" dirty="0" smtClean="0">
                <a:solidFill>
                  <a:srgbClr val="00B0F0"/>
                </a:solidFill>
                <a:effectLst/>
                <a:latin typeface="Calibri" panose="020F0502020204030204" pitchFamily="34" charset="0"/>
                <a:ea typeface="Times New Roman" panose="02020603050405020304" pitchFamily="18" charset="0"/>
                <a:cs typeface="Times New Roman" panose="02020603050405020304" pitchFamily="18" charset="0"/>
              </a:rPr>
              <a:t>Razgovor</a:t>
            </a:r>
            <a:r>
              <a:rPr lang="sl-SI" dirty="0" smtClean="0">
                <a:solidFill>
                  <a:srgbClr val="C00000"/>
                </a:solidFill>
                <a:effectLst/>
                <a:latin typeface="Calibri" panose="020F0502020204030204" pitchFamily="34" charset="0"/>
                <a:ea typeface="Times New Roman" panose="02020603050405020304" pitchFamily="18" charset="0"/>
                <a:cs typeface="Times New Roman" panose="02020603050405020304" pitchFamily="18" charset="0"/>
              </a:rPr>
              <a:t> ( to ni obvezno, </a:t>
            </a:r>
            <a:r>
              <a:rPr lang="sl-SI" b="1" dirty="0" smtClean="0">
                <a:solidFill>
                  <a:srgbClr val="C00000"/>
                </a:solidFill>
                <a:effectLst/>
                <a:latin typeface="Calibri" panose="020F0502020204030204" pitchFamily="34" charset="0"/>
                <a:ea typeface="Times New Roman" panose="02020603050405020304" pitchFamily="18" charset="0"/>
                <a:cs typeface="Times New Roman" panose="02020603050405020304" pitchFamily="18" charset="0"/>
              </a:rPr>
              <a:t>lahko</a:t>
            </a:r>
            <a:r>
              <a:rPr lang="sl-SI" dirty="0" smtClean="0">
                <a:solidFill>
                  <a:srgbClr val="C00000"/>
                </a:solidFill>
                <a:effectLst/>
                <a:latin typeface="Calibri" panose="020F0502020204030204" pitchFamily="34" charset="0"/>
                <a:ea typeface="Times New Roman" panose="02020603050405020304" pitchFamily="18" charset="0"/>
                <a:cs typeface="Times New Roman" panose="02020603050405020304" pitchFamily="18" charset="0"/>
              </a:rPr>
              <a:t> kandidate povabiš na razgovor in lahko preizkusite njihove sposobnosti. Po potrebi jih je potrebno napotiti tudi na  </a:t>
            </a:r>
            <a:r>
              <a:rPr lang="sl-SI" b="1" dirty="0" smtClean="0">
                <a:solidFill>
                  <a:srgbClr val="00B050"/>
                </a:solidFill>
                <a:effectLst/>
                <a:latin typeface="Calibri" panose="020F0502020204030204" pitchFamily="34" charset="0"/>
                <a:ea typeface="Times New Roman" panose="02020603050405020304" pitchFamily="18" charset="0"/>
                <a:cs typeface="Times New Roman" panose="02020603050405020304" pitchFamily="18" charset="0"/>
              </a:rPr>
              <a:t>predhodni zdravstveni pregled</a:t>
            </a:r>
            <a:r>
              <a:rPr lang="sl-SI" dirty="0" smtClean="0">
                <a:solidFill>
                  <a:srgbClr val="C00000"/>
                </a:solidFill>
                <a:effectLst/>
                <a:latin typeface="Calibri" panose="020F0502020204030204" pitchFamily="34" charset="0"/>
                <a:ea typeface="Times New Roman" panose="02020603050405020304" pitchFamily="18" charset="0"/>
                <a:cs typeface="Times New Roman" panose="02020603050405020304" pitchFamily="18" charset="0"/>
              </a:rPr>
              <a:t>, kjer je zdravstveno stanje bistveno za opravljanje dela) </a:t>
            </a:r>
          </a:p>
          <a:p>
            <a:pPr marL="342900" lvl="0" indent="-342900">
              <a:lnSpc>
                <a:spcPct val="115000"/>
              </a:lnSpc>
              <a:spcAft>
                <a:spcPts val="1000"/>
              </a:spcAft>
              <a:buFont typeface="+mj-lt"/>
              <a:buAutoNum type="romanUcPeriod"/>
              <a:tabLst>
                <a:tab pos="457200" algn="l"/>
              </a:tabLst>
            </a:pPr>
            <a:r>
              <a:rPr lang="sl-SI" b="1" dirty="0" smtClean="0">
                <a:solidFill>
                  <a:srgbClr val="00B0F0"/>
                </a:solidFill>
                <a:effectLst/>
                <a:latin typeface="Calibri" panose="020F0502020204030204" pitchFamily="34" charset="0"/>
                <a:ea typeface="Times New Roman" panose="02020603050405020304" pitchFamily="18" charset="0"/>
                <a:cs typeface="Times New Roman" panose="02020603050405020304" pitchFamily="18" charset="0"/>
              </a:rPr>
              <a:t>Odgovor na prijavo (pozitiven ali negativen)</a:t>
            </a:r>
            <a:endParaRPr lang="sl-SI" dirty="0" smtClean="0">
              <a:solidFill>
                <a:srgbClr val="00B0F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15000"/>
              </a:lnSpc>
              <a:spcAft>
                <a:spcPts val="1000"/>
              </a:spcAft>
              <a:buFont typeface="+mj-lt"/>
              <a:buAutoNum type="romanUcPeriod"/>
              <a:tabLst>
                <a:tab pos="457200" algn="l"/>
              </a:tabLst>
            </a:pPr>
            <a:r>
              <a:rPr lang="sl-SI" dirty="0" smtClean="0">
                <a:solidFill>
                  <a:srgbClr val="C00000"/>
                </a:solidFill>
                <a:effectLst/>
                <a:latin typeface="Calibri" panose="020F0502020204030204" pitchFamily="34" charset="0"/>
                <a:ea typeface="Times New Roman" panose="02020603050405020304" pitchFamily="18" charset="0"/>
                <a:cs typeface="Times New Roman" panose="02020603050405020304" pitchFamily="18" charset="0"/>
              </a:rPr>
              <a:t>Sklenitev </a:t>
            </a:r>
            <a:r>
              <a:rPr lang="sl-SI" b="1" dirty="0" smtClean="0">
                <a:solidFill>
                  <a:srgbClr val="00B0F0"/>
                </a:solidFill>
                <a:effectLst/>
                <a:latin typeface="Calibri" panose="020F0502020204030204" pitchFamily="34" charset="0"/>
                <a:ea typeface="Times New Roman" panose="02020603050405020304" pitchFamily="18" charset="0"/>
                <a:cs typeface="Times New Roman" panose="02020603050405020304" pitchFamily="18" charset="0"/>
              </a:rPr>
              <a:t>pogodbe o zaposlitvi</a:t>
            </a:r>
            <a:endParaRPr lang="sl-SI" dirty="0" smtClean="0">
              <a:solidFill>
                <a:srgbClr val="C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15000"/>
              </a:lnSpc>
              <a:spcAft>
                <a:spcPts val="1000"/>
              </a:spcAft>
              <a:buFont typeface="+mj-lt"/>
              <a:buAutoNum type="romanUcPeriod"/>
              <a:tabLst>
                <a:tab pos="457200" algn="l"/>
              </a:tabLst>
            </a:pPr>
            <a:r>
              <a:rPr lang="sl-SI" b="1" dirty="0" smtClean="0">
                <a:solidFill>
                  <a:srgbClr val="00B0F0"/>
                </a:solidFill>
                <a:effectLst/>
                <a:latin typeface="Calibri" panose="020F0502020204030204" pitchFamily="34" charset="0"/>
                <a:ea typeface="Times New Roman" panose="02020603050405020304" pitchFamily="18" charset="0"/>
                <a:cs typeface="Times New Roman" panose="02020603050405020304" pitchFamily="18" charset="0"/>
              </a:rPr>
              <a:t>Prijava delavca</a:t>
            </a:r>
            <a:r>
              <a:rPr lang="sl-SI" dirty="0" smtClean="0">
                <a:solidFill>
                  <a:srgbClr val="00B0F0"/>
                </a:solidFill>
                <a:effectLst/>
                <a:latin typeface="Calibri" panose="020F0502020204030204" pitchFamily="34" charset="0"/>
                <a:ea typeface="Times New Roman" panose="02020603050405020304" pitchFamily="18" charset="0"/>
                <a:cs typeface="Times New Roman" panose="02020603050405020304" pitchFamily="18" charset="0"/>
              </a:rPr>
              <a:t> </a:t>
            </a:r>
            <a:r>
              <a:rPr lang="sl-SI" dirty="0" smtClean="0">
                <a:solidFill>
                  <a:srgbClr val="C00000"/>
                </a:solidFill>
                <a:effectLst/>
                <a:latin typeface="Calibri" panose="020F0502020204030204" pitchFamily="34" charset="0"/>
                <a:ea typeface="Times New Roman" panose="02020603050405020304" pitchFamily="18" charset="0"/>
                <a:cs typeface="Times New Roman" panose="02020603050405020304" pitchFamily="18" charset="0"/>
              </a:rPr>
              <a:t>v pokojninsko, invalidsko &amp; zdravstveno zavarovanje</a:t>
            </a:r>
            <a:endParaRPr lang="sl-SI" dirty="0">
              <a:solidFill>
                <a:srgbClr val="C00000"/>
              </a:solidFill>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198677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sl-SI" sz="2800" b="1" dirty="0" smtClean="0">
                <a:solidFill>
                  <a:srgbClr val="0070C0"/>
                </a:solidFill>
              </a:rPr>
              <a:t>OBVEZNOSTI POGODBENIH STRANK</a:t>
            </a:r>
            <a:endParaRPr lang="sl-SI" sz="2800" b="1" dirty="0">
              <a:solidFill>
                <a:srgbClr val="0070C0"/>
              </a:solidFill>
            </a:endParaRPr>
          </a:p>
        </p:txBody>
      </p:sp>
      <p:sp>
        <p:nvSpPr>
          <p:cNvPr id="3" name="Označba mesta vsebine 2"/>
          <p:cNvSpPr>
            <a:spLocks noGrp="1"/>
          </p:cNvSpPr>
          <p:nvPr>
            <p:ph idx="1"/>
          </p:nvPr>
        </p:nvSpPr>
        <p:spPr>
          <a:xfrm>
            <a:off x="838200" y="1192306"/>
            <a:ext cx="10515600" cy="5459506"/>
          </a:xfrm>
        </p:spPr>
        <p:txBody>
          <a:bodyPr>
            <a:normAutofit fontScale="92500" lnSpcReduction="20000"/>
          </a:bodyPr>
          <a:lstStyle/>
          <a:p>
            <a:r>
              <a:rPr lang="sl-SI" dirty="0" smtClean="0">
                <a:solidFill>
                  <a:schemeClr val="accent2">
                    <a:lumMod val="75000"/>
                  </a:schemeClr>
                </a:solidFill>
              </a:rPr>
              <a:t>Obveznosti delavca</a:t>
            </a:r>
            <a:r>
              <a:rPr lang="sl-SI" dirty="0" smtClean="0"/>
              <a:t>:</a:t>
            </a:r>
          </a:p>
          <a:p>
            <a:r>
              <a:rPr lang="sl-SI" dirty="0" smtClean="0"/>
              <a:t>- </a:t>
            </a:r>
            <a:r>
              <a:rPr lang="sl-SI" sz="3200" b="1" dirty="0" smtClean="0">
                <a:solidFill>
                  <a:srgbClr val="C00000"/>
                </a:solidFill>
              </a:rPr>
              <a:t>obveznost </a:t>
            </a:r>
            <a:r>
              <a:rPr lang="sl-SI" sz="3200" b="1" dirty="0">
                <a:solidFill>
                  <a:srgbClr val="C00000"/>
                </a:solidFill>
              </a:rPr>
              <a:t>obveščanja </a:t>
            </a:r>
            <a:r>
              <a:rPr lang="sl-SI" dirty="0"/>
              <a:t>(Pri sklepanju pogodbe o zaposlitvi je kandidat dolžan predložiti delodajalcu </a:t>
            </a:r>
            <a:r>
              <a:rPr lang="sl-SI" dirty="0">
                <a:solidFill>
                  <a:srgbClr val="00B0F0"/>
                </a:solidFill>
              </a:rPr>
              <a:t>dokazila o izpolnjevanju pogojev za opravljanje dela in ga obvestiti o vseh njemu znanih dejstvih, pomembnih za delovno razmerje</a:t>
            </a:r>
            <a:r>
              <a:rPr lang="sl-SI" dirty="0"/>
              <a:t>, kot tudi </a:t>
            </a:r>
            <a:r>
              <a:rPr lang="sl-SI" b="1" dirty="0">
                <a:solidFill>
                  <a:schemeClr val="accent5">
                    <a:lumMod val="75000"/>
                  </a:schemeClr>
                </a:solidFill>
              </a:rPr>
              <a:t>o njemu znanih drugih okoliščinah, ki ga kakorkoli onemogočajo ali bistveno omejujejo pri izvrševanju obveznosti iz pogodbe </a:t>
            </a:r>
            <a:r>
              <a:rPr lang="sl-SI" dirty="0"/>
              <a:t>ali ki lahko ogrožajo življenje ali zdravje oseb, s katerimi pri izvrševanju svojih obveznosti prihaja v stik. ) Delavec mora obveščati delodajalca o bistvenih okoliščinah, ki vplivajo oziroma bi lahko vplivale na izpolnjevanje njegovih pogodbenih obveznosti in o vseh spremembah podatkov, ki vplivajo na izpolnjevanje pravic iz delovnega razmerja.</a:t>
            </a:r>
          </a:p>
          <a:p>
            <a:r>
              <a:rPr lang="sl-SI" dirty="0"/>
              <a:t>(2) Delavec mora obveščati delodajalca o vsaki grozeči nevarnosti za življenje ali zdravje ali za nastanek materialne škode, ki jo zazna pri delu.</a:t>
            </a:r>
          </a:p>
          <a:p>
            <a:endParaRPr lang="sl-SI" dirty="0"/>
          </a:p>
          <a:p>
            <a:r>
              <a:rPr lang="sl-SI" dirty="0"/>
              <a:t>(2) Kandidat ni dolžan odgovarjati na vprašanja, ki niso v neposredni zvezi z delovnim razmerjem.</a:t>
            </a:r>
          </a:p>
          <a:p>
            <a:endParaRPr lang="sl-SI" dirty="0"/>
          </a:p>
        </p:txBody>
      </p:sp>
    </p:spTree>
    <p:extLst>
      <p:ext uri="{BB962C8B-B14F-4D97-AF65-F5344CB8AC3E}">
        <p14:creationId xmlns:p14="http://schemas.microsoft.com/office/powerpoint/2010/main" val="34632598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solidFill>
                  <a:schemeClr val="accent2">
                    <a:lumMod val="75000"/>
                  </a:schemeClr>
                </a:solidFill>
              </a:rPr>
              <a:t/>
            </a:r>
            <a:br>
              <a:rPr lang="sl-SI" dirty="0">
                <a:solidFill>
                  <a:schemeClr val="accent2">
                    <a:lumMod val="75000"/>
                  </a:schemeClr>
                </a:solidFill>
              </a:rPr>
            </a:br>
            <a:endParaRPr lang="sl-SI" dirty="0"/>
          </a:p>
        </p:txBody>
      </p:sp>
      <p:sp>
        <p:nvSpPr>
          <p:cNvPr id="3" name="Označba mesta vsebine 2"/>
          <p:cNvSpPr>
            <a:spLocks noGrp="1"/>
          </p:cNvSpPr>
          <p:nvPr>
            <p:ph idx="1"/>
          </p:nvPr>
        </p:nvSpPr>
        <p:spPr>
          <a:xfrm>
            <a:off x="838200" y="528918"/>
            <a:ext cx="10515600" cy="5648045"/>
          </a:xfrm>
        </p:spPr>
        <p:txBody>
          <a:bodyPr>
            <a:normAutofit/>
          </a:bodyPr>
          <a:lstStyle/>
          <a:p>
            <a:r>
              <a:rPr lang="sl-SI" b="1" dirty="0">
                <a:solidFill>
                  <a:srgbClr val="C00000"/>
                </a:solidFill>
              </a:rPr>
              <a:t>Obveznost varovanja poslovne </a:t>
            </a:r>
            <a:r>
              <a:rPr lang="sl-SI" b="1" dirty="0" smtClean="0">
                <a:solidFill>
                  <a:srgbClr val="C00000"/>
                </a:solidFill>
              </a:rPr>
              <a:t>skrivnosti</a:t>
            </a:r>
          </a:p>
          <a:p>
            <a:endParaRPr lang="sl-SI" dirty="0">
              <a:solidFill>
                <a:schemeClr val="accent2">
                  <a:lumMod val="75000"/>
                </a:schemeClr>
              </a:solidFill>
            </a:endParaRPr>
          </a:p>
          <a:p>
            <a:r>
              <a:rPr lang="sl-SI" dirty="0" smtClean="0">
                <a:solidFill>
                  <a:schemeClr val="accent1">
                    <a:lumMod val="75000"/>
                  </a:schemeClr>
                </a:solidFill>
              </a:rPr>
              <a:t>Poslovne skrivnosti, ki jih kot take določi delodajalec, delavec ne sme izkoriščati zase oziroma izdati drugemu. </a:t>
            </a:r>
          </a:p>
          <a:p>
            <a:r>
              <a:rPr lang="sl-SI" dirty="0" smtClean="0"/>
              <a:t>(</a:t>
            </a:r>
            <a:r>
              <a:rPr lang="sl-SI" dirty="0"/>
              <a:t>1) Delavec ne sme izkoriščati za svojo osebno uporabo ali izdati tretjemu delodajalčevih poslovnih skrivnosti, ki jih kot take določi delodajalec, in ki so bile delavcu zaupane ali s katerimi je bil seznanjen na drug način. </a:t>
            </a:r>
          </a:p>
          <a:p>
            <a:r>
              <a:rPr lang="sl-SI" dirty="0"/>
              <a:t>(2) Za poslovno skrivnost se štejejo tudi podatki, za katere je očitno, da bi nastala občutna škoda, če bi zanje zvedela nepooblaščena oseba. Delavec je odgovoren za kršitev, če je vedel ali bi moral vedeti za tak značaj podatkov.</a:t>
            </a:r>
          </a:p>
          <a:p>
            <a:endParaRPr lang="sl-SI" dirty="0">
              <a:solidFill>
                <a:schemeClr val="accent1">
                  <a:lumMod val="75000"/>
                </a:schemeClr>
              </a:solidFill>
            </a:endParaRPr>
          </a:p>
        </p:txBody>
      </p:sp>
    </p:spTree>
    <p:extLst>
      <p:ext uri="{BB962C8B-B14F-4D97-AF65-F5344CB8AC3E}">
        <p14:creationId xmlns:p14="http://schemas.microsoft.com/office/powerpoint/2010/main" val="15850139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sl-SI" dirty="0"/>
          </a:p>
        </p:txBody>
      </p:sp>
      <p:sp>
        <p:nvSpPr>
          <p:cNvPr id="3" name="Označba mesta vsebine 2"/>
          <p:cNvSpPr>
            <a:spLocks noGrp="1"/>
          </p:cNvSpPr>
          <p:nvPr>
            <p:ph idx="1"/>
          </p:nvPr>
        </p:nvSpPr>
        <p:spPr/>
        <p:txBody>
          <a:bodyPr/>
          <a:lstStyle/>
          <a:p>
            <a:r>
              <a:rPr lang="sl-SI" dirty="0" smtClean="0"/>
              <a:t>31</a:t>
            </a:r>
            <a:r>
              <a:rPr lang="sl-SI" dirty="0"/>
              <a:t>. </a:t>
            </a:r>
            <a:r>
              <a:rPr lang="sl-SI" dirty="0" smtClean="0"/>
              <a:t>člen </a:t>
            </a:r>
            <a:r>
              <a:rPr lang="sl-SI" b="1" dirty="0" smtClean="0">
                <a:solidFill>
                  <a:srgbClr val="C00000"/>
                </a:solidFill>
              </a:rPr>
              <a:t>Opravljanje </a:t>
            </a:r>
            <a:r>
              <a:rPr lang="sl-SI" b="1" dirty="0">
                <a:solidFill>
                  <a:srgbClr val="C00000"/>
                </a:solidFill>
              </a:rPr>
              <a:t>dela</a:t>
            </a:r>
            <a:br>
              <a:rPr lang="sl-SI" b="1" dirty="0">
                <a:solidFill>
                  <a:srgbClr val="C00000"/>
                </a:solidFill>
              </a:rPr>
            </a:br>
            <a:endParaRPr lang="sl-SI" b="1" dirty="0">
              <a:solidFill>
                <a:srgbClr val="C00000"/>
              </a:solidFill>
            </a:endParaRPr>
          </a:p>
          <a:p>
            <a:r>
              <a:rPr lang="sl-SI" dirty="0" smtClean="0"/>
              <a:t>(</a:t>
            </a:r>
            <a:r>
              <a:rPr lang="sl-SI" dirty="0"/>
              <a:t>1) Delavec mora vestno opravljati delo, za katerega je sklenil pogodbo o zaposlitvi, v času in na kraju, ki sta določena za izvajanje dela, upoštevaje organizacijo dela in poslovanja pri delodajalcu. </a:t>
            </a:r>
          </a:p>
          <a:p>
            <a:r>
              <a:rPr lang="sl-SI" dirty="0"/>
              <a:t>(2) V primerih, določenih z zakonom ali kolektivno pogodbo, mora delavec opravljati tudi drugo delo.</a:t>
            </a:r>
          </a:p>
          <a:p>
            <a:endParaRPr lang="sl-SI" dirty="0"/>
          </a:p>
        </p:txBody>
      </p:sp>
    </p:spTree>
    <p:extLst>
      <p:ext uri="{BB962C8B-B14F-4D97-AF65-F5344CB8AC3E}">
        <p14:creationId xmlns:p14="http://schemas.microsoft.com/office/powerpoint/2010/main" val="20854849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sl-SI"/>
          </a:p>
        </p:txBody>
      </p:sp>
      <p:sp>
        <p:nvSpPr>
          <p:cNvPr id="3" name="Označba mesta vsebine 2"/>
          <p:cNvSpPr>
            <a:spLocks noGrp="1"/>
          </p:cNvSpPr>
          <p:nvPr>
            <p:ph idx="1"/>
          </p:nvPr>
        </p:nvSpPr>
        <p:spPr/>
        <p:txBody>
          <a:bodyPr>
            <a:normAutofit fontScale="85000" lnSpcReduction="20000"/>
          </a:bodyPr>
          <a:lstStyle/>
          <a:p>
            <a:r>
              <a:rPr lang="sl-SI" dirty="0"/>
              <a:t>32. člen</a:t>
            </a:r>
          </a:p>
          <a:p>
            <a:r>
              <a:rPr lang="sl-SI" sz="5800" b="1" dirty="0" smtClean="0">
                <a:solidFill>
                  <a:srgbClr val="C00000"/>
                </a:solidFill>
              </a:rPr>
              <a:t>upoštevanje </a:t>
            </a:r>
            <a:r>
              <a:rPr lang="sl-SI" sz="5800" b="1" dirty="0">
                <a:solidFill>
                  <a:srgbClr val="C00000"/>
                </a:solidFill>
              </a:rPr>
              <a:t>delodajalčevih </a:t>
            </a:r>
            <a:r>
              <a:rPr lang="sl-SI" sz="5800" b="1" dirty="0" smtClean="0">
                <a:solidFill>
                  <a:srgbClr val="C00000"/>
                </a:solidFill>
              </a:rPr>
              <a:t>navodil</a:t>
            </a:r>
            <a:endParaRPr lang="sl-SI" sz="5800" b="1" dirty="0">
              <a:solidFill>
                <a:srgbClr val="C00000"/>
              </a:solidFill>
            </a:endParaRPr>
          </a:p>
          <a:p>
            <a:r>
              <a:rPr lang="sl-SI" dirty="0"/>
              <a:t>Delavec mora upoštevati zahteve in navodila delodajalca v zvezi z izpolnjevanjem pogodbenih in drugih obveznosti iz delovnega razmerja.</a:t>
            </a:r>
          </a:p>
          <a:p>
            <a:r>
              <a:rPr lang="sl-SI" dirty="0"/>
              <a:t>33. člen</a:t>
            </a:r>
          </a:p>
          <a:p>
            <a:r>
              <a:rPr lang="sl-SI" sz="5800" b="1" dirty="0" smtClean="0">
                <a:solidFill>
                  <a:srgbClr val="C00000"/>
                </a:solidFill>
              </a:rPr>
              <a:t>spoštovanje </a:t>
            </a:r>
            <a:r>
              <a:rPr lang="sl-SI" sz="5800" b="1" dirty="0">
                <a:solidFill>
                  <a:srgbClr val="C00000"/>
                </a:solidFill>
              </a:rPr>
              <a:t>predpisov o varnosti in zdravju pri </a:t>
            </a:r>
            <a:r>
              <a:rPr lang="sl-SI" sz="5800" b="1" dirty="0" smtClean="0">
                <a:solidFill>
                  <a:srgbClr val="C00000"/>
                </a:solidFill>
              </a:rPr>
              <a:t>delu</a:t>
            </a:r>
            <a:endParaRPr lang="sl-SI" dirty="0"/>
          </a:p>
          <a:p>
            <a:r>
              <a:rPr lang="sl-SI" dirty="0"/>
              <a:t>Delavec mora spoštovati in izvajati predpise o varnosti in zdravju pri delu ter pazljivo opravljati delo, da zavaruje svoje življenje in zdravje ter življenje in zdravje drugih oseb.</a:t>
            </a:r>
          </a:p>
          <a:p>
            <a:endParaRPr lang="sl-SI" dirty="0"/>
          </a:p>
        </p:txBody>
      </p:sp>
    </p:spTree>
    <p:extLst>
      <p:ext uri="{BB962C8B-B14F-4D97-AF65-F5344CB8AC3E}">
        <p14:creationId xmlns:p14="http://schemas.microsoft.com/office/powerpoint/2010/main" val="24236786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solidFill>
                  <a:schemeClr val="accent6"/>
                </a:solidFill>
              </a:rPr>
              <a:t>Temeljni zakon</a:t>
            </a:r>
            <a:endParaRPr lang="sl-SI" dirty="0">
              <a:solidFill>
                <a:schemeClr val="accent6"/>
              </a:solidFill>
            </a:endParaRPr>
          </a:p>
        </p:txBody>
      </p:sp>
      <p:graphicFrame>
        <p:nvGraphicFramePr>
          <p:cNvPr id="4" name="Označba mesta vsebine 3"/>
          <p:cNvGraphicFramePr>
            <a:graphicFrameLocks noGrp="1"/>
          </p:cNvGraphicFramePr>
          <p:nvPr>
            <p:ph idx="1"/>
          </p:nvPr>
        </p:nvGraphicFramePr>
        <p:xfrm>
          <a:off x="838200" y="3269774"/>
          <a:ext cx="10515600" cy="1463040"/>
        </p:xfrm>
        <a:graphic>
          <a:graphicData uri="http://schemas.openxmlformats.org/drawingml/2006/table">
            <a:tbl>
              <a:tblPr/>
              <a:tblGrid>
                <a:gridCol w="10307320">
                  <a:extLst>
                    <a:ext uri="{9D8B030D-6E8A-4147-A177-3AD203B41FA5}">
                      <a16:colId xmlns:a16="http://schemas.microsoft.com/office/drawing/2014/main" val="598384667"/>
                    </a:ext>
                  </a:extLst>
                </a:gridCol>
                <a:gridCol w="208280">
                  <a:extLst>
                    <a:ext uri="{9D8B030D-6E8A-4147-A177-3AD203B41FA5}">
                      <a16:colId xmlns:a16="http://schemas.microsoft.com/office/drawing/2014/main" val="329165992"/>
                    </a:ext>
                  </a:extLst>
                </a:gridCol>
              </a:tblGrid>
              <a:tr h="0">
                <a:tc>
                  <a:txBody>
                    <a:bodyPr/>
                    <a:lstStyle/>
                    <a:p>
                      <a:r>
                        <a:rPr lang="sl-SI" b="1" dirty="0">
                          <a:solidFill>
                            <a:srgbClr val="529BB9"/>
                          </a:solidFill>
                          <a:effectLst/>
                          <a:latin typeface="Arial" panose="020B0604020202020204" pitchFamily="34" charset="0"/>
                        </a:rPr>
                        <a:t>Zakon o delovnih razmerjih (ZDR) </a:t>
                      </a:r>
                    </a:p>
                  </a:txBody>
                  <a:tcPr anchor="ctr">
                    <a:lnL>
                      <a:noFill/>
                    </a:lnL>
                    <a:lnR>
                      <a:noFill/>
                    </a:lnR>
                    <a:lnT>
                      <a:noFill/>
                    </a:lnT>
                    <a:lnB>
                      <a:noFill/>
                    </a:lnB>
                  </a:tcPr>
                </a:tc>
                <a:tc>
                  <a:txBody>
                    <a:bodyPr/>
                    <a:lstStyle/>
                    <a:p>
                      <a:endParaRPr lang="sl-SI"/>
                    </a:p>
                  </a:txBody>
                  <a:tcPr>
                    <a:lnL>
                      <a:noFill/>
                    </a:lnL>
                  </a:tcPr>
                </a:tc>
                <a:extLst>
                  <a:ext uri="{0D108BD9-81ED-4DB2-BD59-A6C34878D82A}">
                    <a16:rowId xmlns:a16="http://schemas.microsoft.com/office/drawing/2014/main" val="1676441175"/>
                  </a:ext>
                </a:extLst>
              </a:tr>
              <a:tr h="0">
                <a:tc gridSpan="2">
                  <a:txBody>
                    <a:bodyPr/>
                    <a:lstStyle/>
                    <a:p>
                      <a:endParaRPr lang="sl-SI"/>
                    </a:p>
                  </a:txBody>
                  <a:tcPr anchor="ctr">
                    <a:lnL>
                      <a:noFill/>
                    </a:lnL>
                    <a:lnR>
                      <a:noFill/>
                    </a:lnR>
                    <a:lnT>
                      <a:noFill/>
                    </a:lnT>
                    <a:lnB>
                      <a:noFill/>
                    </a:lnB>
                  </a:tcPr>
                </a:tc>
                <a:tc hMerge="1">
                  <a:txBody>
                    <a:bodyPr/>
                    <a:lstStyle/>
                    <a:p>
                      <a:endParaRPr lang="sl-SI"/>
                    </a:p>
                  </a:txBody>
                  <a:tcPr/>
                </a:tc>
                <a:extLst>
                  <a:ext uri="{0D108BD9-81ED-4DB2-BD59-A6C34878D82A}">
                    <a16:rowId xmlns:a16="http://schemas.microsoft.com/office/drawing/2014/main" val="863044927"/>
                  </a:ext>
                </a:extLst>
              </a:tr>
              <a:tr h="0">
                <a:tc gridSpan="2">
                  <a:txBody>
                    <a:bodyPr/>
                    <a:lstStyle/>
                    <a:p>
                      <a:endParaRPr lang="sl-SI"/>
                    </a:p>
                  </a:txBody>
                  <a:tcPr anchor="ctr">
                    <a:lnL>
                      <a:noFill/>
                    </a:lnL>
                    <a:lnR>
                      <a:noFill/>
                    </a:lnR>
                    <a:lnT>
                      <a:noFill/>
                    </a:lnT>
                    <a:lnB>
                      <a:noFill/>
                    </a:lnB>
                  </a:tcPr>
                </a:tc>
                <a:tc hMerge="1">
                  <a:txBody>
                    <a:bodyPr/>
                    <a:lstStyle/>
                    <a:p>
                      <a:endParaRPr lang="sl-SI"/>
                    </a:p>
                  </a:txBody>
                  <a:tcPr/>
                </a:tc>
                <a:extLst>
                  <a:ext uri="{0D108BD9-81ED-4DB2-BD59-A6C34878D82A}">
                    <a16:rowId xmlns:a16="http://schemas.microsoft.com/office/drawing/2014/main" val="1731191556"/>
                  </a:ext>
                </a:extLst>
              </a:tr>
              <a:tr h="0">
                <a:tc gridSpan="2">
                  <a:txBody>
                    <a:bodyPr/>
                    <a:lstStyle/>
                    <a:p>
                      <a:r>
                        <a:rPr lang="sl-SI" dirty="0"/>
                        <a:t> </a:t>
                      </a:r>
                    </a:p>
                  </a:txBody>
                  <a:tcPr anchor="ctr">
                    <a:lnL>
                      <a:noFill/>
                    </a:lnL>
                    <a:lnR>
                      <a:noFill/>
                    </a:lnR>
                    <a:lnT>
                      <a:noFill/>
                    </a:lnT>
                    <a:lnB>
                      <a:noFill/>
                    </a:lnB>
                  </a:tcPr>
                </a:tc>
                <a:tc hMerge="1">
                  <a:txBody>
                    <a:bodyPr/>
                    <a:lstStyle/>
                    <a:p>
                      <a:endParaRPr lang="sl-SI"/>
                    </a:p>
                  </a:txBody>
                  <a:tcPr/>
                </a:tc>
                <a:extLst>
                  <a:ext uri="{0D108BD9-81ED-4DB2-BD59-A6C34878D82A}">
                    <a16:rowId xmlns:a16="http://schemas.microsoft.com/office/drawing/2014/main" val="4246065629"/>
                  </a:ext>
                </a:extLst>
              </a:tr>
            </a:tbl>
          </a:graphicData>
        </a:graphic>
      </p:graphicFrame>
    </p:spTree>
    <p:extLst>
      <p:ext uri="{BB962C8B-B14F-4D97-AF65-F5344CB8AC3E}">
        <p14:creationId xmlns:p14="http://schemas.microsoft.com/office/powerpoint/2010/main" val="37078369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838200" y="365125"/>
            <a:ext cx="10515600" cy="441699"/>
          </a:xfrm>
        </p:spPr>
        <p:txBody>
          <a:bodyPr>
            <a:normAutofit fontScale="90000"/>
          </a:bodyPr>
          <a:lstStyle/>
          <a:p>
            <a:endParaRPr lang="sl-SI" dirty="0"/>
          </a:p>
        </p:txBody>
      </p:sp>
      <p:sp>
        <p:nvSpPr>
          <p:cNvPr id="3" name="Označba mesta vsebine 2"/>
          <p:cNvSpPr>
            <a:spLocks noGrp="1"/>
          </p:cNvSpPr>
          <p:nvPr>
            <p:ph idx="1"/>
          </p:nvPr>
        </p:nvSpPr>
        <p:spPr>
          <a:xfrm>
            <a:off x="838200" y="806824"/>
            <a:ext cx="10515600" cy="5370139"/>
          </a:xfrm>
        </p:spPr>
        <p:txBody>
          <a:bodyPr>
            <a:normAutofit fontScale="62500" lnSpcReduction="20000"/>
          </a:bodyPr>
          <a:lstStyle/>
          <a:p>
            <a:r>
              <a:rPr lang="sl-SI" sz="6500" b="1" dirty="0" smtClean="0">
                <a:solidFill>
                  <a:srgbClr val="C00000"/>
                </a:solidFill>
              </a:rPr>
              <a:t>prepoved </a:t>
            </a:r>
            <a:r>
              <a:rPr lang="sl-SI" sz="6500" b="1" dirty="0">
                <a:solidFill>
                  <a:srgbClr val="C00000"/>
                </a:solidFill>
              </a:rPr>
              <a:t>konkurence</a:t>
            </a:r>
          </a:p>
          <a:p>
            <a:r>
              <a:rPr lang="sl-SI" dirty="0"/>
              <a:t>37. člen</a:t>
            </a:r>
          </a:p>
          <a:p>
            <a:r>
              <a:rPr lang="sl-SI" dirty="0" smtClean="0"/>
              <a:t>(</a:t>
            </a:r>
            <a:r>
              <a:rPr lang="sl-SI" dirty="0"/>
              <a:t>1) Med trajanjem delovnega razmerja delavec ne sme brez pisnega soglasja delodajalca za svoj ali tuj račun opravljati del ali sklepati poslov, ki sodijo v dejavnost, ki jo dejansko opravlja delodajalec in pomenijo ali bi lahko pomenili za delodajalca konkurenco. </a:t>
            </a:r>
          </a:p>
          <a:p>
            <a:r>
              <a:rPr lang="sl-SI" dirty="0"/>
              <a:t>(2) Delodajalec lahko zahteva povrnitev škode, nastale z delavčevim ravnanjem, v roku treh mesecev od dneva, ko je zvedel za opravljanje dela ali sklenitev posla, oziroma v roku treh let od dokončanja dela ali sklenitve posla.</a:t>
            </a:r>
          </a:p>
          <a:p>
            <a:r>
              <a:rPr lang="sl-SI" dirty="0"/>
              <a:t>38. člen</a:t>
            </a:r>
          </a:p>
          <a:p>
            <a:r>
              <a:rPr lang="sl-SI" dirty="0"/>
              <a:t>(konkurenčna klavzula – pogodbena prepoved konkurenčne dejavnosti)</a:t>
            </a:r>
          </a:p>
          <a:p>
            <a:r>
              <a:rPr lang="sl-SI" dirty="0"/>
              <a:t>(1) Če delavec pri svojem delu ali v zvezi z delom pridobiva tehnična, proizvodna ali poslovna znanja in poslovne zveze, lahko delavec in delodajalec v pogodbi o zaposlitvi dogovorita prepoved opravljanja konkurenčne dejavnosti po prenehanju delovnega razmerja (v nadaljnjem besedilu: konkurenčna klavzula). </a:t>
            </a:r>
          </a:p>
          <a:p>
            <a:r>
              <a:rPr lang="sl-SI" dirty="0"/>
              <a:t>(2) Konkurenčna klavzula se lahko dogovori najdlje za obdobje dveh let po prenehanju pogodbe o zaposlitvi in le za primere prenehanja pogodbe o zaposlitvi s sporazumom med strankama, zaradi redne odpovedi s strani delavca, redne odpovedi delavcu iz krivdnega razloga ali izredne odpovedi delavcu s strani delodajalca, razen v primeru izredne odpovedi iz pete alineje prvega odstavka 111. člena tega zakona. </a:t>
            </a:r>
          </a:p>
          <a:p>
            <a:r>
              <a:rPr lang="sl-SI" dirty="0"/>
              <a:t>(3) Konkurenčna klavzula mora biti določena z razumnimi časovnimi omejitvami prepovedi konkuriranja in ne sme izključiti možnosti primerne zaposlitve delavca. </a:t>
            </a:r>
          </a:p>
          <a:p>
            <a:r>
              <a:rPr lang="sl-SI" dirty="0"/>
              <a:t>(4) Če konkurenčna klavzula ni izražena v pisni obliki, se šteje, da ni dogovorjena.</a:t>
            </a:r>
          </a:p>
          <a:p>
            <a:endParaRPr lang="sl-SI" dirty="0"/>
          </a:p>
        </p:txBody>
      </p:sp>
    </p:spTree>
    <p:extLst>
      <p:ext uri="{BB962C8B-B14F-4D97-AF65-F5344CB8AC3E}">
        <p14:creationId xmlns:p14="http://schemas.microsoft.com/office/powerpoint/2010/main" val="1547433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b="1" dirty="0" smtClean="0">
                <a:solidFill>
                  <a:srgbClr val="C00000"/>
                </a:solidFill>
              </a:rPr>
              <a:t>Obveznosti delodajalca</a:t>
            </a:r>
            <a:endParaRPr lang="sl-SI" b="1" dirty="0">
              <a:solidFill>
                <a:srgbClr val="C00000"/>
              </a:solidFill>
            </a:endParaRPr>
          </a:p>
        </p:txBody>
      </p:sp>
      <p:sp>
        <p:nvSpPr>
          <p:cNvPr id="3" name="Označba mesta vsebine 2"/>
          <p:cNvSpPr>
            <a:spLocks noGrp="1"/>
          </p:cNvSpPr>
          <p:nvPr>
            <p:ph idx="1"/>
          </p:nvPr>
        </p:nvSpPr>
        <p:spPr/>
        <p:txBody>
          <a:bodyPr/>
          <a:lstStyle/>
          <a:p>
            <a:r>
              <a:rPr lang="sl-SI" dirty="0"/>
              <a:t>41. člen</a:t>
            </a:r>
          </a:p>
          <a:p>
            <a:r>
              <a:rPr lang="sl-SI" dirty="0"/>
              <a:t>(</a:t>
            </a:r>
            <a:r>
              <a:rPr lang="sl-SI" b="1" dirty="0">
                <a:solidFill>
                  <a:srgbClr val="00B050"/>
                </a:solidFill>
              </a:rPr>
              <a:t>zagotavljanje dela</a:t>
            </a:r>
            <a:r>
              <a:rPr lang="sl-SI" dirty="0"/>
              <a:t>)</a:t>
            </a:r>
          </a:p>
          <a:p>
            <a:r>
              <a:rPr lang="sl-SI" dirty="0"/>
              <a:t>(1) Delodajalec mora delavcu zagotavljati delo, za katerega sta se stranki dogovorili v pogodbi o zaposlitvi. </a:t>
            </a:r>
          </a:p>
          <a:p>
            <a:r>
              <a:rPr lang="sl-SI" dirty="0"/>
              <a:t>(2) Če ni drugače dogovorjeno, mora delodajalec delavcu zagotoviti vsa potrebna sredstva in delovni material, da lahko nemoteno izpolnjuje svoje obveznosti, in mu omogočiti prost dostop do poslovnih prostorov.</a:t>
            </a:r>
          </a:p>
          <a:p>
            <a:endParaRPr lang="sl-SI" dirty="0"/>
          </a:p>
        </p:txBody>
      </p:sp>
    </p:spTree>
    <p:extLst>
      <p:ext uri="{BB962C8B-B14F-4D97-AF65-F5344CB8AC3E}">
        <p14:creationId xmlns:p14="http://schemas.microsoft.com/office/powerpoint/2010/main" val="33878639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sl-SI"/>
          </a:p>
        </p:txBody>
      </p:sp>
      <p:sp>
        <p:nvSpPr>
          <p:cNvPr id="3" name="Označba mesta vsebine 2"/>
          <p:cNvSpPr>
            <a:spLocks noGrp="1"/>
          </p:cNvSpPr>
          <p:nvPr>
            <p:ph idx="1"/>
          </p:nvPr>
        </p:nvSpPr>
        <p:spPr/>
        <p:txBody>
          <a:bodyPr/>
          <a:lstStyle/>
          <a:p>
            <a:r>
              <a:rPr lang="sl-SI" b="1" dirty="0">
                <a:solidFill>
                  <a:srgbClr val="C00000"/>
                </a:solidFill>
              </a:rPr>
              <a:t>Obveznost plačila</a:t>
            </a:r>
          </a:p>
          <a:p>
            <a:r>
              <a:rPr lang="sl-SI" dirty="0"/>
              <a:t>42. člen</a:t>
            </a:r>
          </a:p>
          <a:p>
            <a:r>
              <a:rPr lang="sl-SI" dirty="0"/>
              <a:t>(obveznost plačila)</a:t>
            </a:r>
          </a:p>
          <a:p>
            <a:r>
              <a:rPr lang="sl-SI" dirty="0"/>
              <a:t>Delodajalec mora delavcu zagotoviti ustrezno plačilo za opravljanje dela v skladu z določbami 126. do 130., 133. do 135. in 137. člena tega zakona.</a:t>
            </a:r>
          </a:p>
          <a:p>
            <a:endParaRPr lang="sl-SI" dirty="0"/>
          </a:p>
        </p:txBody>
      </p:sp>
    </p:spTree>
    <p:extLst>
      <p:ext uri="{BB962C8B-B14F-4D97-AF65-F5344CB8AC3E}">
        <p14:creationId xmlns:p14="http://schemas.microsoft.com/office/powerpoint/2010/main" val="20574892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sl-SI"/>
          </a:p>
        </p:txBody>
      </p:sp>
      <p:sp>
        <p:nvSpPr>
          <p:cNvPr id="3" name="Označba mesta vsebine 2"/>
          <p:cNvSpPr>
            <a:spLocks noGrp="1"/>
          </p:cNvSpPr>
          <p:nvPr>
            <p:ph idx="1"/>
          </p:nvPr>
        </p:nvSpPr>
        <p:spPr/>
        <p:txBody>
          <a:bodyPr>
            <a:normAutofit lnSpcReduction="10000"/>
          </a:bodyPr>
          <a:lstStyle/>
          <a:p>
            <a:r>
              <a:rPr lang="sl-SI" b="1" dirty="0">
                <a:solidFill>
                  <a:srgbClr val="C00000"/>
                </a:solidFill>
              </a:rPr>
              <a:t>Obveznost zagotavljanja varnih delovnih razmer</a:t>
            </a:r>
          </a:p>
          <a:p>
            <a:r>
              <a:rPr lang="sl-SI" dirty="0"/>
              <a:t>43. člen</a:t>
            </a:r>
          </a:p>
          <a:p>
            <a:r>
              <a:rPr lang="sl-SI" dirty="0"/>
              <a:t>(varne delovne razmere)</a:t>
            </a:r>
          </a:p>
          <a:p>
            <a:r>
              <a:rPr lang="sl-SI" dirty="0"/>
              <a:t>Delodajalec mora zagotavljati pogoje za varnost in zdravje delavcev v skladu s posebnimi predpisi o varnosti in zdravju pri delu.</a:t>
            </a:r>
          </a:p>
          <a:p>
            <a:r>
              <a:rPr lang="sl-SI" dirty="0"/>
              <a:t>(2) Delodajalec mora strokovnega delavca oziroma strokovno službo, ki opravlja strokovne naloge na področju varnosti in zdravja pri delu, obvestiti o zaposlitvi delavcev za določen čas oziroma začetku opravljanja začasnega dela delavcev, zaposlenih pri delodajalcu, ki opravlja dejavnost zagotavljanja dela delavcev drugemu uporabniku.</a:t>
            </a:r>
          </a:p>
          <a:p>
            <a:endParaRPr lang="sl-SI" dirty="0"/>
          </a:p>
        </p:txBody>
      </p:sp>
    </p:spTree>
    <p:extLst>
      <p:ext uri="{BB962C8B-B14F-4D97-AF65-F5344CB8AC3E}">
        <p14:creationId xmlns:p14="http://schemas.microsoft.com/office/powerpoint/2010/main" val="199519160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sl-SI"/>
          </a:p>
        </p:txBody>
      </p:sp>
      <p:sp>
        <p:nvSpPr>
          <p:cNvPr id="3" name="Označba mesta vsebine 2"/>
          <p:cNvSpPr>
            <a:spLocks noGrp="1"/>
          </p:cNvSpPr>
          <p:nvPr>
            <p:ph idx="1"/>
          </p:nvPr>
        </p:nvSpPr>
        <p:spPr/>
        <p:txBody>
          <a:bodyPr/>
          <a:lstStyle/>
          <a:p>
            <a:r>
              <a:rPr lang="sl-SI" b="1" dirty="0">
                <a:solidFill>
                  <a:srgbClr val="C00000"/>
                </a:solidFill>
              </a:rPr>
              <a:t>Obveznost varovanja delavčeve osebnosti</a:t>
            </a:r>
          </a:p>
          <a:p>
            <a:r>
              <a:rPr lang="sl-SI" dirty="0"/>
              <a:t>44. člen</a:t>
            </a:r>
          </a:p>
          <a:p>
            <a:r>
              <a:rPr lang="sl-SI" dirty="0"/>
              <a:t>(splošno)</a:t>
            </a:r>
          </a:p>
          <a:p>
            <a:r>
              <a:rPr lang="sl-SI" dirty="0"/>
              <a:t>Delodajalec mora varovati in spoštovati delavčevo osebnost ter upoštevati in ščititi delavčevo zasebnost.</a:t>
            </a:r>
          </a:p>
          <a:p>
            <a:endParaRPr lang="sl-SI" dirty="0"/>
          </a:p>
        </p:txBody>
      </p:sp>
    </p:spTree>
    <p:extLst>
      <p:ext uri="{BB962C8B-B14F-4D97-AF65-F5344CB8AC3E}">
        <p14:creationId xmlns:p14="http://schemas.microsoft.com/office/powerpoint/2010/main" val="357874852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sl-SI"/>
          </a:p>
        </p:txBody>
      </p:sp>
      <p:sp>
        <p:nvSpPr>
          <p:cNvPr id="3" name="Označba mesta vsebine 2"/>
          <p:cNvSpPr>
            <a:spLocks noGrp="1"/>
          </p:cNvSpPr>
          <p:nvPr>
            <p:ph idx="1"/>
          </p:nvPr>
        </p:nvSpPr>
        <p:spPr/>
        <p:txBody>
          <a:bodyPr>
            <a:normAutofit fontScale="92500" lnSpcReduction="20000"/>
          </a:bodyPr>
          <a:lstStyle/>
          <a:p>
            <a:r>
              <a:rPr lang="sl-SI" dirty="0"/>
              <a:t>(</a:t>
            </a:r>
            <a:r>
              <a:rPr lang="sl-SI" b="1" dirty="0">
                <a:solidFill>
                  <a:srgbClr val="C00000"/>
                </a:solidFill>
              </a:rPr>
              <a:t>varovanje dostojanstva delavca pri delu</a:t>
            </a:r>
            <a:r>
              <a:rPr lang="sl-SI" dirty="0"/>
              <a:t>)</a:t>
            </a:r>
          </a:p>
          <a:p>
            <a:r>
              <a:rPr lang="sl-SI" dirty="0"/>
              <a:t>(1) Delodajalec je dolžan zagotavljati takšno delovno okolje, v katerem noben delavec ne bo izpostavljen spolnemu in drugemu nadlegovanju ali trpinčenju s strani delodajalca, predpostavljenih ali sodelavcev. V ta namen mora delodajalec sprejeti ustrezne ukrepe za zaščito delavcev pred spolnim in drugim nadlegovanjem ali pred trpinčenjem na delovnem mestu. </a:t>
            </a:r>
          </a:p>
          <a:p>
            <a:r>
              <a:rPr lang="sl-SI" dirty="0"/>
              <a:t>(2) Če delavec v primeru spora navaja dejstva, ki opravičujejo domnevo, da je delodajalec ravnal v nasprotju s prejšnjim odstavkom, je dokazno breme na strani delodajalca. </a:t>
            </a:r>
          </a:p>
          <a:p>
            <a:r>
              <a:rPr lang="sl-SI" dirty="0"/>
              <a:t>(3) V primeru </a:t>
            </a:r>
            <a:r>
              <a:rPr lang="sl-SI" dirty="0" err="1"/>
              <a:t>nezagotavljanja</a:t>
            </a:r>
            <a:r>
              <a:rPr lang="sl-SI" dirty="0"/>
              <a:t> varstva pred spolnim in drugim nadlegovanjem ali trpinčenjem v skladu s prvim odstavkom tega člena, je delodajalec delavcu odškodninsko odgovoren po splošnih pravilih civilnega prava.</a:t>
            </a:r>
          </a:p>
          <a:p>
            <a:endParaRPr lang="sl-SI" dirty="0"/>
          </a:p>
        </p:txBody>
      </p:sp>
    </p:spTree>
    <p:extLst>
      <p:ext uri="{BB962C8B-B14F-4D97-AF65-F5344CB8AC3E}">
        <p14:creationId xmlns:p14="http://schemas.microsoft.com/office/powerpoint/2010/main" val="408761937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sl-SI"/>
          </a:p>
        </p:txBody>
      </p:sp>
      <p:sp>
        <p:nvSpPr>
          <p:cNvPr id="3" name="Označba mesta vsebine 2"/>
          <p:cNvSpPr>
            <a:spLocks noGrp="1"/>
          </p:cNvSpPr>
          <p:nvPr>
            <p:ph idx="1"/>
          </p:nvPr>
        </p:nvSpPr>
        <p:spPr/>
        <p:txBody>
          <a:bodyPr>
            <a:normAutofit fontScale="92500" lnSpcReduction="20000"/>
          </a:bodyPr>
          <a:lstStyle/>
          <a:p>
            <a:r>
              <a:rPr lang="sl-SI" dirty="0"/>
              <a:t>(</a:t>
            </a:r>
            <a:r>
              <a:rPr lang="sl-SI" b="1" dirty="0">
                <a:solidFill>
                  <a:srgbClr val="C00000"/>
                </a:solidFill>
              </a:rPr>
              <a:t>varstvo delavčevih osebnih podatkov</a:t>
            </a:r>
            <a:r>
              <a:rPr lang="sl-SI" dirty="0"/>
              <a:t>)</a:t>
            </a:r>
          </a:p>
          <a:p>
            <a:r>
              <a:rPr lang="sl-SI" dirty="0"/>
              <a:t>(1) Osebni podatki delavcev se lahko zbirajo, obdelujejo, uporabljajo in dostavljajo tretjim osebam samo, če je to določeno s tem ali drugim zakonom ali če je to potrebno zaradi uresničevanja pravic in obveznosti iz delovnega razmerja ali v zvezi z delovnim razmerjem. </a:t>
            </a:r>
          </a:p>
          <a:p>
            <a:r>
              <a:rPr lang="sl-SI" dirty="0"/>
              <a:t>(2) Osebne podatke delavcev lahko zbira, obdeluje, uporablja in dostavlja tretjim osebam samo delodajalec ali delavec, ki ga delodajalec za to posebej pooblasti. </a:t>
            </a:r>
          </a:p>
          <a:p>
            <a:r>
              <a:rPr lang="sl-SI" dirty="0"/>
              <a:t>(3) Osebni podatki delavcev, za zbiranje katerih ne obstoji več zakonska podlaga, se morajo takoj zbrisati in prenehati uporabljati. </a:t>
            </a:r>
          </a:p>
          <a:p>
            <a:r>
              <a:rPr lang="sl-SI" dirty="0"/>
              <a:t>(4) Določbe prejšnjih odstavkov se uporabljajo tudi za osebne podatke kandidatov.</a:t>
            </a:r>
          </a:p>
          <a:p>
            <a:endParaRPr lang="sl-SI" dirty="0"/>
          </a:p>
        </p:txBody>
      </p:sp>
    </p:spTree>
    <p:extLst>
      <p:ext uri="{BB962C8B-B14F-4D97-AF65-F5344CB8AC3E}">
        <p14:creationId xmlns:p14="http://schemas.microsoft.com/office/powerpoint/2010/main" val="396745309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b="1" dirty="0" smtClean="0">
                <a:solidFill>
                  <a:srgbClr val="C00000"/>
                </a:solidFill>
              </a:rPr>
              <a:t>PRENEHANJE POGODBE O ZAPOSLITVI</a:t>
            </a:r>
            <a:endParaRPr lang="sl-SI" b="1" dirty="0">
              <a:solidFill>
                <a:srgbClr val="C00000"/>
              </a:solidFill>
            </a:endParaRPr>
          </a:p>
        </p:txBody>
      </p:sp>
      <p:graphicFrame>
        <p:nvGraphicFramePr>
          <p:cNvPr id="4" name="Označba mesta vsebine 3"/>
          <p:cNvGraphicFramePr>
            <a:graphicFrameLocks noGrp="1"/>
          </p:cNvGraphicFramePr>
          <p:nvPr>
            <p:ph idx="1"/>
            <p:extLst>
              <p:ext uri="{D42A27DB-BD31-4B8C-83A1-F6EECF244321}">
                <p14:modId xmlns:p14="http://schemas.microsoft.com/office/powerpoint/2010/main" val="861882416"/>
              </p:ext>
            </p:extLst>
          </p:nvPr>
        </p:nvGraphicFramePr>
        <p:xfrm>
          <a:off x="838200" y="1825625"/>
          <a:ext cx="10515600" cy="3108960"/>
        </p:xfrm>
        <a:graphic>
          <a:graphicData uri="http://schemas.openxmlformats.org/drawingml/2006/table">
            <a:tbl>
              <a:tblPr firstRow="1" bandRow="1">
                <a:tableStyleId>{00A15C55-8517-42AA-B614-E9B94910E393}</a:tableStyleId>
              </a:tblPr>
              <a:tblGrid>
                <a:gridCol w="5257800">
                  <a:extLst>
                    <a:ext uri="{9D8B030D-6E8A-4147-A177-3AD203B41FA5}">
                      <a16:colId xmlns:a16="http://schemas.microsoft.com/office/drawing/2014/main" val="1053266907"/>
                    </a:ext>
                  </a:extLst>
                </a:gridCol>
                <a:gridCol w="5257800">
                  <a:extLst>
                    <a:ext uri="{9D8B030D-6E8A-4147-A177-3AD203B41FA5}">
                      <a16:colId xmlns:a16="http://schemas.microsoft.com/office/drawing/2014/main" val="4185606903"/>
                    </a:ext>
                  </a:extLst>
                </a:gridCol>
              </a:tblGrid>
              <a:tr h="370840">
                <a:tc>
                  <a:txBody>
                    <a:bodyPr/>
                    <a:lstStyle/>
                    <a:p>
                      <a:r>
                        <a:rPr lang="sl-SI" dirty="0" smtClean="0"/>
                        <a:t>Prenehanje pogodbe o zaposlitvi za določen čas</a:t>
                      </a:r>
                      <a:endParaRPr lang="sl-SI" dirty="0"/>
                    </a:p>
                  </a:txBody>
                  <a:tcPr/>
                </a:tc>
                <a:tc>
                  <a:txBody>
                    <a:bodyPr/>
                    <a:lstStyle/>
                    <a:p>
                      <a:r>
                        <a:rPr lang="sl-SI" dirty="0" smtClean="0"/>
                        <a:t>Po preteku časa za katerega je bila sklenjena-</a:t>
                      </a:r>
                      <a:r>
                        <a:rPr lang="sl-SI" baseline="0" dirty="0" smtClean="0"/>
                        <a:t> preneha delovati brez odpovednega roka</a:t>
                      </a:r>
                      <a:endParaRPr lang="sl-SI" dirty="0"/>
                    </a:p>
                  </a:txBody>
                  <a:tcPr/>
                </a:tc>
                <a:extLst>
                  <a:ext uri="{0D108BD9-81ED-4DB2-BD59-A6C34878D82A}">
                    <a16:rowId xmlns:a16="http://schemas.microsoft.com/office/drawing/2014/main" val="488792339"/>
                  </a:ext>
                </a:extLst>
              </a:tr>
              <a:tr h="370840">
                <a:tc>
                  <a:txBody>
                    <a:bodyPr/>
                    <a:lstStyle/>
                    <a:p>
                      <a:r>
                        <a:rPr lang="sl-SI" dirty="0" smtClean="0"/>
                        <a:t>Prenehanje pogodbe o zaposlitvi zaradi smrti delavca oz. delodajalca - fizične osebe</a:t>
                      </a:r>
                      <a:endParaRPr lang="sl-SI" dirty="0"/>
                    </a:p>
                  </a:txBody>
                  <a:tcPr/>
                </a:tc>
                <a:tc>
                  <a:txBody>
                    <a:bodyPr/>
                    <a:lstStyle/>
                    <a:p>
                      <a:endParaRPr lang="sl-SI" dirty="0"/>
                    </a:p>
                  </a:txBody>
                  <a:tcPr/>
                </a:tc>
                <a:extLst>
                  <a:ext uri="{0D108BD9-81ED-4DB2-BD59-A6C34878D82A}">
                    <a16:rowId xmlns:a16="http://schemas.microsoft.com/office/drawing/2014/main" val="3525454054"/>
                  </a:ext>
                </a:extLst>
              </a:tr>
              <a:tr h="370840">
                <a:tc>
                  <a:txBody>
                    <a:bodyPr/>
                    <a:lstStyle/>
                    <a:p>
                      <a:r>
                        <a:rPr lang="sl-SI" dirty="0" smtClean="0"/>
                        <a:t>Sporazumna razveljavitev</a:t>
                      </a:r>
                      <a:endParaRPr lang="sl-SI" dirty="0"/>
                    </a:p>
                  </a:txBody>
                  <a:tcPr/>
                </a:tc>
                <a:tc>
                  <a:txBody>
                    <a:bodyPr/>
                    <a:lstStyle/>
                    <a:p>
                      <a:r>
                        <a:rPr lang="sl-SI" dirty="0" smtClean="0"/>
                        <a:t>Delavec lahko razveljavi pogodbo sporazumno, tudi brez odpovednega roka, dogovor mora biti v pisni obliki. Če</a:t>
                      </a:r>
                      <a:r>
                        <a:rPr lang="sl-SI" baseline="0" dirty="0" smtClean="0"/>
                        <a:t> sami date odpoved, ne morete na zavodu za zaposlovanje prejeti denarnega nadomestila.</a:t>
                      </a:r>
                      <a:endParaRPr lang="sl-SI" dirty="0"/>
                    </a:p>
                  </a:txBody>
                  <a:tcPr/>
                </a:tc>
                <a:extLst>
                  <a:ext uri="{0D108BD9-81ED-4DB2-BD59-A6C34878D82A}">
                    <a16:rowId xmlns:a16="http://schemas.microsoft.com/office/drawing/2014/main" val="2717861411"/>
                  </a:ext>
                </a:extLst>
              </a:tr>
              <a:tr h="370840">
                <a:tc>
                  <a:txBody>
                    <a:bodyPr/>
                    <a:lstStyle/>
                    <a:p>
                      <a:r>
                        <a:rPr lang="sl-SI" dirty="0" smtClean="0"/>
                        <a:t>Odpoved pogodbe o zaposlitvi (redna, odpovedni rok) in izredna ( ni odpovednega</a:t>
                      </a:r>
                      <a:r>
                        <a:rPr lang="sl-SI" baseline="0" dirty="0" smtClean="0"/>
                        <a:t> roka)</a:t>
                      </a:r>
                      <a:endParaRPr lang="sl-SI" dirty="0"/>
                    </a:p>
                  </a:txBody>
                  <a:tcPr/>
                </a:tc>
                <a:tc>
                  <a:txBody>
                    <a:bodyPr/>
                    <a:lstStyle/>
                    <a:p>
                      <a:r>
                        <a:rPr lang="sl-SI" dirty="0" smtClean="0"/>
                        <a:t>Glej nov </a:t>
                      </a:r>
                      <a:r>
                        <a:rPr lang="sl-SI" dirty="0" err="1" smtClean="0"/>
                        <a:t>slajd</a:t>
                      </a:r>
                      <a:endParaRPr lang="sl-SI" dirty="0"/>
                    </a:p>
                  </a:txBody>
                  <a:tcPr/>
                </a:tc>
                <a:extLst>
                  <a:ext uri="{0D108BD9-81ED-4DB2-BD59-A6C34878D82A}">
                    <a16:rowId xmlns:a16="http://schemas.microsoft.com/office/drawing/2014/main" val="2398277023"/>
                  </a:ext>
                </a:extLst>
              </a:tr>
            </a:tbl>
          </a:graphicData>
        </a:graphic>
      </p:graphicFrame>
    </p:spTree>
    <p:extLst>
      <p:ext uri="{BB962C8B-B14F-4D97-AF65-F5344CB8AC3E}">
        <p14:creationId xmlns:p14="http://schemas.microsoft.com/office/powerpoint/2010/main" val="176594460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b="1" dirty="0" smtClean="0">
                <a:solidFill>
                  <a:srgbClr val="C00000"/>
                </a:solidFill>
              </a:rPr>
              <a:t>Redna odpoved- tu je odpovedni rok</a:t>
            </a:r>
            <a:endParaRPr lang="sl-SI" b="1" dirty="0">
              <a:solidFill>
                <a:srgbClr val="C00000"/>
              </a:solidFill>
            </a:endParaRPr>
          </a:p>
        </p:txBody>
      </p:sp>
      <p:sp>
        <p:nvSpPr>
          <p:cNvPr id="3" name="Označba mesta vsebine 2"/>
          <p:cNvSpPr>
            <a:spLocks noGrp="1"/>
          </p:cNvSpPr>
          <p:nvPr>
            <p:ph idx="1"/>
          </p:nvPr>
        </p:nvSpPr>
        <p:spPr/>
        <p:txBody>
          <a:bodyPr/>
          <a:lstStyle/>
          <a:p>
            <a:r>
              <a:rPr lang="sl-SI" b="1" u="sng" dirty="0" smtClean="0">
                <a:solidFill>
                  <a:srgbClr val="7030A0"/>
                </a:solidFill>
              </a:rPr>
              <a:t>Delodajalec lahko poda redno odpoved le če obstaja </a:t>
            </a:r>
          </a:p>
          <a:p>
            <a:pPr marL="0" indent="0">
              <a:buNone/>
            </a:pPr>
            <a:r>
              <a:rPr lang="sl-SI" b="1" dirty="0" smtClean="0">
                <a:solidFill>
                  <a:srgbClr val="00B0F0"/>
                </a:solidFill>
              </a:rPr>
              <a:t>utemeljen razlog.</a:t>
            </a:r>
          </a:p>
          <a:p>
            <a:pPr marL="0" indent="0">
              <a:buNone/>
            </a:pPr>
            <a:r>
              <a:rPr lang="sl-SI" b="1" dirty="0" smtClean="0">
                <a:solidFill>
                  <a:srgbClr val="00B0F0"/>
                </a:solidFill>
              </a:rPr>
              <a:t>Pred odpovedjo mora upoštevati določen postopek in preveriti vse možnosti za zaposlitev delavca na drugo delovno mesto. Upoštevati moramo tudi odpovedni rok.</a:t>
            </a:r>
          </a:p>
          <a:p>
            <a:pPr marL="0" indent="0">
              <a:buNone/>
            </a:pPr>
            <a:r>
              <a:rPr lang="sl-SI" b="1" u="sng" dirty="0" smtClean="0">
                <a:solidFill>
                  <a:srgbClr val="7030A0"/>
                </a:solidFill>
              </a:rPr>
              <a:t>Delavec:</a:t>
            </a:r>
          </a:p>
          <a:p>
            <a:pPr marL="0" indent="0">
              <a:buNone/>
            </a:pPr>
            <a:r>
              <a:rPr lang="sl-SI" b="1" dirty="0" smtClean="0">
                <a:solidFill>
                  <a:srgbClr val="00B0F0"/>
                </a:solidFill>
              </a:rPr>
              <a:t>Lahko sam da redno odpoved, samo v pisni obliki in tudi on mora upoštevati odpovedni rok.</a:t>
            </a:r>
          </a:p>
          <a:p>
            <a:pPr marL="0" indent="0">
              <a:buNone/>
            </a:pPr>
            <a:endParaRPr lang="sl-SI" b="1" dirty="0">
              <a:solidFill>
                <a:srgbClr val="00B0F0"/>
              </a:solidFill>
            </a:endParaRPr>
          </a:p>
        </p:txBody>
      </p:sp>
    </p:spTree>
    <p:extLst>
      <p:ext uri="{BB962C8B-B14F-4D97-AF65-F5344CB8AC3E}">
        <p14:creationId xmlns:p14="http://schemas.microsoft.com/office/powerpoint/2010/main" val="312811275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b="1" dirty="0" smtClean="0">
                <a:solidFill>
                  <a:srgbClr val="FF0000"/>
                </a:solidFill>
              </a:rPr>
              <a:t>Razlogi za redno odpoved s strani delodajalca, kjer je odpovedni rok:</a:t>
            </a:r>
            <a:endParaRPr lang="sl-SI" b="1" dirty="0">
              <a:solidFill>
                <a:srgbClr val="FF0000"/>
              </a:solidFill>
            </a:endParaRPr>
          </a:p>
        </p:txBody>
      </p:sp>
      <p:graphicFrame>
        <p:nvGraphicFramePr>
          <p:cNvPr id="4" name="Označba mesta vsebine 3"/>
          <p:cNvGraphicFramePr>
            <a:graphicFrameLocks noGrp="1"/>
          </p:cNvGraphicFramePr>
          <p:nvPr>
            <p:ph idx="1"/>
            <p:extLst>
              <p:ext uri="{D42A27DB-BD31-4B8C-83A1-F6EECF244321}">
                <p14:modId xmlns:p14="http://schemas.microsoft.com/office/powerpoint/2010/main" val="67893748"/>
              </p:ext>
            </p:extLst>
          </p:nvPr>
        </p:nvGraphicFramePr>
        <p:xfrm>
          <a:off x="838200" y="1825625"/>
          <a:ext cx="10515600" cy="1859280"/>
        </p:xfrm>
        <a:graphic>
          <a:graphicData uri="http://schemas.openxmlformats.org/drawingml/2006/table">
            <a:tbl>
              <a:tblPr firstRow="1" bandRow="1">
                <a:tableStyleId>{5C22544A-7EE6-4342-B048-85BDC9FD1C3A}</a:tableStyleId>
              </a:tblPr>
              <a:tblGrid>
                <a:gridCol w="2628900">
                  <a:extLst>
                    <a:ext uri="{9D8B030D-6E8A-4147-A177-3AD203B41FA5}">
                      <a16:colId xmlns:a16="http://schemas.microsoft.com/office/drawing/2014/main" val="1048486580"/>
                    </a:ext>
                  </a:extLst>
                </a:gridCol>
                <a:gridCol w="2628900">
                  <a:extLst>
                    <a:ext uri="{9D8B030D-6E8A-4147-A177-3AD203B41FA5}">
                      <a16:colId xmlns:a16="http://schemas.microsoft.com/office/drawing/2014/main" val="3369906734"/>
                    </a:ext>
                  </a:extLst>
                </a:gridCol>
                <a:gridCol w="2628900">
                  <a:extLst>
                    <a:ext uri="{9D8B030D-6E8A-4147-A177-3AD203B41FA5}">
                      <a16:colId xmlns:a16="http://schemas.microsoft.com/office/drawing/2014/main" val="370022197"/>
                    </a:ext>
                  </a:extLst>
                </a:gridCol>
                <a:gridCol w="2628900">
                  <a:extLst>
                    <a:ext uri="{9D8B030D-6E8A-4147-A177-3AD203B41FA5}">
                      <a16:colId xmlns:a16="http://schemas.microsoft.com/office/drawing/2014/main" val="829218481"/>
                    </a:ext>
                  </a:extLst>
                </a:gridCol>
              </a:tblGrid>
              <a:tr h="370840">
                <a:tc>
                  <a:txBody>
                    <a:bodyPr/>
                    <a:lstStyle/>
                    <a:p>
                      <a:r>
                        <a:rPr lang="sl-SI" sz="2800" dirty="0" smtClean="0">
                          <a:solidFill>
                            <a:schemeClr val="tx1">
                              <a:lumMod val="95000"/>
                              <a:lumOff val="5000"/>
                            </a:schemeClr>
                          </a:solidFill>
                        </a:rPr>
                        <a:t>POSLOVNI</a:t>
                      </a:r>
                      <a:r>
                        <a:rPr lang="sl-SI" sz="2800" baseline="0" dirty="0" smtClean="0">
                          <a:solidFill>
                            <a:schemeClr val="tx1">
                              <a:lumMod val="95000"/>
                              <a:lumOff val="5000"/>
                            </a:schemeClr>
                          </a:solidFill>
                        </a:rPr>
                        <a:t> RAZLOG</a:t>
                      </a:r>
                      <a:endParaRPr lang="sl-SI" sz="2800" dirty="0">
                        <a:solidFill>
                          <a:schemeClr val="tx1">
                            <a:lumMod val="95000"/>
                            <a:lumOff val="5000"/>
                          </a:schemeClr>
                        </a:solidFill>
                      </a:endParaRPr>
                    </a:p>
                  </a:txBody>
                  <a:tcPr/>
                </a:tc>
                <a:tc>
                  <a:txBody>
                    <a:bodyPr/>
                    <a:lstStyle/>
                    <a:p>
                      <a:r>
                        <a:rPr lang="sl-SI" sz="2800" dirty="0" smtClean="0">
                          <a:solidFill>
                            <a:schemeClr val="tx1">
                              <a:lumMod val="95000"/>
                              <a:lumOff val="5000"/>
                            </a:schemeClr>
                          </a:solidFill>
                        </a:rPr>
                        <a:t>NESPOSOBNOST</a:t>
                      </a:r>
                      <a:endParaRPr lang="sl-SI" sz="2800" dirty="0">
                        <a:solidFill>
                          <a:schemeClr val="tx1">
                            <a:lumMod val="95000"/>
                            <a:lumOff val="5000"/>
                          </a:schemeClr>
                        </a:solidFill>
                      </a:endParaRPr>
                    </a:p>
                  </a:txBody>
                  <a:tcPr/>
                </a:tc>
                <a:tc>
                  <a:txBody>
                    <a:bodyPr/>
                    <a:lstStyle/>
                    <a:p>
                      <a:r>
                        <a:rPr lang="sl-SI" sz="2800" dirty="0" smtClean="0">
                          <a:solidFill>
                            <a:schemeClr val="tx1">
                              <a:lumMod val="95000"/>
                              <a:lumOff val="5000"/>
                            </a:schemeClr>
                          </a:solidFill>
                        </a:rPr>
                        <a:t>KRIVDNI RAZLOG</a:t>
                      </a:r>
                      <a:endParaRPr lang="sl-SI" sz="2800" dirty="0">
                        <a:solidFill>
                          <a:schemeClr val="tx1">
                            <a:lumMod val="95000"/>
                            <a:lumOff val="5000"/>
                          </a:schemeClr>
                        </a:solidFill>
                      </a:endParaRPr>
                    </a:p>
                  </a:txBody>
                  <a:tcPr/>
                </a:tc>
                <a:tc>
                  <a:txBody>
                    <a:bodyPr/>
                    <a:lstStyle/>
                    <a:p>
                      <a:r>
                        <a:rPr lang="sl-SI" sz="2800" dirty="0" smtClean="0">
                          <a:solidFill>
                            <a:schemeClr val="tx1">
                              <a:lumMod val="95000"/>
                              <a:lumOff val="5000"/>
                            </a:schemeClr>
                          </a:solidFill>
                        </a:rPr>
                        <a:t>NEZMOŽNOST ZA DELO</a:t>
                      </a:r>
                      <a:endParaRPr lang="sl-SI" sz="2800" dirty="0">
                        <a:solidFill>
                          <a:schemeClr val="tx1">
                            <a:lumMod val="95000"/>
                            <a:lumOff val="5000"/>
                          </a:schemeClr>
                        </a:solidFill>
                      </a:endParaRPr>
                    </a:p>
                  </a:txBody>
                  <a:tcPr/>
                </a:tc>
                <a:extLst>
                  <a:ext uri="{0D108BD9-81ED-4DB2-BD59-A6C34878D82A}">
                    <a16:rowId xmlns:a16="http://schemas.microsoft.com/office/drawing/2014/main" val="106295913"/>
                  </a:ext>
                </a:extLst>
              </a:tr>
              <a:tr h="370840">
                <a:tc>
                  <a:txBody>
                    <a:bodyPr/>
                    <a:lstStyle/>
                    <a:p>
                      <a:r>
                        <a:rPr lang="sl-SI" dirty="0" smtClean="0"/>
                        <a:t>EKONOMSKI</a:t>
                      </a:r>
                    </a:p>
                    <a:p>
                      <a:r>
                        <a:rPr lang="sl-SI" dirty="0" smtClean="0"/>
                        <a:t>TEHNOLOŠKI</a:t>
                      </a:r>
                    </a:p>
                    <a:p>
                      <a:r>
                        <a:rPr lang="sl-SI" dirty="0" smtClean="0"/>
                        <a:t>ORGANIZACIJSKI</a:t>
                      </a:r>
                      <a:endParaRPr lang="sl-SI" dirty="0"/>
                    </a:p>
                  </a:txBody>
                  <a:tcPr/>
                </a:tc>
                <a:tc>
                  <a:txBody>
                    <a:bodyPr/>
                    <a:lstStyle/>
                    <a:p>
                      <a:r>
                        <a:rPr lang="sl-SI" dirty="0" smtClean="0"/>
                        <a:t>NEDOSEGANJE PRIČAKOVANIH REZULTATOV</a:t>
                      </a:r>
                      <a:endParaRPr lang="sl-SI" dirty="0"/>
                    </a:p>
                  </a:txBody>
                  <a:tcPr/>
                </a:tc>
                <a:tc>
                  <a:txBody>
                    <a:bodyPr/>
                    <a:lstStyle/>
                    <a:p>
                      <a:r>
                        <a:rPr lang="sl-SI" dirty="0" smtClean="0"/>
                        <a:t>KRŠITEV OBVEZNOSTI</a:t>
                      </a:r>
                      <a:endParaRPr lang="sl-SI" dirty="0"/>
                    </a:p>
                  </a:txBody>
                  <a:tcPr/>
                </a:tc>
                <a:tc>
                  <a:txBody>
                    <a:bodyPr/>
                    <a:lstStyle/>
                    <a:p>
                      <a:r>
                        <a:rPr lang="sl-SI" dirty="0" smtClean="0"/>
                        <a:t>INVALIDNOST</a:t>
                      </a:r>
                      <a:endParaRPr lang="sl-SI" dirty="0"/>
                    </a:p>
                  </a:txBody>
                  <a:tcPr/>
                </a:tc>
                <a:extLst>
                  <a:ext uri="{0D108BD9-81ED-4DB2-BD59-A6C34878D82A}">
                    <a16:rowId xmlns:a16="http://schemas.microsoft.com/office/drawing/2014/main" val="3024290536"/>
                  </a:ext>
                </a:extLst>
              </a:tr>
            </a:tbl>
          </a:graphicData>
        </a:graphic>
      </p:graphicFrame>
      <p:sp>
        <p:nvSpPr>
          <p:cNvPr id="5" name="PoljeZBesedilom 4"/>
          <p:cNvSpPr txBox="1"/>
          <p:nvPr/>
        </p:nvSpPr>
        <p:spPr>
          <a:xfrm>
            <a:off x="2569464" y="4032504"/>
            <a:ext cx="2048256" cy="923330"/>
          </a:xfrm>
          <a:prstGeom prst="rect">
            <a:avLst/>
          </a:prstGeom>
          <a:solidFill>
            <a:srgbClr val="FFC000"/>
          </a:solidFill>
        </p:spPr>
        <p:txBody>
          <a:bodyPr wrap="square" rtlCol="0">
            <a:spAutoFit/>
          </a:bodyPr>
          <a:lstStyle/>
          <a:p>
            <a:r>
              <a:rPr lang="sl-SI" dirty="0" smtClean="0"/>
              <a:t>PREKVALIFIKACIJA</a:t>
            </a:r>
          </a:p>
          <a:p>
            <a:r>
              <a:rPr lang="sl-SI" dirty="0" smtClean="0"/>
              <a:t>DOKVALIFIKVACIJA</a:t>
            </a:r>
          </a:p>
          <a:p>
            <a:r>
              <a:rPr lang="sl-SI" dirty="0" smtClean="0"/>
              <a:t>ODPRAVNINA</a:t>
            </a:r>
            <a:endParaRPr lang="sl-SI" dirty="0"/>
          </a:p>
        </p:txBody>
      </p:sp>
      <p:cxnSp>
        <p:nvCxnSpPr>
          <p:cNvPr id="7" name="Raven puščični povezovalnik 6"/>
          <p:cNvCxnSpPr/>
          <p:nvPr/>
        </p:nvCxnSpPr>
        <p:spPr>
          <a:xfrm>
            <a:off x="2560320" y="3684905"/>
            <a:ext cx="557784" cy="3201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 name="Raven puščični povezovalnik 8"/>
          <p:cNvCxnSpPr>
            <a:endCxn id="5" idx="0"/>
          </p:cNvCxnSpPr>
          <p:nvPr/>
        </p:nvCxnSpPr>
        <p:spPr>
          <a:xfrm flipH="1">
            <a:off x="3593592" y="3684905"/>
            <a:ext cx="640080" cy="34759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 name="PoljeZBesedilom 9"/>
          <p:cNvSpPr txBox="1"/>
          <p:nvPr/>
        </p:nvSpPr>
        <p:spPr>
          <a:xfrm>
            <a:off x="6208776" y="4005072"/>
            <a:ext cx="2112264" cy="646331"/>
          </a:xfrm>
          <a:prstGeom prst="rect">
            <a:avLst/>
          </a:prstGeom>
          <a:solidFill>
            <a:schemeClr val="accent6">
              <a:lumMod val="60000"/>
              <a:lumOff val="40000"/>
            </a:schemeClr>
          </a:solidFill>
        </p:spPr>
        <p:txBody>
          <a:bodyPr wrap="square" rtlCol="0">
            <a:spAutoFit/>
          </a:bodyPr>
          <a:lstStyle/>
          <a:p>
            <a:r>
              <a:rPr lang="sl-SI" dirty="0" smtClean="0"/>
              <a:t>OPOMIN</a:t>
            </a:r>
          </a:p>
          <a:p>
            <a:r>
              <a:rPr lang="sl-SI" dirty="0" smtClean="0"/>
              <a:t>ODPOVED</a:t>
            </a:r>
            <a:endParaRPr lang="sl-SI" dirty="0"/>
          </a:p>
        </p:txBody>
      </p:sp>
      <p:cxnSp>
        <p:nvCxnSpPr>
          <p:cNvPr id="12" name="Raven puščični povezovalnik 11"/>
          <p:cNvCxnSpPr/>
          <p:nvPr/>
        </p:nvCxnSpPr>
        <p:spPr>
          <a:xfrm>
            <a:off x="6922008" y="3684905"/>
            <a:ext cx="0" cy="3201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3" name="PoljeZBesedilom 12"/>
          <p:cNvSpPr txBox="1"/>
          <p:nvPr/>
        </p:nvSpPr>
        <p:spPr>
          <a:xfrm>
            <a:off x="1033272" y="5779008"/>
            <a:ext cx="7443216" cy="369332"/>
          </a:xfrm>
          <a:prstGeom prst="rect">
            <a:avLst/>
          </a:prstGeom>
          <a:noFill/>
        </p:spPr>
        <p:txBody>
          <a:bodyPr wrap="square" rtlCol="0">
            <a:spAutoFit/>
          </a:bodyPr>
          <a:lstStyle/>
          <a:p>
            <a:r>
              <a:rPr lang="sl-SI" b="1" dirty="0" smtClean="0">
                <a:solidFill>
                  <a:srgbClr val="00B050"/>
                </a:solidFill>
              </a:rPr>
              <a:t>Delavcu, ki je na bolniški se pogodba ne sme odpovedati!</a:t>
            </a:r>
            <a:endParaRPr lang="sl-SI" b="1" dirty="0">
              <a:solidFill>
                <a:srgbClr val="00B050"/>
              </a:solidFill>
            </a:endParaRPr>
          </a:p>
        </p:txBody>
      </p:sp>
    </p:spTree>
    <p:extLst>
      <p:ext uri="{BB962C8B-B14F-4D97-AF65-F5344CB8AC3E}">
        <p14:creationId xmlns:p14="http://schemas.microsoft.com/office/powerpoint/2010/main" val="20464417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b="1" dirty="0" smtClean="0">
                <a:solidFill>
                  <a:srgbClr val="FF0000"/>
                </a:solidFill>
              </a:rPr>
              <a:t>Delovno razmerje</a:t>
            </a:r>
            <a:endParaRPr lang="sl-SI" b="1" dirty="0">
              <a:solidFill>
                <a:srgbClr val="FF0000"/>
              </a:solidFill>
            </a:endParaRPr>
          </a:p>
        </p:txBody>
      </p:sp>
      <p:sp>
        <p:nvSpPr>
          <p:cNvPr id="3" name="Označba mesta vsebine 2"/>
          <p:cNvSpPr>
            <a:spLocks noGrp="1"/>
          </p:cNvSpPr>
          <p:nvPr>
            <p:ph idx="1"/>
          </p:nvPr>
        </p:nvSpPr>
        <p:spPr/>
        <p:txBody>
          <a:bodyPr/>
          <a:lstStyle/>
          <a:p>
            <a:r>
              <a:rPr lang="sl-SI" dirty="0" smtClean="0"/>
              <a:t>4. člen</a:t>
            </a:r>
          </a:p>
          <a:p>
            <a:r>
              <a:rPr lang="sl-SI" dirty="0" smtClean="0"/>
              <a:t>(definicija delovnega razmerja)</a:t>
            </a:r>
          </a:p>
          <a:p>
            <a:r>
              <a:rPr lang="sl-SI" dirty="0" smtClean="0"/>
              <a:t>(1) Delovno razmerje je razmerje </a:t>
            </a:r>
            <a:r>
              <a:rPr lang="sl-SI" dirty="0" smtClean="0">
                <a:solidFill>
                  <a:schemeClr val="accent5"/>
                </a:solidFill>
              </a:rPr>
              <a:t>med delavcem </a:t>
            </a:r>
            <a:r>
              <a:rPr lang="sl-SI" dirty="0" smtClean="0"/>
              <a:t>in </a:t>
            </a:r>
            <a:r>
              <a:rPr lang="sl-SI" dirty="0" smtClean="0">
                <a:solidFill>
                  <a:srgbClr val="00B050"/>
                </a:solidFill>
              </a:rPr>
              <a:t>delodajalcem</a:t>
            </a:r>
            <a:r>
              <a:rPr lang="sl-SI" dirty="0" smtClean="0"/>
              <a:t>, v katerem se delavec </a:t>
            </a:r>
            <a:r>
              <a:rPr lang="sl-SI" dirty="0" smtClean="0">
                <a:solidFill>
                  <a:srgbClr val="FFC000"/>
                </a:solidFill>
              </a:rPr>
              <a:t>prostovoljno vključi </a:t>
            </a:r>
            <a:r>
              <a:rPr lang="sl-SI" dirty="0" smtClean="0"/>
              <a:t>v organiziran delovni proces delodajalca in v njem </a:t>
            </a:r>
            <a:r>
              <a:rPr lang="sl-SI" dirty="0" smtClean="0">
                <a:solidFill>
                  <a:schemeClr val="accent5"/>
                </a:solidFill>
              </a:rPr>
              <a:t>za plačilo</a:t>
            </a:r>
            <a:r>
              <a:rPr lang="sl-SI" dirty="0" smtClean="0"/>
              <a:t>, osebno in nepretrgano </a:t>
            </a:r>
            <a:r>
              <a:rPr lang="sl-SI" dirty="0" smtClean="0">
                <a:solidFill>
                  <a:schemeClr val="accent6">
                    <a:lumMod val="75000"/>
                  </a:schemeClr>
                </a:solidFill>
              </a:rPr>
              <a:t>opravlja delo </a:t>
            </a:r>
            <a:r>
              <a:rPr lang="sl-SI" dirty="0" smtClean="0">
                <a:solidFill>
                  <a:srgbClr val="C00000"/>
                </a:solidFill>
              </a:rPr>
              <a:t>po navodilih in pod nadzorom delodajalca</a:t>
            </a:r>
            <a:r>
              <a:rPr lang="sl-SI" dirty="0" smtClean="0"/>
              <a:t>.</a:t>
            </a:r>
          </a:p>
          <a:p>
            <a:r>
              <a:rPr lang="sl-SI" dirty="0" smtClean="0"/>
              <a:t>(2) V delovnem razmerju je vsaka od pogodbenih strank dolžna izvrševati dogovorjene ter predpisane </a:t>
            </a:r>
            <a:r>
              <a:rPr lang="sl-SI" dirty="0" smtClean="0">
                <a:solidFill>
                  <a:srgbClr val="C00000"/>
                </a:solidFill>
              </a:rPr>
              <a:t>pravice in obveznosti</a:t>
            </a:r>
            <a:r>
              <a:rPr lang="sl-SI" dirty="0" smtClean="0"/>
              <a:t>.</a:t>
            </a:r>
          </a:p>
          <a:p>
            <a:endParaRPr lang="sl-SI" dirty="0"/>
          </a:p>
        </p:txBody>
      </p:sp>
    </p:spTree>
    <p:extLst>
      <p:ext uri="{BB962C8B-B14F-4D97-AF65-F5344CB8AC3E}">
        <p14:creationId xmlns:p14="http://schemas.microsoft.com/office/powerpoint/2010/main" val="189522938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b="1" dirty="0" smtClean="0">
                <a:solidFill>
                  <a:srgbClr val="00B050"/>
                </a:solidFill>
              </a:rPr>
              <a:t>Odpoved večjemu številu delavcev</a:t>
            </a:r>
            <a:endParaRPr lang="sl-SI" b="1" dirty="0">
              <a:solidFill>
                <a:srgbClr val="00B050"/>
              </a:solidFill>
            </a:endParaRPr>
          </a:p>
        </p:txBody>
      </p:sp>
      <p:sp>
        <p:nvSpPr>
          <p:cNvPr id="3" name="Označba mesta vsebine 2"/>
          <p:cNvSpPr>
            <a:spLocks noGrp="1"/>
          </p:cNvSpPr>
          <p:nvPr>
            <p:ph idx="1"/>
          </p:nvPr>
        </p:nvSpPr>
        <p:spPr/>
        <p:txBody>
          <a:bodyPr/>
          <a:lstStyle/>
          <a:p>
            <a:r>
              <a:rPr lang="sl-SI" dirty="0" smtClean="0">
                <a:solidFill>
                  <a:srgbClr val="7030A0"/>
                </a:solidFill>
              </a:rPr>
              <a:t>Koraki:</a:t>
            </a:r>
          </a:p>
          <a:p>
            <a:r>
              <a:rPr lang="sl-SI" dirty="0" smtClean="0"/>
              <a:t>1. pripraviti program razreševanje presežnih delavcev. Pri tem mora sodelovati s sindikatom. V programu je potrebno navesti:2.</a:t>
            </a:r>
            <a:endParaRPr lang="sl-SI" dirty="0"/>
          </a:p>
        </p:txBody>
      </p:sp>
      <p:graphicFrame>
        <p:nvGraphicFramePr>
          <p:cNvPr id="4" name="Tabela 3"/>
          <p:cNvGraphicFramePr>
            <a:graphicFrameLocks noGrp="1"/>
          </p:cNvGraphicFramePr>
          <p:nvPr>
            <p:extLst>
              <p:ext uri="{D42A27DB-BD31-4B8C-83A1-F6EECF244321}">
                <p14:modId xmlns:p14="http://schemas.microsoft.com/office/powerpoint/2010/main" val="446338146"/>
              </p:ext>
            </p:extLst>
          </p:nvPr>
        </p:nvGraphicFramePr>
        <p:xfrm>
          <a:off x="962152" y="3319272"/>
          <a:ext cx="8126985" cy="1527048"/>
        </p:xfrm>
        <a:graphic>
          <a:graphicData uri="http://schemas.openxmlformats.org/drawingml/2006/table">
            <a:tbl>
              <a:tblPr firstRow="1" bandRow="1">
                <a:tableStyleId>{00A15C55-8517-42AA-B614-E9B94910E393}</a:tableStyleId>
              </a:tblPr>
              <a:tblGrid>
                <a:gridCol w="1625397">
                  <a:extLst>
                    <a:ext uri="{9D8B030D-6E8A-4147-A177-3AD203B41FA5}">
                      <a16:colId xmlns:a16="http://schemas.microsoft.com/office/drawing/2014/main" val="3309909701"/>
                    </a:ext>
                  </a:extLst>
                </a:gridCol>
                <a:gridCol w="1625397">
                  <a:extLst>
                    <a:ext uri="{9D8B030D-6E8A-4147-A177-3AD203B41FA5}">
                      <a16:colId xmlns:a16="http://schemas.microsoft.com/office/drawing/2014/main" val="2766407192"/>
                    </a:ext>
                  </a:extLst>
                </a:gridCol>
                <a:gridCol w="1625397">
                  <a:extLst>
                    <a:ext uri="{9D8B030D-6E8A-4147-A177-3AD203B41FA5}">
                      <a16:colId xmlns:a16="http://schemas.microsoft.com/office/drawing/2014/main" val="3997542968"/>
                    </a:ext>
                  </a:extLst>
                </a:gridCol>
                <a:gridCol w="1625397">
                  <a:extLst>
                    <a:ext uri="{9D8B030D-6E8A-4147-A177-3AD203B41FA5}">
                      <a16:colId xmlns:a16="http://schemas.microsoft.com/office/drawing/2014/main" val="3467224803"/>
                    </a:ext>
                  </a:extLst>
                </a:gridCol>
                <a:gridCol w="1625397">
                  <a:extLst>
                    <a:ext uri="{9D8B030D-6E8A-4147-A177-3AD203B41FA5}">
                      <a16:colId xmlns:a16="http://schemas.microsoft.com/office/drawing/2014/main" val="2471346102"/>
                    </a:ext>
                  </a:extLst>
                </a:gridCol>
              </a:tblGrid>
              <a:tr h="1527048">
                <a:tc>
                  <a:txBody>
                    <a:bodyPr/>
                    <a:lstStyle/>
                    <a:p>
                      <a:r>
                        <a:rPr lang="sl-SI" dirty="0" smtClean="0">
                          <a:solidFill>
                            <a:srgbClr val="7030A0"/>
                          </a:solidFill>
                        </a:rPr>
                        <a:t>Razlog za prenehanje potreb po delavcih</a:t>
                      </a:r>
                      <a:endParaRPr lang="sl-SI" dirty="0">
                        <a:solidFill>
                          <a:srgbClr val="7030A0"/>
                        </a:solidFill>
                      </a:endParaRPr>
                    </a:p>
                  </a:txBody>
                  <a:tcPr/>
                </a:tc>
                <a:tc>
                  <a:txBody>
                    <a:bodyPr/>
                    <a:lstStyle/>
                    <a:p>
                      <a:r>
                        <a:rPr lang="sl-SI" dirty="0" smtClean="0">
                          <a:solidFill>
                            <a:srgbClr val="7030A0"/>
                          </a:solidFill>
                        </a:rPr>
                        <a:t>Seznam presežnih delavcev</a:t>
                      </a:r>
                      <a:endParaRPr lang="sl-SI" dirty="0">
                        <a:solidFill>
                          <a:srgbClr val="7030A0"/>
                        </a:solidFill>
                      </a:endParaRPr>
                    </a:p>
                  </a:txBody>
                  <a:tcPr/>
                </a:tc>
                <a:tc>
                  <a:txBody>
                    <a:bodyPr/>
                    <a:lstStyle/>
                    <a:p>
                      <a:r>
                        <a:rPr lang="sl-SI" dirty="0" smtClean="0">
                          <a:solidFill>
                            <a:srgbClr val="7030A0"/>
                          </a:solidFill>
                        </a:rPr>
                        <a:t>Merila za določitev presežnih delavcev</a:t>
                      </a:r>
                      <a:endParaRPr lang="sl-SI" dirty="0">
                        <a:solidFill>
                          <a:srgbClr val="7030A0"/>
                        </a:solidFill>
                      </a:endParaRPr>
                    </a:p>
                  </a:txBody>
                  <a:tcPr/>
                </a:tc>
                <a:tc>
                  <a:txBody>
                    <a:bodyPr/>
                    <a:lstStyle/>
                    <a:p>
                      <a:r>
                        <a:rPr lang="sl-SI" dirty="0" smtClean="0">
                          <a:solidFill>
                            <a:srgbClr val="7030A0"/>
                          </a:solidFill>
                        </a:rPr>
                        <a:t>Načine za preprečitev  in omejitev števila odpovedi</a:t>
                      </a:r>
                      <a:endParaRPr lang="sl-SI" dirty="0">
                        <a:solidFill>
                          <a:srgbClr val="7030A0"/>
                        </a:solidFill>
                      </a:endParaRPr>
                    </a:p>
                  </a:txBody>
                  <a:tcPr/>
                </a:tc>
                <a:tc>
                  <a:txBody>
                    <a:bodyPr/>
                    <a:lstStyle/>
                    <a:p>
                      <a:endParaRPr lang="sl-SI" dirty="0">
                        <a:solidFill>
                          <a:srgbClr val="7030A0"/>
                        </a:solidFill>
                      </a:endParaRPr>
                    </a:p>
                  </a:txBody>
                  <a:tcPr/>
                </a:tc>
                <a:extLst>
                  <a:ext uri="{0D108BD9-81ED-4DB2-BD59-A6C34878D82A}">
                    <a16:rowId xmlns:a16="http://schemas.microsoft.com/office/drawing/2014/main" val="2211941069"/>
                  </a:ext>
                </a:extLst>
              </a:tr>
            </a:tbl>
          </a:graphicData>
        </a:graphic>
      </p:graphicFrame>
    </p:spTree>
    <p:extLst>
      <p:ext uri="{BB962C8B-B14F-4D97-AF65-F5344CB8AC3E}">
        <p14:creationId xmlns:p14="http://schemas.microsoft.com/office/powerpoint/2010/main" val="235569722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sl-SI"/>
          </a:p>
        </p:txBody>
      </p:sp>
      <p:sp>
        <p:nvSpPr>
          <p:cNvPr id="3" name="Označba mesta vsebine 2"/>
          <p:cNvSpPr>
            <a:spLocks noGrp="1"/>
          </p:cNvSpPr>
          <p:nvPr>
            <p:ph idx="1"/>
          </p:nvPr>
        </p:nvSpPr>
        <p:spPr/>
        <p:txBody>
          <a:bodyPr/>
          <a:lstStyle/>
          <a:p>
            <a:r>
              <a:rPr lang="sl-SI" dirty="0" smtClean="0"/>
              <a:t>2. </a:t>
            </a:r>
            <a:r>
              <a:rPr lang="sl-SI" dirty="0" err="1" smtClean="0"/>
              <a:t>kroak</a:t>
            </a:r>
            <a:r>
              <a:rPr lang="sl-SI" dirty="0" smtClean="0"/>
              <a:t>:</a:t>
            </a:r>
          </a:p>
          <a:p>
            <a:r>
              <a:rPr lang="sl-SI" b="1" dirty="0" smtClean="0">
                <a:solidFill>
                  <a:srgbClr val="7030A0"/>
                </a:solidFill>
              </a:rPr>
              <a:t>Obvestiti zavod za zaposlovanje</a:t>
            </a:r>
          </a:p>
          <a:p>
            <a:endParaRPr lang="sl-SI" b="1" dirty="0">
              <a:solidFill>
                <a:srgbClr val="7030A0"/>
              </a:solidFill>
            </a:endParaRPr>
          </a:p>
          <a:p>
            <a:r>
              <a:rPr lang="sl-SI" b="1" dirty="0" smtClean="0">
                <a:solidFill>
                  <a:srgbClr val="7030A0"/>
                </a:solidFill>
              </a:rPr>
              <a:t>Če delavcu  delodajalec ne poišče delovnega mesta drugje, ga prekvalificira…. mora izplačati odpravnino.  Višina je odvisna od delovne dobe.</a:t>
            </a:r>
            <a:endParaRPr lang="sl-SI" b="1" dirty="0">
              <a:solidFill>
                <a:srgbClr val="7030A0"/>
              </a:solidFill>
            </a:endParaRPr>
          </a:p>
        </p:txBody>
      </p:sp>
    </p:spTree>
    <p:extLst>
      <p:ext uri="{BB962C8B-B14F-4D97-AF65-F5344CB8AC3E}">
        <p14:creationId xmlns:p14="http://schemas.microsoft.com/office/powerpoint/2010/main" val="316115784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b="1" dirty="0" smtClean="0">
                <a:solidFill>
                  <a:srgbClr val="C00000"/>
                </a:solidFill>
              </a:rPr>
              <a:t>Izredna odpoved s strani delodajalca-ni odpovednega roka</a:t>
            </a:r>
            <a:endParaRPr lang="sl-SI" b="1" dirty="0">
              <a:solidFill>
                <a:srgbClr val="C00000"/>
              </a:solidFill>
            </a:endParaRPr>
          </a:p>
        </p:txBody>
      </p:sp>
      <p:graphicFrame>
        <p:nvGraphicFramePr>
          <p:cNvPr id="4" name="Označba mesta vsebine 3"/>
          <p:cNvGraphicFramePr>
            <a:graphicFrameLocks noGrp="1"/>
          </p:cNvGraphicFramePr>
          <p:nvPr>
            <p:ph idx="1"/>
            <p:extLst>
              <p:ext uri="{D42A27DB-BD31-4B8C-83A1-F6EECF244321}">
                <p14:modId xmlns:p14="http://schemas.microsoft.com/office/powerpoint/2010/main" val="442954404"/>
              </p:ext>
            </p:extLst>
          </p:nvPr>
        </p:nvGraphicFramePr>
        <p:xfrm>
          <a:off x="838200" y="1825625"/>
          <a:ext cx="10515600" cy="2529840"/>
        </p:xfrm>
        <a:graphic>
          <a:graphicData uri="http://schemas.openxmlformats.org/drawingml/2006/table">
            <a:tbl>
              <a:tblPr firstRow="1" bandRow="1">
                <a:tableStyleId>{93296810-A885-4BE3-A3E7-6D5BEEA58F35}</a:tableStyleId>
              </a:tblPr>
              <a:tblGrid>
                <a:gridCol w="5257800">
                  <a:extLst>
                    <a:ext uri="{9D8B030D-6E8A-4147-A177-3AD203B41FA5}">
                      <a16:colId xmlns:a16="http://schemas.microsoft.com/office/drawing/2014/main" val="1136606761"/>
                    </a:ext>
                  </a:extLst>
                </a:gridCol>
                <a:gridCol w="5257800">
                  <a:extLst>
                    <a:ext uri="{9D8B030D-6E8A-4147-A177-3AD203B41FA5}">
                      <a16:colId xmlns:a16="http://schemas.microsoft.com/office/drawing/2014/main" val="2587965842"/>
                    </a:ext>
                  </a:extLst>
                </a:gridCol>
              </a:tblGrid>
              <a:tr h="370840">
                <a:tc>
                  <a:txBody>
                    <a:bodyPr/>
                    <a:lstStyle/>
                    <a:p>
                      <a:r>
                        <a:rPr lang="sl-SI" sz="4000" dirty="0" smtClean="0"/>
                        <a:t>Delavec huje krši pogodbeno</a:t>
                      </a:r>
                      <a:r>
                        <a:rPr lang="sl-SI" sz="4000" baseline="0" dirty="0" smtClean="0"/>
                        <a:t> ali drugo obveznost in delovnega razmerja.</a:t>
                      </a:r>
                      <a:endParaRPr lang="sl-SI" sz="4000" dirty="0"/>
                    </a:p>
                  </a:txBody>
                  <a:tcPr/>
                </a:tc>
                <a:tc>
                  <a:txBody>
                    <a:bodyPr/>
                    <a:lstStyle/>
                    <a:p>
                      <a:r>
                        <a:rPr lang="sl-SI" sz="4000" dirty="0" smtClean="0"/>
                        <a:t>Delavec je neuspešno opravil poskusno</a:t>
                      </a:r>
                      <a:r>
                        <a:rPr lang="sl-SI" sz="4000" baseline="0" dirty="0" smtClean="0"/>
                        <a:t> delo.</a:t>
                      </a:r>
                      <a:endParaRPr lang="sl-SI" sz="4000" dirty="0"/>
                    </a:p>
                  </a:txBody>
                  <a:tcPr/>
                </a:tc>
                <a:extLst>
                  <a:ext uri="{0D108BD9-81ED-4DB2-BD59-A6C34878D82A}">
                    <a16:rowId xmlns:a16="http://schemas.microsoft.com/office/drawing/2014/main" val="3741556149"/>
                  </a:ext>
                </a:extLst>
              </a:tr>
            </a:tbl>
          </a:graphicData>
        </a:graphic>
      </p:graphicFrame>
    </p:spTree>
    <p:extLst>
      <p:ext uri="{BB962C8B-B14F-4D97-AF65-F5344CB8AC3E}">
        <p14:creationId xmlns:p14="http://schemas.microsoft.com/office/powerpoint/2010/main" val="189783700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b="1" dirty="0" smtClean="0">
                <a:solidFill>
                  <a:srgbClr val="C00000"/>
                </a:solidFill>
              </a:rPr>
              <a:t>Razlogi za izredno odpoved s strani delavca</a:t>
            </a:r>
            <a:endParaRPr lang="sl-SI" b="1" dirty="0">
              <a:solidFill>
                <a:srgbClr val="C00000"/>
              </a:solidFill>
            </a:endParaRPr>
          </a:p>
        </p:txBody>
      </p:sp>
      <p:sp>
        <p:nvSpPr>
          <p:cNvPr id="3" name="Označba mesta vsebine 2"/>
          <p:cNvSpPr>
            <a:spLocks noGrp="1"/>
          </p:cNvSpPr>
          <p:nvPr>
            <p:ph idx="1"/>
          </p:nvPr>
        </p:nvSpPr>
        <p:spPr>
          <a:xfrm>
            <a:off x="838200" y="1389888"/>
            <a:ext cx="10515600" cy="4787075"/>
          </a:xfrm>
        </p:spPr>
        <p:txBody>
          <a:bodyPr>
            <a:normAutofit lnSpcReduction="10000"/>
          </a:bodyPr>
          <a:lstStyle/>
          <a:p>
            <a:r>
              <a:rPr lang="sl-SI" dirty="0" smtClean="0"/>
              <a:t>Delavec lahko delodajalcu da izredno odpoved, če le ta ne izpolnjuje obveznosti. </a:t>
            </a:r>
          </a:p>
          <a:p>
            <a:r>
              <a:rPr lang="sl-SI" dirty="0" smtClean="0"/>
              <a:t>Delavec mora  delodajalca </a:t>
            </a:r>
            <a:r>
              <a:rPr lang="sl-SI" b="1" dirty="0" smtClean="0">
                <a:solidFill>
                  <a:schemeClr val="accent4"/>
                </a:solidFill>
              </a:rPr>
              <a:t>pisno opomniti </a:t>
            </a:r>
            <a:r>
              <a:rPr lang="sl-SI" dirty="0" smtClean="0"/>
              <a:t>na izpolnitev svojih obveznosti. O kršitvah mora delavec pisno </a:t>
            </a:r>
            <a:r>
              <a:rPr lang="sl-SI" b="1" dirty="0" smtClean="0">
                <a:solidFill>
                  <a:schemeClr val="accent4"/>
                </a:solidFill>
              </a:rPr>
              <a:t>obvestiti inšpekcijo</a:t>
            </a:r>
            <a:r>
              <a:rPr lang="sl-SI" dirty="0" smtClean="0"/>
              <a:t>.</a:t>
            </a:r>
          </a:p>
          <a:p>
            <a:endParaRPr lang="sl-SI" dirty="0"/>
          </a:p>
          <a:p>
            <a:r>
              <a:rPr lang="sl-SI" b="1" dirty="0" smtClean="0">
                <a:solidFill>
                  <a:schemeClr val="accent1"/>
                </a:solidFill>
              </a:rPr>
              <a:t>Po 8 </a:t>
            </a:r>
            <a:r>
              <a:rPr lang="sl-SI" b="1" dirty="0" smtClean="0">
                <a:solidFill>
                  <a:schemeClr val="accent1"/>
                </a:solidFill>
              </a:rPr>
              <a:t>dneh, če se delodajalec na zahteve ne odzove </a:t>
            </a:r>
            <a:r>
              <a:rPr lang="sl-SI" b="1" dirty="0" smtClean="0">
                <a:solidFill>
                  <a:schemeClr val="accent1"/>
                </a:solidFill>
              </a:rPr>
              <a:t>pa lahko odpove pogodbo če:</a:t>
            </a:r>
          </a:p>
          <a:p>
            <a:r>
              <a:rPr lang="sl-SI" dirty="0" smtClean="0"/>
              <a:t> mu delodajalec več kot dve meseca ne zagotovi dela</a:t>
            </a:r>
          </a:p>
          <a:p>
            <a:r>
              <a:rPr lang="sl-SI" dirty="0" smtClean="0"/>
              <a:t>več mesecev ni dobil plačila za delo</a:t>
            </a:r>
          </a:p>
          <a:p>
            <a:r>
              <a:rPr lang="sl-SI" dirty="0" err="1" smtClean="0"/>
              <a:t>delodajelec</a:t>
            </a:r>
            <a:r>
              <a:rPr lang="sl-SI" dirty="0" smtClean="0"/>
              <a:t> </a:t>
            </a:r>
            <a:r>
              <a:rPr lang="sl-SI" dirty="0" smtClean="0"/>
              <a:t>mu ne zagotavlja varnosti in zdravja pri delu</a:t>
            </a:r>
          </a:p>
          <a:p>
            <a:r>
              <a:rPr lang="sl-SI" dirty="0"/>
              <a:t>d</a:t>
            </a:r>
            <a:r>
              <a:rPr lang="sl-SI" dirty="0" smtClean="0"/>
              <a:t>elodajalec ima neprimerni odnos (</a:t>
            </a:r>
            <a:r>
              <a:rPr lang="sl-SI" dirty="0" err="1" smtClean="0"/>
              <a:t>mobing</a:t>
            </a:r>
            <a:r>
              <a:rPr lang="sl-SI" dirty="0" smtClean="0"/>
              <a:t>)</a:t>
            </a:r>
            <a:endParaRPr lang="sl-SI" dirty="0"/>
          </a:p>
        </p:txBody>
      </p:sp>
    </p:spTree>
    <p:extLst>
      <p:ext uri="{BB962C8B-B14F-4D97-AF65-F5344CB8AC3E}">
        <p14:creationId xmlns:p14="http://schemas.microsoft.com/office/powerpoint/2010/main" val="251947051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sl-SI"/>
          </a:p>
        </p:txBody>
      </p:sp>
      <p:sp>
        <p:nvSpPr>
          <p:cNvPr id="3" name="Označba mesta vsebine 2"/>
          <p:cNvSpPr>
            <a:spLocks noGrp="1"/>
          </p:cNvSpPr>
          <p:nvPr>
            <p:ph idx="1"/>
          </p:nvPr>
        </p:nvSpPr>
        <p:spPr/>
        <p:txBody>
          <a:bodyPr/>
          <a:lstStyle/>
          <a:p>
            <a:r>
              <a:rPr lang="sl-SI" dirty="0" smtClean="0"/>
              <a:t>Se pravi, če delodajalec na pripombe ne reagira oziroma se ne odzove, lahko delavec zahteva </a:t>
            </a:r>
            <a:r>
              <a:rPr lang="sl-SI" b="1" dirty="0" smtClean="0">
                <a:solidFill>
                  <a:srgbClr val="C00000"/>
                </a:solidFill>
              </a:rPr>
              <a:t>sodno varstvo </a:t>
            </a:r>
            <a:r>
              <a:rPr lang="sl-SI" dirty="0" smtClean="0"/>
              <a:t>pred pristojnim </a:t>
            </a:r>
            <a:r>
              <a:rPr lang="sl-SI" b="1" dirty="0" smtClean="0">
                <a:solidFill>
                  <a:srgbClr val="C00000"/>
                </a:solidFill>
              </a:rPr>
              <a:t>delovnim sodiščem</a:t>
            </a:r>
            <a:r>
              <a:rPr lang="sl-SI" dirty="0" smtClean="0"/>
              <a:t> in o kršitvah obvesti </a:t>
            </a:r>
            <a:r>
              <a:rPr lang="sl-SI" b="1" dirty="0" smtClean="0">
                <a:solidFill>
                  <a:srgbClr val="C00000"/>
                </a:solidFill>
              </a:rPr>
              <a:t>delovnega inšpektorja</a:t>
            </a:r>
            <a:r>
              <a:rPr lang="sl-SI" dirty="0" smtClean="0"/>
              <a:t>.</a:t>
            </a:r>
          </a:p>
          <a:p>
            <a:endParaRPr lang="sl-SI" dirty="0"/>
          </a:p>
          <a:p>
            <a:r>
              <a:rPr lang="sl-SI" dirty="0" smtClean="0"/>
              <a:t>Lahko pa se v kolektivni pogodbi določi možnost reševanja sporov s pomočjo </a:t>
            </a:r>
            <a:r>
              <a:rPr lang="sl-SI" b="1" dirty="0" smtClean="0">
                <a:solidFill>
                  <a:srgbClr val="C00000"/>
                </a:solidFill>
              </a:rPr>
              <a:t>arbitraže</a:t>
            </a:r>
            <a:r>
              <a:rPr lang="sl-SI" dirty="0" smtClean="0"/>
              <a:t>.</a:t>
            </a:r>
          </a:p>
          <a:p>
            <a:r>
              <a:rPr lang="sl-SI" dirty="0" smtClean="0"/>
              <a:t>Terjatve iz delovnega razmerja zastarajo v roku 5 let.</a:t>
            </a:r>
            <a:endParaRPr lang="sl-SI" dirty="0"/>
          </a:p>
        </p:txBody>
      </p:sp>
    </p:spTree>
    <p:extLst>
      <p:ext uri="{BB962C8B-B14F-4D97-AF65-F5344CB8AC3E}">
        <p14:creationId xmlns:p14="http://schemas.microsoft.com/office/powerpoint/2010/main" val="98464058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Zakaj je pomembno upoštevati zgoraj zapisane korake?</a:t>
            </a:r>
            <a:endParaRPr lang="sl-SI" dirty="0"/>
          </a:p>
        </p:txBody>
      </p:sp>
      <p:sp>
        <p:nvSpPr>
          <p:cNvPr id="3" name="Označba mesta vsebine 2"/>
          <p:cNvSpPr>
            <a:spLocks noGrp="1"/>
          </p:cNvSpPr>
          <p:nvPr>
            <p:ph idx="1"/>
          </p:nvPr>
        </p:nvSpPr>
        <p:spPr/>
        <p:txBody>
          <a:bodyPr/>
          <a:lstStyle/>
          <a:p>
            <a:r>
              <a:rPr lang="sl-SI" dirty="0" smtClean="0"/>
              <a:t>Ker je upravičen do odpravnine, kot pri redni odpovedi pogodbe</a:t>
            </a:r>
            <a:endParaRPr lang="sl-SI" dirty="0"/>
          </a:p>
        </p:txBody>
      </p:sp>
    </p:spTree>
    <p:extLst>
      <p:ext uri="{BB962C8B-B14F-4D97-AF65-F5344CB8AC3E}">
        <p14:creationId xmlns:p14="http://schemas.microsoft.com/office/powerpoint/2010/main" val="114486853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b="1" dirty="0" smtClean="0">
                <a:solidFill>
                  <a:srgbClr val="FF0000"/>
                </a:solidFill>
              </a:rPr>
              <a:t>Katere delavce ščiti zakonodaja?</a:t>
            </a:r>
            <a:endParaRPr lang="sl-SI" b="1" dirty="0">
              <a:solidFill>
                <a:srgbClr val="FF0000"/>
              </a:solidFill>
            </a:endParaRPr>
          </a:p>
        </p:txBody>
      </p:sp>
      <p:sp>
        <p:nvSpPr>
          <p:cNvPr id="3" name="Označba mesta vsebine 2"/>
          <p:cNvSpPr>
            <a:spLocks noGrp="1"/>
          </p:cNvSpPr>
          <p:nvPr>
            <p:ph idx="1"/>
          </p:nvPr>
        </p:nvSpPr>
        <p:spPr/>
        <p:txBody>
          <a:bodyPr>
            <a:normAutofit/>
          </a:bodyPr>
          <a:lstStyle/>
          <a:p>
            <a:r>
              <a:rPr lang="sl-SI" sz="3600" dirty="0" smtClean="0">
                <a:solidFill>
                  <a:schemeClr val="accent5"/>
                </a:solidFill>
              </a:rPr>
              <a:t>Predstavnike delavcev-sindikata</a:t>
            </a:r>
          </a:p>
          <a:p>
            <a:r>
              <a:rPr lang="sl-SI" sz="3600" dirty="0" smtClean="0">
                <a:solidFill>
                  <a:srgbClr val="7030A0"/>
                </a:solidFill>
              </a:rPr>
              <a:t>Starše zaradi varstva otrok</a:t>
            </a:r>
          </a:p>
          <a:p>
            <a:r>
              <a:rPr lang="sl-SI" sz="3600" dirty="0" smtClean="0">
                <a:solidFill>
                  <a:schemeClr val="accent4"/>
                </a:solidFill>
              </a:rPr>
              <a:t>Starejše nad 55 let</a:t>
            </a:r>
          </a:p>
          <a:p>
            <a:r>
              <a:rPr lang="sl-SI" sz="3600" dirty="0" smtClean="0">
                <a:solidFill>
                  <a:srgbClr val="00B050"/>
                </a:solidFill>
              </a:rPr>
              <a:t>Nosečnice</a:t>
            </a:r>
          </a:p>
          <a:p>
            <a:r>
              <a:rPr lang="sl-SI" sz="3600" dirty="0" smtClean="0">
                <a:solidFill>
                  <a:srgbClr val="92D050"/>
                </a:solidFill>
              </a:rPr>
              <a:t>Delavce zaradi bolezni</a:t>
            </a:r>
          </a:p>
          <a:p>
            <a:r>
              <a:rPr lang="sl-SI" sz="3600" dirty="0" smtClean="0">
                <a:solidFill>
                  <a:schemeClr val="accent1"/>
                </a:solidFill>
              </a:rPr>
              <a:t>invalide</a:t>
            </a:r>
            <a:endParaRPr lang="sl-SI" sz="3600" dirty="0">
              <a:solidFill>
                <a:schemeClr val="accent1"/>
              </a:solidFill>
            </a:endParaRPr>
          </a:p>
        </p:txBody>
      </p:sp>
    </p:spTree>
    <p:extLst>
      <p:ext uri="{BB962C8B-B14F-4D97-AF65-F5344CB8AC3E}">
        <p14:creationId xmlns:p14="http://schemas.microsoft.com/office/powerpoint/2010/main" val="171885291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Prenehanje pogodbe o zaposlitvi</a:t>
            </a:r>
            <a:endParaRPr lang="sl-SI" dirty="0"/>
          </a:p>
        </p:txBody>
      </p:sp>
      <p:sp>
        <p:nvSpPr>
          <p:cNvPr id="3" name="Označba mesta vsebine 2"/>
          <p:cNvSpPr>
            <a:spLocks noGrp="1"/>
          </p:cNvSpPr>
          <p:nvPr>
            <p:ph idx="1"/>
          </p:nvPr>
        </p:nvSpPr>
        <p:spPr/>
        <p:txBody>
          <a:bodyPr/>
          <a:lstStyle/>
          <a:p>
            <a:r>
              <a:rPr lang="sl-SI" dirty="0" smtClean="0"/>
              <a:t>Delavec postane invalid I. kategorije</a:t>
            </a:r>
          </a:p>
          <a:p>
            <a:r>
              <a:rPr lang="sl-SI" dirty="0" smtClean="0"/>
              <a:t>Delavcu brez državljanstva</a:t>
            </a:r>
            <a:endParaRPr lang="sl-SI" dirty="0"/>
          </a:p>
        </p:txBody>
      </p:sp>
    </p:spTree>
    <p:extLst>
      <p:ext uri="{BB962C8B-B14F-4D97-AF65-F5344CB8AC3E}">
        <p14:creationId xmlns:p14="http://schemas.microsoft.com/office/powerpoint/2010/main" val="368879052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b="1" dirty="0" smtClean="0">
                <a:solidFill>
                  <a:srgbClr val="C00000"/>
                </a:solidFill>
              </a:rPr>
              <a:t>Kdaj lahko pogodba o zaposlitvi miruje?</a:t>
            </a:r>
            <a:endParaRPr lang="sl-SI" b="1" dirty="0">
              <a:solidFill>
                <a:srgbClr val="C00000"/>
              </a:solidFill>
            </a:endParaRPr>
          </a:p>
        </p:txBody>
      </p:sp>
      <p:sp>
        <p:nvSpPr>
          <p:cNvPr id="3" name="Označba mesta vsebine 2"/>
          <p:cNvSpPr>
            <a:spLocks noGrp="1"/>
          </p:cNvSpPr>
          <p:nvPr>
            <p:ph idx="1"/>
          </p:nvPr>
        </p:nvSpPr>
        <p:spPr/>
        <p:txBody>
          <a:bodyPr>
            <a:normAutofit fontScale="85000" lnSpcReduction="20000"/>
          </a:bodyPr>
          <a:lstStyle/>
          <a:p>
            <a:r>
              <a:rPr lang="sl-SI" dirty="0" err="1" smtClean="0"/>
              <a:t>Npr:obveznega</a:t>
            </a:r>
            <a:r>
              <a:rPr lang="sl-SI" dirty="0" smtClean="0"/>
              <a:t> </a:t>
            </a:r>
            <a:r>
              <a:rPr lang="sl-SI" dirty="0"/>
              <a:t>ali prostovoljnega služenja vojaškega roka, opravljanja nadomestne civilne službe oziroma usposabljanja za opravljanje nalog v rezervni sestavi policije, vpoklica pogodbenega pripadnika rezervne sestave Slovenske vojske k opravljanju vojaške službe v miru ter poziva ali napotitve na opravljanje nalog zaščite, reševanja in pomoči pogodbenega pripadnika Civilne zaščite, pripora in v drugih primerih, ki jih določajo zakon, kolektivna pogodba ali pogodba o zaposlitvi, začasno preneha opravljati delo, pogodba o zaposlitvi ne preneha veljati in je delodajalec ne sme odpovedati, razen če so podani razlogi za izredno odpoved ali če je uveden postopek za prenehanje delodajalca (suspenz pogodbe o zaposlitvi).</a:t>
            </a:r>
          </a:p>
          <a:p>
            <a:r>
              <a:rPr lang="sl-SI" dirty="0"/>
              <a:t>(2) </a:t>
            </a:r>
            <a:r>
              <a:rPr lang="sl-SI" dirty="0" smtClean="0"/>
              <a:t>(</a:t>
            </a:r>
            <a:r>
              <a:rPr lang="sl-SI" dirty="0"/>
              <a:t>3) Delavec se ima pravico in dolžnost vrniti na delo najkasneje v roku petih dni po prenehanju razlogov za suspenz pogodbe. S tem dnem preneha suspenz pogodbe. Če se delavec v predpisanem roku neupravičeno ne vrne na delo in mu je izrečena izredna odpoved v skladu s peto alineo 111. člena tega zakona, traja suspenz pogodbe do začetka učinkovanja izredne odpovedi.</a:t>
            </a:r>
          </a:p>
          <a:p>
            <a:endParaRPr lang="sl-SI" dirty="0"/>
          </a:p>
        </p:txBody>
      </p:sp>
    </p:spTree>
    <p:extLst>
      <p:ext uri="{BB962C8B-B14F-4D97-AF65-F5344CB8AC3E}">
        <p14:creationId xmlns:p14="http://schemas.microsoft.com/office/powerpoint/2010/main" val="301106973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b="1" dirty="0" smtClean="0">
                <a:solidFill>
                  <a:srgbClr val="C00000"/>
                </a:solidFill>
              </a:rPr>
              <a:t>SINDIKAT</a:t>
            </a:r>
            <a:endParaRPr lang="sl-SI" b="1" dirty="0">
              <a:solidFill>
                <a:srgbClr val="C00000"/>
              </a:solidFill>
            </a:endParaRPr>
          </a:p>
        </p:txBody>
      </p:sp>
      <p:sp>
        <p:nvSpPr>
          <p:cNvPr id="3" name="Označba mesta vsebine 2"/>
          <p:cNvSpPr>
            <a:spLocks noGrp="1"/>
          </p:cNvSpPr>
          <p:nvPr>
            <p:ph idx="1"/>
          </p:nvPr>
        </p:nvSpPr>
        <p:spPr/>
        <p:txBody>
          <a:bodyPr/>
          <a:lstStyle/>
          <a:p>
            <a:pPr>
              <a:buFontTx/>
              <a:buChar char="-"/>
            </a:pPr>
            <a:r>
              <a:rPr lang="sl-SI" dirty="0" smtClean="0"/>
              <a:t>Ščiti delavce;</a:t>
            </a:r>
          </a:p>
          <a:p>
            <a:pPr>
              <a:buFontTx/>
              <a:buChar char="-"/>
            </a:pPr>
            <a:r>
              <a:rPr lang="sl-SI" dirty="0" smtClean="0"/>
              <a:t>So prostovoljna združenja delavcev in zastopajo interese delavcev</a:t>
            </a:r>
          </a:p>
          <a:p>
            <a:pPr>
              <a:buFontTx/>
              <a:buChar char="-"/>
            </a:pPr>
            <a:r>
              <a:rPr lang="sl-SI" dirty="0" smtClean="0"/>
              <a:t>Vodijo socialni dialog s posameznimi delodajalci (Npr. gospodarska zbornica Slovenije GZS) in rezultat so:</a:t>
            </a:r>
          </a:p>
          <a:p>
            <a:pPr marL="0" indent="0">
              <a:buNone/>
            </a:pPr>
            <a:endParaRPr lang="sl-SI" dirty="0"/>
          </a:p>
        </p:txBody>
      </p:sp>
      <p:sp>
        <p:nvSpPr>
          <p:cNvPr id="4" name="Puščica dol 3"/>
          <p:cNvSpPr/>
          <p:nvPr/>
        </p:nvSpPr>
        <p:spPr>
          <a:xfrm>
            <a:off x="3254188" y="3702424"/>
            <a:ext cx="744071" cy="663388"/>
          </a:xfrm>
          <a:prstGeom prst="down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sl-SI"/>
          </a:p>
        </p:txBody>
      </p:sp>
      <p:graphicFrame>
        <p:nvGraphicFramePr>
          <p:cNvPr id="5" name="Tabela 4"/>
          <p:cNvGraphicFramePr>
            <a:graphicFrameLocks noGrp="1"/>
          </p:cNvGraphicFramePr>
          <p:nvPr>
            <p:extLst>
              <p:ext uri="{D42A27DB-BD31-4B8C-83A1-F6EECF244321}">
                <p14:modId xmlns:p14="http://schemas.microsoft.com/office/powerpoint/2010/main" val="472915770"/>
              </p:ext>
            </p:extLst>
          </p:nvPr>
        </p:nvGraphicFramePr>
        <p:xfrm>
          <a:off x="838200" y="4365812"/>
          <a:ext cx="8128000" cy="370840"/>
        </p:xfrm>
        <a:graphic>
          <a:graphicData uri="http://schemas.openxmlformats.org/drawingml/2006/table">
            <a:tbl>
              <a:tblPr firstRow="1" bandRow="1">
                <a:tableStyleId>{5C22544A-7EE6-4342-B048-85BDC9FD1C3A}</a:tableStyleId>
              </a:tblPr>
              <a:tblGrid>
                <a:gridCol w="8128000">
                  <a:extLst>
                    <a:ext uri="{9D8B030D-6E8A-4147-A177-3AD203B41FA5}">
                      <a16:colId xmlns:a16="http://schemas.microsoft.com/office/drawing/2014/main" val="2702865076"/>
                    </a:ext>
                  </a:extLst>
                </a:gridCol>
              </a:tblGrid>
              <a:tr h="370840">
                <a:tc>
                  <a:txBody>
                    <a:bodyPr/>
                    <a:lstStyle/>
                    <a:p>
                      <a:pPr algn="ctr"/>
                      <a:r>
                        <a:rPr lang="sl-SI" b="1" dirty="0" smtClean="0">
                          <a:solidFill>
                            <a:srgbClr val="FF0000"/>
                          </a:solidFill>
                        </a:rPr>
                        <a:t>KOLEKTIVNE POGODBE</a:t>
                      </a:r>
                      <a:r>
                        <a:rPr lang="sl-SI" b="1" dirty="0" smtClean="0">
                          <a:solidFill>
                            <a:schemeClr val="tx1"/>
                          </a:solidFill>
                        </a:rPr>
                        <a:t>, KI NE SMEJO BITI STROŽJE OD </a:t>
                      </a:r>
                      <a:r>
                        <a:rPr lang="sl-SI" b="1" dirty="0" err="1" smtClean="0">
                          <a:solidFill>
                            <a:schemeClr val="tx1"/>
                          </a:solidFill>
                        </a:rPr>
                        <a:t>zdr</a:t>
                      </a:r>
                      <a:endParaRPr lang="sl-SI" b="1" dirty="0">
                        <a:solidFill>
                          <a:schemeClr val="tx1"/>
                        </a:solidFill>
                      </a:endParaRPr>
                    </a:p>
                  </a:txBody>
                  <a:tcPr/>
                </a:tc>
                <a:extLst>
                  <a:ext uri="{0D108BD9-81ED-4DB2-BD59-A6C34878D82A}">
                    <a16:rowId xmlns:a16="http://schemas.microsoft.com/office/drawing/2014/main" val="2710611194"/>
                  </a:ext>
                </a:extLst>
              </a:tr>
            </a:tbl>
          </a:graphicData>
        </a:graphic>
      </p:graphicFrame>
    </p:spTree>
    <p:extLst>
      <p:ext uri="{BB962C8B-B14F-4D97-AF65-F5344CB8AC3E}">
        <p14:creationId xmlns:p14="http://schemas.microsoft.com/office/powerpoint/2010/main" val="18373402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b="1" dirty="0" smtClean="0">
                <a:solidFill>
                  <a:srgbClr val="C00000"/>
                </a:solidFill>
              </a:rPr>
              <a:t>Kdo je delavec? Kdo je delodajalec?</a:t>
            </a:r>
            <a:endParaRPr lang="sl-SI" b="1" dirty="0">
              <a:solidFill>
                <a:srgbClr val="C00000"/>
              </a:solidFill>
            </a:endParaRPr>
          </a:p>
        </p:txBody>
      </p:sp>
      <p:sp>
        <p:nvSpPr>
          <p:cNvPr id="3" name="Označba mesta vsebine 2"/>
          <p:cNvSpPr>
            <a:spLocks noGrp="1"/>
          </p:cNvSpPr>
          <p:nvPr>
            <p:ph idx="1"/>
          </p:nvPr>
        </p:nvSpPr>
        <p:spPr/>
        <p:txBody>
          <a:bodyPr>
            <a:normAutofit fontScale="92500" lnSpcReduction="20000"/>
          </a:bodyPr>
          <a:lstStyle/>
          <a:p>
            <a:r>
              <a:rPr lang="sl-SI" dirty="0" smtClean="0"/>
              <a:t>5. člen</a:t>
            </a:r>
          </a:p>
          <a:p>
            <a:r>
              <a:rPr lang="sl-SI" dirty="0" smtClean="0"/>
              <a:t>(opredelitev delavca in delodajalca)</a:t>
            </a:r>
          </a:p>
          <a:p>
            <a:r>
              <a:rPr lang="sl-SI" dirty="0" smtClean="0"/>
              <a:t>(1) </a:t>
            </a:r>
            <a:r>
              <a:rPr lang="sl-SI" dirty="0" smtClean="0">
                <a:solidFill>
                  <a:schemeClr val="accent1"/>
                </a:solidFill>
              </a:rPr>
              <a:t>Delavec po tem zakonu je vsaka fizična oseba, ki je v delovnem razmerju na podlagi sklenjene pogodbe o zaposlitvi. Ne sme biti mlajši od 15.let.</a:t>
            </a:r>
          </a:p>
          <a:p>
            <a:r>
              <a:rPr lang="sl-SI" dirty="0" smtClean="0"/>
              <a:t>(2) </a:t>
            </a:r>
            <a:r>
              <a:rPr lang="sl-SI" dirty="0" smtClean="0">
                <a:solidFill>
                  <a:schemeClr val="accent2"/>
                </a:solidFill>
              </a:rPr>
              <a:t>Delodajalec po tem zakonu je pravna in fizična oseba ter drug subjekt, kot je državni organ, lokalna skupnost, podružnica tujega podjetja ter diplomatsko in konzularno predstavništvo, ki zaposluje delavca na podlagi pogodbe o zaposlitvi.</a:t>
            </a:r>
          </a:p>
          <a:p>
            <a:r>
              <a:rPr lang="sl-SI" dirty="0" smtClean="0"/>
              <a:t>(3) Manjši delodajalec po tem zakonu je delodajalec, ki zaposluje deset ali manj delavcev.</a:t>
            </a:r>
          </a:p>
          <a:p>
            <a:r>
              <a:rPr lang="sl-SI" dirty="0" smtClean="0"/>
              <a:t>(4) V zakonu uporabljena izraza delavec in delodajalec, zapisana v moški spolni slovnični obliki, sta uporabljena kot nevtralna za ženske in za moške.</a:t>
            </a:r>
          </a:p>
          <a:p>
            <a:endParaRPr lang="sl-SI" dirty="0"/>
          </a:p>
        </p:txBody>
      </p:sp>
    </p:spTree>
    <p:extLst>
      <p:ext uri="{BB962C8B-B14F-4D97-AF65-F5344CB8AC3E}">
        <p14:creationId xmlns:p14="http://schemas.microsoft.com/office/powerpoint/2010/main" val="26190873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b="1" dirty="0" smtClean="0">
                <a:solidFill>
                  <a:srgbClr val="FF0000"/>
                </a:solidFill>
              </a:rPr>
              <a:t>Nična pogodba</a:t>
            </a:r>
            <a:endParaRPr lang="sl-SI" b="1" dirty="0">
              <a:solidFill>
                <a:srgbClr val="FF0000"/>
              </a:solidFill>
            </a:endParaRPr>
          </a:p>
        </p:txBody>
      </p:sp>
      <p:sp>
        <p:nvSpPr>
          <p:cNvPr id="3" name="Označba mesta vsebine 2"/>
          <p:cNvSpPr>
            <a:spLocks noGrp="1"/>
          </p:cNvSpPr>
          <p:nvPr>
            <p:ph idx="1"/>
          </p:nvPr>
        </p:nvSpPr>
        <p:spPr/>
        <p:txBody>
          <a:bodyPr/>
          <a:lstStyle/>
          <a:p>
            <a:r>
              <a:rPr lang="sl-SI" dirty="0" smtClean="0"/>
              <a:t>19. člen</a:t>
            </a:r>
          </a:p>
          <a:p>
            <a:r>
              <a:rPr lang="sl-SI" dirty="0" smtClean="0"/>
              <a:t>(sposobnost za sklenitev pogodbe o zaposlitvi)</a:t>
            </a:r>
          </a:p>
          <a:p>
            <a:r>
              <a:rPr lang="sl-SI" dirty="0" smtClean="0"/>
              <a:t>(1) Pogodbo o zaposlitvi smejo skleniti osebe, ki so dopolnile starost 15 let. </a:t>
            </a:r>
          </a:p>
          <a:p>
            <a:r>
              <a:rPr lang="sl-SI" dirty="0" smtClean="0"/>
              <a:t>(2</a:t>
            </a:r>
            <a:r>
              <a:rPr lang="sl-SI" b="1" dirty="0" smtClean="0">
                <a:solidFill>
                  <a:srgbClr val="FF0000"/>
                </a:solidFill>
              </a:rPr>
              <a:t>) Pogodba o zaposlitvi z osebo, ki še ni dopolnila 15 let starosti, je nična.</a:t>
            </a:r>
          </a:p>
          <a:p>
            <a:endParaRPr lang="sl-SI" dirty="0"/>
          </a:p>
        </p:txBody>
      </p:sp>
    </p:spTree>
    <p:extLst>
      <p:ext uri="{BB962C8B-B14F-4D97-AF65-F5344CB8AC3E}">
        <p14:creationId xmlns:p14="http://schemas.microsoft.com/office/powerpoint/2010/main" val="32390925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b="1" dirty="0" smtClean="0">
                <a:solidFill>
                  <a:srgbClr val="C00000"/>
                </a:solidFill>
              </a:rPr>
              <a:t>Prepoved diskriminacije</a:t>
            </a:r>
            <a:endParaRPr lang="sl-SI" b="1" dirty="0">
              <a:solidFill>
                <a:srgbClr val="C00000"/>
              </a:solidFill>
            </a:endParaRPr>
          </a:p>
        </p:txBody>
      </p:sp>
      <p:sp>
        <p:nvSpPr>
          <p:cNvPr id="3" name="Označba mesta vsebine 2"/>
          <p:cNvSpPr>
            <a:spLocks noGrp="1"/>
          </p:cNvSpPr>
          <p:nvPr>
            <p:ph idx="1"/>
          </p:nvPr>
        </p:nvSpPr>
        <p:spPr/>
        <p:txBody>
          <a:bodyPr>
            <a:normAutofit fontScale="92500"/>
          </a:bodyPr>
          <a:lstStyle/>
          <a:p>
            <a:endParaRPr lang="sl-SI" dirty="0" smtClean="0"/>
          </a:p>
          <a:p>
            <a:r>
              <a:rPr lang="sl-SI" dirty="0" smtClean="0"/>
              <a:t>6. člen</a:t>
            </a:r>
          </a:p>
          <a:p>
            <a:r>
              <a:rPr lang="sl-SI" dirty="0" smtClean="0"/>
              <a:t>(1) Delodajalec mora iskalcu zaposlitve (v nadaljnjem besedilu: kandidatu) pri zaposlovanju ali delavcu v času trajanja delovnega razmerja in v zvezi s prenehanjem pogodbe o zaposlitvi zagotavljati enako obravnavo </a:t>
            </a:r>
            <a:r>
              <a:rPr lang="sl-SI" dirty="0" smtClean="0">
                <a:solidFill>
                  <a:schemeClr val="accent6"/>
                </a:solidFill>
              </a:rPr>
              <a:t>ne glede na </a:t>
            </a:r>
            <a:r>
              <a:rPr lang="sl-SI" u="sng" dirty="0" smtClean="0">
                <a:solidFill>
                  <a:schemeClr val="accent6"/>
                </a:solidFill>
              </a:rPr>
              <a:t>narodnost</a:t>
            </a:r>
            <a:r>
              <a:rPr lang="sl-SI" dirty="0" smtClean="0">
                <a:solidFill>
                  <a:schemeClr val="accent6"/>
                </a:solidFill>
              </a:rPr>
              <a:t>, </a:t>
            </a:r>
            <a:r>
              <a:rPr lang="sl-SI" u="sng" dirty="0" smtClean="0">
                <a:solidFill>
                  <a:schemeClr val="accent6"/>
                </a:solidFill>
              </a:rPr>
              <a:t>raso</a:t>
            </a:r>
            <a:r>
              <a:rPr lang="sl-SI" dirty="0" smtClean="0">
                <a:solidFill>
                  <a:schemeClr val="accent6"/>
                </a:solidFill>
              </a:rPr>
              <a:t> ali </a:t>
            </a:r>
            <a:r>
              <a:rPr lang="sl-SI" u="sng" dirty="0" smtClean="0">
                <a:solidFill>
                  <a:schemeClr val="accent6"/>
                </a:solidFill>
              </a:rPr>
              <a:t>etnično poreklo</a:t>
            </a:r>
            <a:r>
              <a:rPr lang="sl-SI" dirty="0" smtClean="0">
                <a:solidFill>
                  <a:schemeClr val="accent6"/>
                </a:solidFill>
              </a:rPr>
              <a:t>, </a:t>
            </a:r>
            <a:r>
              <a:rPr lang="sl-SI" u="sng" dirty="0" smtClean="0">
                <a:solidFill>
                  <a:schemeClr val="accent6"/>
                </a:solidFill>
              </a:rPr>
              <a:t>nacionalno in socialno poreklo</a:t>
            </a:r>
            <a:r>
              <a:rPr lang="sl-SI" dirty="0" smtClean="0">
                <a:solidFill>
                  <a:schemeClr val="accent6"/>
                </a:solidFill>
              </a:rPr>
              <a:t>, </a:t>
            </a:r>
            <a:r>
              <a:rPr lang="sl-SI" u="sng" dirty="0" smtClean="0">
                <a:solidFill>
                  <a:schemeClr val="accent6"/>
                </a:solidFill>
              </a:rPr>
              <a:t>spol,</a:t>
            </a:r>
            <a:r>
              <a:rPr lang="sl-SI" dirty="0" smtClean="0">
                <a:solidFill>
                  <a:schemeClr val="accent6"/>
                </a:solidFill>
              </a:rPr>
              <a:t> </a:t>
            </a:r>
            <a:r>
              <a:rPr lang="sl-SI" u="sng" dirty="0" smtClean="0">
                <a:solidFill>
                  <a:schemeClr val="accent6"/>
                </a:solidFill>
              </a:rPr>
              <a:t>barvo kože, zdravstveno stanje, invalidnost, vero ali prepričanje, starost, spolno usmerjenost, družinsko stanje, članstvo v sindikatu, premoženjsko stanje a</a:t>
            </a:r>
            <a:r>
              <a:rPr lang="sl-SI" dirty="0" smtClean="0">
                <a:solidFill>
                  <a:schemeClr val="accent6"/>
                </a:solidFill>
              </a:rPr>
              <a:t>li drugo osebno okoliščino v skladu s tem zakonom, predpisi o uresničevanju načela enakega obravnavanja in predpisi o enakih možnostih žensk in moških.</a:t>
            </a:r>
          </a:p>
          <a:p>
            <a:endParaRPr lang="sl-SI" dirty="0"/>
          </a:p>
        </p:txBody>
      </p:sp>
    </p:spTree>
    <p:extLst>
      <p:ext uri="{BB962C8B-B14F-4D97-AF65-F5344CB8AC3E}">
        <p14:creationId xmlns:p14="http://schemas.microsoft.com/office/powerpoint/2010/main" val="12148539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sl-SI"/>
          </a:p>
        </p:txBody>
      </p:sp>
      <p:sp>
        <p:nvSpPr>
          <p:cNvPr id="3" name="Označba mesta vsebine 2"/>
          <p:cNvSpPr>
            <a:spLocks noGrp="1"/>
          </p:cNvSpPr>
          <p:nvPr>
            <p:ph idx="1"/>
          </p:nvPr>
        </p:nvSpPr>
        <p:spPr/>
        <p:txBody>
          <a:bodyPr/>
          <a:lstStyle/>
          <a:p>
            <a:r>
              <a:rPr lang="sl-SI" dirty="0" smtClean="0"/>
              <a:t>6.a člen</a:t>
            </a:r>
          </a:p>
          <a:p>
            <a:r>
              <a:rPr lang="sl-SI" dirty="0" smtClean="0"/>
              <a:t>(prepoved spolnega in drugega nadlegovanja ter trpinčenja na delovnem mestu)</a:t>
            </a:r>
          </a:p>
          <a:p>
            <a:endParaRPr lang="sl-SI" dirty="0"/>
          </a:p>
        </p:txBody>
      </p:sp>
    </p:spTree>
    <p:extLst>
      <p:ext uri="{BB962C8B-B14F-4D97-AF65-F5344CB8AC3E}">
        <p14:creationId xmlns:p14="http://schemas.microsoft.com/office/powerpoint/2010/main" val="17847894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838200" y="365125"/>
            <a:ext cx="10515600" cy="697321"/>
          </a:xfrm>
        </p:spPr>
        <p:txBody>
          <a:bodyPr/>
          <a:lstStyle/>
          <a:p>
            <a:r>
              <a:rPr lang="sl-SI" b="1" dirty="0" smtClean="0">
                <a:solidFill>
                  <a:srgbClr val="C00000"/>
                </a:solidFill>
              </a:rPr>
              <a:t>Kako se sklene delovno razmerje?</a:t>
            </a:r>
            <a:endParaRPr lang="sl-SI" b="1" dirty="0">
              <a:solidFill>
                <a:srgbClr val="C00000"/>
              </a:solidFill>
            </a:endParaRPr>
          </a:p>
        </p:txBody>
      </p:sp>
      <p:sp>
        <p:nvSpPr>
          <p:cNvPr id="3" name="Označba mesta vsebine 2"/>
          <p:cNvSpPr>
            <a:spLocks noGrp="1"/>
          </p:cNvSpPr>
          <p:nvPr>
            <p:ph idx="1"/>
          </p:nvPr>
        </p:nvSpPr>
        <p:spPr>
          <a:xfrm>
            <a:off x="838200" y="1062446"/>
            <a:ext cx="10515600" cy="5114517"/>
          </a:xfrm>
        </p:spPr>
        <p:txBody>
          <a:bodyPr>
            <a:normAutofit fontScale="85000" lnSpcReduction="20000"/>
          </a:bodyPr>
          <a:lstStyle/>
          <a:p>
            <a:r>
              <a:rPr lang="sl-SI" sz="3800" b="1" dirty="0" smtClean="0">
                <a:solidFill>
                  <a:srgbClr val="FF0000"/>
                </a:solidFill>
              </a:rPr>
              <a:t>S pogodbo o zaposlitvi se sklene delovno razmerje. </a:t>
            </a:r>
          </a:p>
          <a:p>
            <a:r>
              <a:rPr lang="sl-SI" dirty="0" smtClean="0"/>
              <a:t>(2) Pravice in obveznosti na podlagi opravljanja dela v delovnem razmerju in vključitev v socialno zavarovanje na podlagi delovnega razmerja, se začnejo uresničevati z dnem nastopa dela, dogovorjenim v pogodbi o zaposlitvi. Delodajalec je dolžan delavca prijaviti v obvezno pokojninsko, invalidsko, zdravstveno in zavarovanje za primer brezposelnosti v skladu s posebnimi predpisi in mu izročiti fotokopijo prijave v 15 dneh od nastopa dela. </a:t>
            </a:r>
          </a:p>
          <a:p>
            <a:r>
              <a:rPr lang="sl-SI" dirty="0" smtClean="0"/>
              <a:t>(3) Če datum nastopa dela ni določen, se kot datum nastopa dela šteje datum sklenitve pogodbe o zaposlitvi. </a:t>
            </a:r>
          </a:p>
          <a:p>
            <a:r>
              <a:rPr lang="sl-SI" dirty="0" smtClean="0"/>
              <a:t>(4) Pravice in obveznosti na podlagi opravljanja dela v delovnem razmerju in vključitev v socialno zavarovanje na podlagi delovnega razmerja se začnejo uresničevati z datumom nastopa dela tudi v primeru, če delavec tega dne iz opravičenih razlogov ne začne delati (npr. se pravi si na bolniški ali na potovanju, če ti je dovolim delodajalec…). </a:t>
            </a:r>
          </a:p>
          <a:p>
            <a:r>
              <a:rPr lang="sl-SI" dirty="0" smtClean="0"/>
              <a:t>(5) Opravičeni razlogi po tem zakonu, zaradi katerih delavec ne začne delati, so primeri, ko je delavec opravičeno odsoten z dela po zakonu ali kolektivni pogodbi, lahko pa jih s pogodbo o zaposlitvi določita tudi stranki sami.</a:t>
            </a:r>
          </a:p>
          <a:p>
            <a:endParaRPr lang="sl-SI" dirty="0"/>
          </a:p>
        </p:txBody>
      </p:sp>
    </p:spTree>
    <p:extLst>
      <p:ext uri="{BB962C8B-B14F-4D97-AF65-F5344CB8AC3E}">
        <p14:creationId xmlns:p14="http://schemas.microsoft.com/office/powerpoint/2010/main" val="33224602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b="1" dirty="0" smtClean="0">
                <a:solidFill>
                  <a:srgbClr val="FF0000"/>
                </a:solidFill>
              </a:rPr>
              <a:t>Objava prostega delovnega mesta oziroma vrste dela</a:t>
            </a:r>
            <a:endParaRPr lang="sl-SI" b="1" dirty="0">
              <a:solidFill>
                <a:srgbClr val="FF0000"/>
              </a:solidFill>
            </a:endParaRPr>
          </a:p>
        </p:txBody>
      </p:sp>
      <p:sp>
        <p:nvSpPr>
          <p:cNvPr id="3" name="Označba mesta vsebine 2"/>
          <p:cNvSpPr>
            <a:spLocks noGrp="1"/>
          </p:cNvSpPr>
          <p:nvPr>
            <p:ph idx="1"/>
          </p:nvPr>
        </p:nvSpPr>
        <p:spPr/>
        <p:txBody>
          <a:bodyPr>
            <a:normAutofit fontScale="77500" lnSpcReduction="20000"/>
          </a:bodyPr>
          <a:lstStyle/>
          <a:p>
            <a:r>
              <a:rPr lang="sl-SI" dirty="0" smtClean="0"/>
              <a:t>23. člen</a:t>
            </a:r>
          </a:p>
          <a:p>
            <a:endParaRPr lang="sl-SI" dirty="0" smtClean="0"/>
          </a:p>
          <a:p>
            <a:r>
              <a:rPr lang="sl-SI" dirty="0" smtClean="0"/>
              <a:t>(1) Delodajalec, ki zaposluje nove delavce, mora </a:t>
            </a:r>
            <a:r>
              <a:rPr lang="sl-SI" b="1" u="sng" dirty="0" smtClean="0">
                <a:solidFill>
                  <a:srgbClr val="0070C0"/>
                </a:solidFill>
              </a:rPr>
              <a:t>prosto delovno mesto oziroma vrsto </a:t>
            </a:r>
            <a:r>
              <a:rPr lang="sl-SI" dirty="0" smtClean="0"/>
              <a:t>dela (v nadaljnjem besedilu: delo) </a:t>
            </a:r>
            <a:r>
              <a:rPr lang="sl-SI" b="1" u="sng" dirty="0" smtClean="0">
                <a:solidFill>
                  <a:srgbClr val="0070C0"/>
                </a:solidFill>
              </a:rPr>
              <a:t>javno objaviti</a:t>
            </a:r>
            <a:r>
              <a:rPr lang="sl-SI" dirty="0" smtClean="0"/>
              <a:t>. Objava prostega dela mora vsebovati pogoje za opravljanje dela in rok za prijavo, ki </a:t>
            </a:r>
            <a:r>
              <a:rPr lang="sl-SI" b="1" dirty="0" smtClean="0">
                <a:solidFill>
                  <a:srgbClr val="0070C0"/>
                </a:solidFill>
              </a:rPr>
              <a:t>ne sme biti krajši od petih dni</a:t>
            </a:r>
            <a:r>
              <a:rPr lang="sl-SI" dirty="0" smtClean="0"/>
              <a:t>. </a:t>
            </a:r>
          </a:p>
          <a:p>
            <a:r>
              <a:rPr lang="sl-SI" dirty="0" smtClean="0"/>
              <a:t>(2) Za javno objavo po prejšnjem odstavku se šteje tudi </a:t>
            </a:r>
            <a:r>
              <a:rPr lang="sl-SI" b="1" u="sng" dirty="0" smtClean="0">
                <a:solidFill>
                  <a:srgbClr val="0070C0"/>
                </a:solidFill>
              </a:rPr>
              <a:t>objava, ki jo izvede zavod za zaposlovanje.</a:t>
            </a:r>
          </a:p>
          <a:p>
            <a:r>
              <a:rPr lang="sl-SI" dirty="0" smtClean="0"/>
              <a:t>(3) Če delodajalec objavi prosto delo tudi v sredstvih javnega obveščanja, začne rok za prijavo teči naslednji dan po zadnji objavi. </a:t>
            </a:r>
          </a:p>
          <a:p>
            <a:r>
              <a:rPr lang="sl-SI" dirty="0" smtClean="0"/>
              <a:t>(4) </a:t>
            </a:r>
            <a:r>
              <a:rPr lang="sl-SI" b="1" dirty="0" smtClean="0">
                <a:solidFill>
                  <a:srgbClr val="FF0000"/>
                </a:solidFill>
              </a:rPr>
              <a:t>Delodajalec, ki ima zaposlene delavce za določen čas</a:t>
            </a:r>
            <a:r>
              <a:rPr lang="sl-SI" dirty="0" smtClean="0"/>
              <a:t>, s krajšim delovnim časom oziroma pri katerem opravljajo delo delavci, zaposleni pri delodajalcu, ki opravlja dejavnost zagotavljanja dela delavcev drugemu uporabniku in zaposluje za nedoločen čas oziroma s polnim delovnim časom, </a:t>
            </a:r>
            <a:r>
              <a:rPr lang="sl-SI" b="1" dirty="0" smtClean="0">
                <a:solidFill>
                  <a:srgbClr val="FF0000"/>
                </a:solidFill>
              </a:rPr>
              <a:t>mora o prostih delih oziroma o javni objavi prostih del pravočasno obvestiti delavce na pri delodajalcu običajen način.</a:t>
            </a:r>
          </a:p>
          <a:p>
            <a:endParaRPr lang="sl-SI" dirty="0"/>
          </a:p>
        </p:txBody>
      </p:sp>
    </p:spTree>
    <p:extLst>
      <p:ext uri="{BB962C8B-B14F-4D97-AF65-F5344CB8AC3E}">
        <p14:creationId xmlns:p14="http://schemas.microsoft.com/office/powerpoint/2010/main" val="3793272956"/>
      </p:ext>
    </p:extLst>
  </p:cSld>
  <p:clrMapOvr>
    <a:masterClrMapping/>
  </p:clrMapOvr>
</p:sld>
</file>

<file path=ppt/theme/theme1.xml><?xml version="1.0" encoding="utf-8"?>
<a:theme xmlns:a="http://schemas.openxmlformats.org/drawingml/2006/main" name="Officeova tema">
  <a:themeElements>
    <a:clrScheme name="Pisarn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isarn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127</TotalTime>
  <Words>3620</Words>
  <Application>Microsoft Office PowerPoint</Application>
  <PresentationFormat>Širokozaslonsko</PresentationFormat>
  <Paragraphs>227</Paragraphs>
  <Slides>39</Slides>
  <Notes>0</Notes>
  <HiddenSlides>0</HiddenSlides>
  <MMClips>0</MMClips>
  <ScaleCrop>false</ScaleCrop>
  <HeadingPairs>
    <vt:vector size="6" baseType="variant">
      <vt:variant>
        <vt:lpstr>Uporabljene pisave</vt:lpstr>
      </vt:variant>
      <vt:variant>
        <vt:i4>4</vt:i4>
      </vt:variant>
      <vt:variant>
        <vt:lpstr>Tema</vt:lpstr>
      </vt:variant>
      <vt:variant>
        <vt:i4>1</vt:i4>
      </vt:variant>
      <vt:variant>
        <vt:lpstr>Naslovi diapozitivov</vt:lpstr>
      </vt:variant>
      <vt:variant>
        <vt:i4>39</vt:i4>
      </vt:variant>
    </vt:vector>
  </HeadingPairs>
  <TitlesOfParts>
    <vt:vector size="44" baseType="lpstr">
      <vt:lpstr>Arial</vt:lpstr>
      <vt:lpstr>Calibri</vt:lpstr>
      <vt:lpstr>Calibri Light</vt:lpstr>
      <vt:lpstr>Times New Roman</vt:lpstr>
      <vt:lpstr>Officeova tema</vt:lpstr>
      <vt:lpstr>DELOVNO PRAVO</vt:lpstr>
      <vt:lpstr>Temeljni zakon</vt:lpstr>
      <vt:lpstr>Delovno razmerje</vt:lpstr>
      <vt:lpstr>Kdo je delavec? Kdo je delodajalec?</vt:lpstr>
      <vt:lpstr>Nična pogodba</vt:lpstr>
      <vt:lpstr>Prepoved diskriminacije</vt:lpstr>
      <vt:lpstr>PowerPointova predstavitev</vt:lpstr>
      <vt:lpstr>Kako se sklene delovno razmerje?</vt:lpstr>
      <vt:lpstr>Objava prostega delovnega mesta oziroma vrste dela</vt:lpstr>
      <vt:lpstr>Izjeme od obveznosti objave </vt:lpstr>
      <vt:lpstr>VSEBINA POGODBE </vt:lpstr>
      <vt:lpstr>Pravice neizbranega kandidata</vt:lpstr>
      <vt:lpstr>Interni splošni akti in hierarhija</vt:lpstr>
      <vt:lpstr>OBVEZNI PRAVILNIKI </vt:lpstr>
      <vt:lpstr>PowerPointova predstavitev</vt:lpstr>
      <vt:lpstr>OBVEZNOSTI POGODBENIH STRANK</vt:lpstr>
      <vt:lpstr> </vt:lpstr>
      <vt:lpstr>PowerPointova predstavitev</vt:lpstr>
      <vt:lpstr>PowerPointova predstavitev</vt:lpstr>
      <vt:lpstr>PowerPointova predstavitev</vt:lpstr>
      <vt:lpstr>Obveznosti delodajalca</vt:lpstr>
      <vt:lpstr>PowerPointova predstavitev</vt:lpstr>
      <vt:lpstr>PowerPointova predstavitev</vt:lpstr>
      <vt:lpstr>PowerPointova predstavitev</vt:lpstr>
      <vt:lpstr>PowerPointova predstavitev</vt:lpstr>
      <vt:lpstr>PowerPointova predstavitev</vt:lpstr>
      <vt:lpstr>PRENEHANJE POGODBE O ZAPOSLITVI</vt:lpstr>
      <vt:lpstr>Redna odpoved- tu je odpovedni rok</vt:lpstr>
      <vt:lpstr>Razlogi za redno odpoved s strani delodajalca, kjer je odpovedni rok:</vt:lpstr>
      <vt:lpstr>Odpoved večjemu številu delavcev</vt:lpstr>
      <vt:lpstr>PowerPointova predstavitev</vt:lpstr>
      <vt:lpstr>Izredna odpoved s strani delodajalca-ni odpovednega roka</vt:lpstr>
      <vt:lpstr>Razlogi za izredno odpoved s strani delavca</vt:lpstr>
      <vt:lpstr>PowerPointova predstavitev</vt:lpstr>
      <vt:lpstr>Zakaj je pomembno upoštevati zgoraj zapisane korake?</vt:lpstr>
      <vt:lpstr>Katere delavce ščiti zakonodaja?</vt:lpstr>
      <vt:lpstr>Prenehanje pogodbe o zaposlitvi</vt:lpstr>
      <vt:lpstr>Kdaj lahko pogodba o zaposlitvi miruje?</vt:lpstr>
      <vt:lpstr>SINDIKAT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DELOVNO PRAVO</dc:title>
  <dc:creator>Uporabnik</dc:creator>
  <cp:lastModifiedBy>Patricja Kastelic Volf</cp:lastModifiedBy>
  <cp:revision>29</cp:revision>
  <dcterms:created xsi:type="dcterms:W3CDTF">2021-03-18T16:45:29Z</dcterms:created>
  <dcterms:modified xsi:type="dcterms:W3CDTF">2021-03-31T07:21:22Z</dcterms:modified>
</cp:coreProperties>
</file>