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70" r:id="rId7"/>
    <p:sldId id="282" r:id="rId8"/>
    <p:sldId id="275" r:id="rId9"/>
    <p:sldId id="276" r:id="rId10"/>
    <p:sldId id="283" r:id="rId11"/>
    <p:sldId id="277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ED30A1-AE44-4A62-80C6-F12D587EF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BA470DC-FA9E-4EA5-95B1-C60624F40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C88665E-F9A7-450B-B6AC-DAB5DCC2A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716BF72-7DD6-4DFE-870A-A6A791D80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2E022C7-2B82-4895-832B-411E263F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645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1BEB3A-29C2-41D6-BABA-ADFB7FA5D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6FFDFC7F-66DE-479F-8A80-B68B1FD93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6FA677A-EDE8-4504-823C-A48DB0286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568FC23-BFF2-4235-BA9F-05435C2C6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733298A-6DA1-4A4A-BB96-B30DAE00B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512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14DF33F-E2E2-41D1-99BF-B2B8D10DB1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C956817-6286-42AF-8517-4A39CC0BE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3A8D91E-80CF-428F-B821-9E18DCDD0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7E1BD88-AEF4-4484-95AE-C59DA821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745B9BF-D47F-4FCF-9C07-3A36BFC72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81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823344-AF65-4C7F-98F7-FC547385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8D98431-3230-4168-8E67-878F3627E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13BE73C-BD16-4F8F-A1D5-E3C1B7BDA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F6FEC7D-72F7-4971-B719-D538D7BF3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4BD7100-5827-48E2-8197-E3AD03159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090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55578C-B5B9-492C-AC5E-EC9AEB6E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1A4204C-883E-46AF-B195-C9D87CA2B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A9F24B0-D3C3-4DE7-9776-08DD70C3D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2101EF6-B09B-44B2-B119-7A9726AC4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C450586-EFEE-4982-BE26-7E0CDF9A8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922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F7E2C8-75CC-4D4D-9865-920B87F6C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3E5D5B8-1671-4BB0-A7B2-AAF6DBA65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BF73274-CAFB-4E45-9677-D0876C97B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9CD3D6D-69B2-486A-98B5-1369FD4C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83B0CBB-7BD1-4C08-AACD-5813EC5CF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81042B1-B41F-4B79-8EF1-FCBE940D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585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BC262E-539A-418A-8C89-6D6B7A740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BF5AFA7-173C-48D4-91F2-37D50AD06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6FA7F59-D58B-40AC-A95D-48C6571DC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EA3940CC-417B-4795-91FE-0DE56B30CC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5386855A-A0E1-4423-9816-47584808F4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6F28B12A-A390-4EC9-AB33-4C772F5A3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87253E9C-68AB-4353-862C-E2A7A730B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71BE259-955D-4C82-AF3F-4CB8F4A5E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145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4DBA4B-D8CA-409C-B411-7768AB519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1B939AF-B7A4-4052-B8B9-FF173DD90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66B18161-A4A1-47FE-AE8F-BBF2946A1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D4B9ACFC-C251-431E-AD2A-56AE51B6D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645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DC894194-B2EC-44D7-BACF-D1FD966AC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53CF4FBB-D228-494A-B16B-C9B23BC73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FBA47A3-5386-4E59-8977-AA4FC9BD1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210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6E2801-FAF9-4E87-88DF-C986BEF29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112BEBC-1E9F-4537-BE3E-4246587B3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C61B308-CE80-47CE-B2A1-AEE2473CA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E4BC66A-54EF-4CAE-A853-AD08D00EE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F7F379F-2E2C-4AA6-B34F-D3F7A60D3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048ECB2-3261-4C54-A620-CC5ABF810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567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326D7C-CB92-4E4A-9E2D-CD31AB178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5034E9F1-BB37-4480-85A9-94B0B56BCD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E0A09C1-2A15-4EE3-A15E-F9CE3C48A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A091C01-696F-487D-97E0-87ED1D513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D98D-DC8E-41D7-B3FC-9DDCAE46B3A1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0800734-ECA9-407F-9203-DABC1459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DCBF9B9-DEDF-4AFA-AC7B-23C577761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23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5D8D49D7-B278-4118-80B0-DC878AEA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C7C35CE-7832-4595-8173-DFF735555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3069117-D24B-470E-8168-B9BBF54BE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1D98D-DC8E-41D7-B3FC-9DDCAE46B3A1}" type="datetimeFigureOut">
              <a:rPr lang="sl-SI" smtClean="0"/>
              <a:t>19. 05. 2020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395511E-82FE-4AC8-83EA-3BDECB9E5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68AD471-5648-4517-95A2-BBB53C63A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E6B78-2C8E-4E93-BC5F-CAA60D7D17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958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microsoft.com/office/2007/relationships/hdphoto" Target="../media/hdphoto11.wdp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13.wdp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3F5EEA-7340-4678-AD88-AF0DCB031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6020" y="1376772"/>
            <a:ext cx="5544616" cy="3296301"/>
          </a:xfrm>
        </p:spPr>
        <p:txBody>
          <a:bodyPr anchor="b">
            <a:normAutofit fontScale="90000"/>
          </a:bodyPr>
          <a:lstStyle/>
          <a:p>
            <a:r>
              <a:rPr lang="sl-SI" dirty="0"/>
              <a:t>NAČRTOVANJE KOCKE IZ PAPIRNIH GRADIV S </a:t>
            </a:r>
            <a:r>
              <a:rPr lang="sl-SI" dirty="0" err="1"/>
              <a:t>CiciCAD</a:t>
            </a:r>
            <a:r>
              <a:rPr lang="sl-SI" dirty="0"/>
              <a:t> ORODJEM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9F86D9-87B4-4A3B-AC62-DDDD0D623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sl-SI" sz="2000"/>
              <a:t>Martin Knuplež,</a:t>
            </a:r>
          </a:p>
          <a:p>
            <a:pPr algn="l"/>
            <a:r>
              <a:rPr lang="sl-SI" sz="2000"/>
              <a:t>OŠBI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C475690-A7E8-45CB-B5B8-955F25BE24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4" r="40241" b="37001"/>
          <a:stretch/>
        </p:blipFill>
        <p:spPr>
          <a:xfrm>
            <a:off x="191344" y="764704"/>
            <a:ext cx="507656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36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1F120A1-C178-4576-BD9F-E5DF447324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420" y="2435805"/>
            <a:ext cx="2190037" cy="1659119"/>
          </a:xfrm>
          <a:prstGeom prst="rect">
            <a:avLst/>
          </a:prstGeom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0F3FBAE1-C64F-486C-A15E-5D18D24F8A93}"/>
              </a:ext>
            </a:extLst>
          </p:cNvPr>
          <p:cNvSpPr txBox="1">
            <a:spLocks/>
          </p:cNvSpPr>
          <p:nvPr/>
        </p:nvSpPr>
        <p:spPr>
          <a:xfrm>
            <a:off x="299356" y="188640"/>
            <a:ext cx="3025552" cy="5795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/>
              <a:t>RISANJE „PIK“</a:t>
            </a:r>
            <a:endParaRPr lang="sl-SI" sz="3200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A4C3421-B866-49E1-AEE0-19AFC4CF99F0}"/>
              </a:ext>
            </a:extLst>
          </p:cNvPr>
          <p:cNvSpPr txBox="1"/>
          <p:nvPr/>
        </p:nvSpPr>
        <p:spPr>
          <a:xfrm>
            <a:off x="299356" y="908720"/>
            <a:ext cx="11629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Na podoben način vriši še preostale pike.</a:t>
            </a:r>
          </a:p>
          <a:p>
            <a:r>
              <a:rPr lang="sl-SI" dirty="0"/>
              <a:t>Svetujem, da sproti odstranjuješ pomožne črte, ki jih ne potrebuješ, da ne povzročajo nepotrebne zmede.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E21EFF08-0531-492F-84AE-3A25940D0B81}"/>
              </a:ext>
            </a:extLst>
          </p:cNvPr>
          <p:cNvGrpSpPr/>
          <p:nvPr/>
        </p:nvGrpSpPr>
        <p:grpSpPr>
          <a:xfrm>
            <a:off x="7320136" y="2435805"/>
            <a:ext cx="3852428" cy="3196520"/>
            <a:chOff x="7320136" y="2435805"/>
            <a:chExt cx="3852428" cy="3196520"/>
          </a:xfrm>
        </p:grpSpPr>
        <p:pic>
          <p:nvPicPr>
            <p:cNvPr id="4" name="Slika 3">
              <a:extLst>
                <a:ext uri="{FF2B5EF4-FFF2-40B4-BE49-F238E27FC236}">
                  <a16:creationId xmlns:a16="http://schemas.microsoft.com/office/drawing/2014/main" id="{E8E57BD9-991D-4F25-B24B-8427B6241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0136" y="2435805"/>
              <a:ext cx="3852428" cy="3196520"/>
            </a:xfrm>
            <a:prstGeom prst="rect">
              <a:avLst/>
            </a:prstGeom>
          </p:spPr>
        </p:pic>
        <p:sp>
          <p:nvSpPr>
            <p:cNvPr id="10" name="PoljeZBesedilom 9">
              <a:extLst>
                <a:ext uri="{FF2B5EF4-FFF2-40B4-BE49-F238E27FC236}">
                  <a16:creationId xmlns:a16="http://schemas.microsoft.com/office/drawing/2014/main" id="{A83B86E2-4473-49F4-A373-00BC75D1AC32}"/>
                </a:ext>
              </a:extLst>
            </p:cNvPr>
            <p:cNvSpPr txBox="1"/>
            <p:nvPr/>
          </p:nvSpPr>
          <p:spPr>
            <a:xfrm rot="18985796">
              <a:off x="8383831" y="3052446"/>
              <a:ext cx="514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>
                  <a:solidFill>
                    <a:srgbClr val="FF0000"/>
                  </a:solidFill>
                </a:rPr>
                <a:t>7,5</a:t>
              </a:r>
            </a:p>
          </p:txBody>
        </p:sp>
        <p:sp>
          <p:nvSpPr>
            <p:cNvPr id="11" name="PoljeZBesedilom 10">
              <a:extLst>
                <a:ext uri="{FF2B5EF4-FFF2-40B4-BE49-F238E27FC236}">
                  <a16:creationId xmlns:a16="http://schemas.microsoft.com/office/drawing/2014/main" id="{5B7D67DA-526F-49C2-9275-65908F7C9487}"/>
                </a:ext>
              </a:extLst>
            </p:cNvPr>
            <p:cNvSpPr txBox="1"/>
            <p:nvPr/>
          </p:nvSpPr>
          <p:spPr>
            <a:xfrm rot="18985796">
              <a:off x="8394130" y="3391794"/>
              <a:ext cx="514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>
                  <a:solidFill>
                    <a:srgbClr val="FF0000"/>
                  </a:solidFill>
                </a:rPr>
                <a:t>7,5</a:t>
              </a: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C9FEEFEE-0DB0-4539-A83F-CC56D4996C04}"/>
              </a:ext>
            </a:extLst>
          </p:cNvPr>
          <p:cNvGrpSpPr/>
          <p:nvPr/>
        </p:nvGrpSpPr>
        <p:grpSpPr>
          <a:xfrm>
            <a:off x="4367808" y="2215853"/>
            <a:ext cx="2169699" cy="2297932"/>
            <a:chOff x="4367808" y="2215853"/>
            <a:chExt cx="2169699" cy="2297932"/>
          </a:xfrm>
        </p:grpSpPr>
        <p:pic>
          <p:nvPicPr>
            <p:cNvPr id="2" name="Slika 1">
              <a:extLst>
                <a:ext uri="{FF2B5EF4-FFF2-40B4-BE49-F238E27FC236}">
                  <a16:creationId xmlns:a16="http://schemas.microsoft.com/office/drawing/2014/main" id="{D9605FE9-38AC-4014-8205-BFF691F48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67808" y="2215853"/>
              <a:ext cx="2169699" cy="2297932"/>
            </a:xfrm>
            <a:prstGeom prst="rect">
              <a:avLst/>
            </a:prstGeom>
          </p:spPr>
        </p:pic>
        <p:sp>
          <p:nvSpPr>
            <p:cNvPr id="13" name="PoljeZBesedilom 12">
              <a:extLst>
                <a:ext uri="{FF2B5EF4-FFF2-40B4-BE49-F238E27FC236}">
                  <a16:creationId xmlns:a16="http://schemas.microsoft.com/office/drawing/2014/main" id="{F6F8E400-1A4C-4D75-AD69-C851425CA28E}"/>
                </a:ext>
              </a:extLst>
            </p:cNvPr>
            <p:cNvSpPr txBox="1"/>
            <p:nvPr/>
          </p:nvSpPr>
          <p:spPr>
            <a:xfrm>
              <a:off x="5699956" y="2636912"/>
              <a:ext cx="514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>
                  <a:solidFill>
                    <a:srgbClr val="FF0000"/>
                  </a:solidFill>
                </a:rPr>
                <a:t>15</a:t>
              </a:r>
            </a:p>
          </p:txBody>
        </p:sp>
        <p:sp>
          <p:nvSpPr>
            <p:cNvPr id="14" name="PoljeZBesedilom 13">
              <a:extLst>
                <a:ext uri="{FF2B5EF4-FFF2-40B4-BE49-F238E27FC236}">
                  <a16:creationId xmlns:a16="http://schemas.microsoft.com/office/drawing/2014/main" id="{3FE0628C-4AD3-4380-869D-335C3B7E42F8}"/>
                </a:ext>
              </a:extLst>
            </p:cNvPr>
            <p:cNvSpPr txBox="1"/>
            <p:nvPr/>
          </p:nvSpPr>
          <p:spPr>
            <a:xfrm>
              <a:off x="4917327" y="2636912"/>
              <a:ext cx="514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>
                  <a:solidFill>
                    <a:srgbClr val="FF0000"/>
                  </a:solidFill>
                </a:rPr>
                <a:t>15</a:t>
              </a:r>
            </a:p>
          </p:txBody>
        </p:sp>
        <p:sp>
          <p:nvSpPr>
            <p:cNvPr id="15" name="PoljeZBesedilom 14">
              <a:extLst>
                <a:ext uri="{FF2B5EF4-FFF2-40B4-BE49-F238E27FC236}">
                  <a16:creationId xmlns:a16="http://schemas.microsoft.com/office/drawing/2014/main" id="{4A33D642-E447-4C6A-B542-33ACE2D5920F}"/>
                </a:ext>
              </a:extLst>
            </p:cNvPr>
            <p:cNvSpPr txBox="1"/>
            <p:nvPr/>
          </p:nvSpPr>
          <p:spPr>
            <a:xfrm rot="16200000">
              <a:off x="5946409" y="2894149"/>
              <a:ext cx="514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>
                  <a:solidFill>
                    <a:srgbClr val="FF0000"/>
                  </a:solidFill>
                </a:rPr>
                <a:t>15</a:t>
              </a:r>
            </a:p>
          </p:txBody>
        </p:sp>
        <p:sp>
          <p:nvSpPr>
            <p:cNvPr id="16" name="PoljeZBesedilom 15">
              <a:extLst>
                <a:ext uri="{FF2B5EF4-FFF2-40B4-BE49-F238E27FC236}">
                  <a16:creationId xmlns:a16="http://schemas.microsoft.com/office/drawing/2014/main" id="{C14AA6ED-C3C4-4A84-A15F-DD224B4363A1}"/>
                </a:ext>
              </a:extLst>
            </p:cNvPr>
            <p:cNvSpPr txBox="1"/>
            <p:nvPr/>
          </p:nvSpPr>
          <p:spPr>
            <a:xfrm rot="16200000">
              <a:off x="6022919" y="3684539"/>
              <a:ext cx="514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40D2408F-54EF-4EE3-B609-BDA08CB3C319}"/>
              </a:ext>
            </a:extLst>
          </p:cNvPr>
          <p:cNvSpPr txBox="1"/>
          <p:nvPr/>
        </p:nvSpPr>
        <p:spPr>
          <a:xfrm rot="2732836">
            <a:off x="2401748" y="2346350"/>
            <a:ext cx="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0A136B33-F678-4315-92C7-1070EF392C24}"/>
              </a:ext>
            </a:extLst>
          </p:cNvPr>
          <p:cNvSpPr txBox="1"/>
          <p:nvPr/>
        </p:nvSpPr>
        <p:spPr>
          <a:xfrm rot="2732836">
            <a:off x="2682274" y="2542280"/>
            <a:ext cx="453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EB7CA3A9-4FAD-4670-A357-981715F8A151}"/>
              </a:ext>
            </a:extLst>
          </p:cNvPr>
          <p:cNvSpPr txBox="1"/>
          <p:nvPr/>
        </p:nvSpPr>
        <p:spPr>
          <a:xfrm rot="19028009">
            <a:off x="1004881" y="2542280"/>
            <a:ext cx="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E858D1A5-248E-4EA4-AC0C-1AD8DA6FF3BF}"/>
              </a:ext>
            </a:extLst>
          </p:cNvPr>
          <p:cNvSpPr txBox="1"/>
          <p:nvPr/>
        </p:nvSpPr>
        <p:spPr>
          <a:xfrm rot="19028009">
            <a:off x="1235673" y="2326566"/>
            <a:ext cx="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6A13386A-7258-498B-8A3B-E50A93CC5FF9}"/>
              </a:ext>
            </a:extLst>
          </p:cNvPr>
          <p:cNvSpPr txBox="1"/>
          <p:nvPr/>
        </p:nvSpPr>
        <p:spPr>
          <a:xfrm>
            <a:off x="587388" y="4869160"/>
            <a:ext cx="484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Tri pike vrišemo na podoben način kot 5 pik.</a:t>
            </a:r>
          </a:p>
        </p:txBody>
      </p:sp>
    </p:spTree>
    <p:extLst>
      <p:ext uri="{BB962C8B-B14F-4D97-AF65-F5344CB8AC3E}">
        <p14:creationId xmlns:p14="http://schemas.microsoft.com/office/powerpoint/2010/main" val="2259919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ABD42F4-05CD-4367-AC2B-74D92D6C37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1016732"/>
            <a:ext cx="7941855" cy="566224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E5403D1-BD7B-42EB-B00E-384438F47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36" y="296652"/>
            <a:ext cx="2446296" cy="507591"/>
          </a:xfrm>
        </p:spPr>
        <p:txBody>
          <a:bodyPr>
            <a:normAutofit fontScale="90000"/>
          </a:bodyPr>
          <a:lstStyle/>
          <a:p>
            <a:r>
              <a:rPr lang="sl-SI" sz="3200" dirty="0"/>
              <a:t>MREŽA KOCKE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7122640-44EB-4EAA-B684-3F1EFA64745F}"/>
              </a:ext>
            </a:extLst>
          </p:cNvPr>
          <p:cNvSpPr txBox="1"/>
          <p:nvPr/>
        </p:nvSpPr>
        <p:spPr>
          <a:xfrm>
            <a:off x="8688288" y="134076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Veliko zabave pri delu!</a:t>
            </a:r>
          </a:p>
        </p:txBody>
      </p:sp>
    </p:spTree>
    <p:extLst>
      <p:ext uri="{BB962C8B-B14F-4D97-AF65-F5344CB8AC3E}">
        <p14:creationId xmlns:p14="http://schemas.microsoft.com/office/powerpoint/2010/main" val="1714931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23ECDF-7295-48BF-B2B7-A3EF9239C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7591"/>
          </a:xfrm>
        </p:spPr>
        <p:txBody>
          <a:bodyPr>
            <a:normAutofit/>
          </a:bodyPr>
          <a:lstStyle/>
          <a:p>
            <a:r>
              <a:rPr lang="sl-SI" sz="2800" dirty="0"/>
              <a:t>PRIPRAVA LISTA IN SHRANJEVANJE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E2DF7CC-59CE-43DB-9895-9390D74B97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404" y="1520788"/>
            <a:ext cx="1762575" cy="236240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17F2EA0-1860-41B1-8158-D639618B95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728" y="2492896"/>
            <a:ext cx="2042337" cy="236240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3248E54-F151-46E5-859E-8DAAA13D85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036" y="3912515"/>
            <a:ext cx="3491903" cy="2376553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542F564-8A52-4CB9-912A-0E73D784EDEC}"/>
              </a:ext>
            </a:extLst>
          </p:cNvPr>
          <p:cNvSpPr txBox="1"/>
          <p:nvPr/>
        </p:nvSpPr>
        <p:spPr>
          <a:xfrm>
            <a:off x="587388" y="101208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Izberi prazen list.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29C29B0-1AEE-4968-8F95-A2FF3035A154}"/>
              </a:ext>
            </a:extLst>
          </p:cNvPr>
          <p:cNvSpPr txBox="1"/>
          <p:nvPr/>
        </p:nvSpPr>
        <p:spPr>
          <a:xfrm>
            <a:off x="3257107" y="2023283"/>
            <a:ext cx="284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Velikost naj bo A4 – ležeče.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F72E53D-1528-4CD1-A23F-810C916BADBC}"/>
              </a:ext>
            </a:extLst>
          </p:cNvPr>
          <p:cNvSpPr txBox="1"/>
          <p:nvPr/>
        </p:nvSpPr>
        <p:spPr>
          <a:xfrm>
            <a:off x="6312024" y="3212976"/>
            <a:ext cx="5364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Risbo shrani z imenom </a:t>
            </a:r>
            <a:r>
              <a:rPr lang="sl-SI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mreža kocke  </a:t>
            </a:r>
            <a:r>
              <a:rPr lang="sl-SI" dirty="0"/>
              <a:t>v mapo </a:t>
            </a:r>
            <a:r>
              <a:rPr lang="sl-SI" b="1" dirty="0"/>
              <a:t>Risbe</a:t>
            </a:r>
            <a:r>
              <a:rPr lang="sl-S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4216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78F799-6585-4A1D-9721-512A8136C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055"/>
          </a:xfrm>
        </p:spPr>
        <p:txBody>
          <a:bodyPr>
            <a:normAutofit/>
          </a:bodyPr>
          <a:lstStyle/>
          <a:p>
            <a:r>
              <a:rPr lang="sl-SI" sz="2800" dirty="0"/>
              <a:t>UPORABA ORODJA ZA RISANJE KVADRATOV Z ZNANIMI STRANICAMI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5BF9A17-DAF7-42FE-930D-21F976A7B9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04" y="2168860"/>
            <a:ext cx="1867062" cy="279678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FDCC4A6-60AC-49CF-BB38-B85E579E39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5239" y="4844027"/>
            <a:ext cx="1867062" cy="153937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84C6767-D7B2-4DA1-8507-494556D9EF5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936" y="1988840"/>
            <a:ext cx="2895851" cy="476291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5353D9F-C533-4B48-B59F-24BCD91DE5F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0175" y="1880078"/>
            <a:ext cx="3250639" cy="205297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F7CF033-3F70-49D9-8E4A-AEBC510B2AC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181" y="4104302"/>
            <a:ext cx="3200677" cy="1813717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A1881413-2D24-4C1A-8C43-958F0107910A}"/>
              </a:ext>
            </a:extLst>
          </p:cNvPr>
          <p:cNvSpPr txBox="1"/>
          <p:nvPr/>
        </p:nvSpPr>
        <p:spPr>
          <a:xfrm>
            <a:off x="191345" y="111417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1. Klikni in pridrži orodje za risanje likov.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A456D8B6-B21E-4694-9223-5B82E5CCA790}"/>
              </a:ext>
            </a:extLst>
          </p:cNvPr>
          <p:cNvSpPr txBox="1"/>
          <p:nvPr/>
        </p:nvSpPr>
        <p:spPr>
          <a:xfrm>
            <a:off x="1203135" y="2816932"/>
            <a:ext cx="2895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2. Izberi orodje za risanje </a:t>
            </a:r>
            <a:r>
              <a:rPr lang="sl-SI" dirty="0" err="1"/>
              <a:t>pravokotnikv</a:t>
            </a:r>
            <a:r>
              <a:rPr lang="sl-SI" dirty="0"/>
              <a:t> skozi točko z velikostjo.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40ADBED6-3B86-472B-99BF-D684A6FD1B11}"/>
              </a:ext>
            </a:extLst>
          </p:cNvPr>
          <p:cNvSpPr txBox="1"/>
          <p:nvPr/>
        </p:nvSpPr>
        <p:spPr>
          <a:xfrm>
            <a:off x="1475858" y="4134116"/>
            <a:ext cx="2350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3. Velikost kvadrata naj bo 50 mm x  50 mm.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56CC49E2-906C-407C-BA76-B1D0E665B0C9}"/>
              </a:ext>
            </a:extLst>
          </p:cNvPr>
          <p:cNvSpPr txBox="1"/>
          <p:nvPr/>
        </p:nvSpPr>
        <p:spPr>
          <a:xfrm>
            <a:off x="4103918" y="1021189"/>
            <a:ext cx="2969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4. Prvi kvadrat odloži nekaj cm od levega roba, po višini pa na sredino lista.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B489D14F-3C94-47C1-8C98-499F70AE76BC}"/>
              </a:ext>
            </a:extLst>
          </p:cNvPr>
          <p:cNvSpPr txBox="1"/>
          <p:nvPr/>
        </p:nvSpPr>
        <p:spPr>
          <a:xfrm>
            <a:off x="7680175" y="1114178"/>
            <a:ext cx="330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5. Za dodajane drugega kvadrata izberi presečišče dveh elementov.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027A5A79-6517-4520-9C01-8140E5ABAF15}"/>
              </a:ext>
            </a:extLst>
          </p:cNvPr>
          <p:cNvSpPr txBox="1"/>
          <p:nvPr/>
        </p:nvSpPr>
        <p:spPr>
          <a:xfrm>
            <a:off x="7734181" y="6124877"/>
            <a:ext cx="3581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6. Klikni na vogal prvega kvadrata in s tem odloži drugi kvadrat. </a:t>
            </a:r>
          </a:p>
        </p:txBody>
      </p:sp>
    </p:spTree>
    <p:extLst>
      <p:ext uri="{BB962C8B-B14F-4D97-AF65-F5344CB8AC3E}">
        <p14:creationId xmlns:p14="http://schemas.microsoft.com/office/powerpoint/2010/main" val="3124756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C35929-F5ED-4135-8730-BCE6B3701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16" y="365125"/>
            <a:ext cx="2917540" cy="579599"/>
          </a:xfrm>
        </p:spPr>
        <p:txBody>
          <a:bodyPr>
            <a:normAutofit/>
          </a:bodyPr>
          <a:lstStyle/>
          <a:p>
            <a:r>
              <a:rPr lang="sl-SI" sz="3200" dirty="0"/>
              <a:t>Risanje mreže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99683B1-AA2E-443C-AEDE-AFD813F409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95" y="1830531"/>
            <a:ext cx="3647869" cy="159846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0C91CECB-8639-4D19-B286-A3D5C8EBEA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112" y="1376772"/>
            <a:ext cx="3133025" cy="184911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72EB9D8-EFC3-4B2F-AD32-FE5FD61830A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196" y="3789040"/>
            <a:ext cx="2664973" cy="2324431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EFB9EB8-9643-4CAC-B483-00FDDD349497}"/>
              </a:ext>
            </a:extLst>
          </p:cNvPr>
          <p:cNvSpPr txBox="1"/>
          <p:nvPr/>
        </p:nvSpPr>
        <p:spPr>
          <a:xfrm>
            <a:off x="392516" y="1310974"/>
            <a:ext cx="3576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Dodaj še 3. in 4. kvadrat ...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F919AF6-C64A-4791-8059-A4BEA5F4D3A5}"/>
              </a:ext>
            </a:extLst>
          </p:cNvPr>
          <p:cNvSpPr txBox="1"/>
          <p:nvPr/>
        </p:nvSpPr>
        <p:spPr>
          <a:xfrm>
            <a:off x="7063273" y="81362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... in petega.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50EE45D-AFE3-4D46-A18C-E97FF1000F13}"/>
              </a:ext>
            </a:extLst>
          </p:cNvPr>
          <p:cNvSpPr txBox="1"/>
          <p:nvPr/>
        </p:nvSpPr>
        <p:spPr>
          <a:xfrm>
            <a:off x="4403812" y="4653136"/>
            <a:ext cx="3204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Šestega kvadrata ne moremo odložiti na ta način, ker je presečišče na spodnjem levem vogalu, moralo pa bi biti na zgornjem levem vogalu.</a:t>
            </a:r>
          </a:p>
        </p:txBody>
      </p:sp>
    </p:spTree>
    <p:extLst>
      <p:ext uri="{BB962C8B-B14F-4D97-AF65-F5344CB8AC3E}">
        <p14:creationId xmlns:p14="http://schemas.microsoft.com/office/powerpoint/2010/main" val="3778585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BEE842-5911-4A62-9CC9-892D2070F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34" y="87299"/>
            <a:ext cx="4321696" cy="579599"/>
          </a:xfrm>
        </p:spPr>
        <p:txBody>
          <a:bodyPr>
            <a:normAutofit/>
          </a:bodyPr>
          <a:lstStyle/>
          <a:p>
            <a:r>
              <a:rPr lang="sl-SI" sz="3200" dirty="0"/>
              <a:t>KOPIRANJE ELEMENTOV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E34F09C-4AF8-4E50-AA11-4D8BD97A73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55" y="2852936"/>
            <a:ext cx="2094627" cy="173129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06B94F4-938E-4CFB-864B-4A1CA11DA4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7456" y="1532321"/>
            <a:ext cx="1697808" cy="173129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B2A33FE-A17E-42C9-A696-B848D41543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9018" y="1530106"/>
            <a:ext cx="2197357" cy="169823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5135083-BF1C-4006-9C86-17F22E99F5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8148" y="1532321"/>
            <a:ext cx="1980752" cy="168809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6415B3B-135E-4BE9-9819-3AC569CF510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7281" y="776236"/>
            <a:ext cx="2113613" cy="244417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22E648C-7C91-4365-A319-D41D339D7BF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308" y="3432210"/>
            <a:ext cx="3000599" cy="318678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B597D65-DF38-4CC6-B22A-2FE1C807902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1644" y="3539825"/>
            <a:ext cx="3996444" cy="3081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330D5528-4155-4D58-9839-0D2593B27E95}"/>
              </a:ext>
            </a:extLst>
          </p:cNvPr>
          <p:cNvSpPr txBox="1"/>
          <p:nvPr/>
        </p:nvSpPr>
        <p:spPr>
          <a:xfrm>
            <a:off x="138776" y="851627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1. Označimo kvadrat, ki ga želimo kopirati.</a:t>
            </a:r>
          </a:p>
          <a:p>
            <a:r>
              <a:rPr lang="sl-SI" dirty="0"/>
              <a:t>2. vključimo orodje </a:t>
            </a:r>
            <a:r>
              <a:rPr lang="sl-SI" b="1" dirty="0"/>
              <a:t>Kopiranje.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639E9DF4-209A-4F51-9193-C3AD3AE399B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46" y="1954934"/>
            <a:ext cx="1242168" cy="571550"/>
          </a:xfrm>
          <a:prstGeom prst="rect">
            <a:avLst/>
          </a:prstGeom>
        </p:spPr>
      </p:pic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id="{89B7656E-5C35-4F7E-9675-865FAA985E28}"/>
              </a:ext>
            </a:extLst>
          </p:cNvPr>
          <p:cNvCxnSpPr/>
          <p:nvPr/>
        </p:nvCxnSpPr>
        <p:spPr>
          <a:xfrm flipV="1">
            <a:off x="551384" y="2518837"/>
            <a:ext cx="272602" cy="3240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C8B73551-CA9B-4ADE-99FB-15C6772A0D9F}"/>
              </a:ext>
            </a:extLst>
          </p:cNvPr>
          <p:cNvSpPr txBox="1"/>
          <p:nvPr/>
        </p:nvSpPr>
        <p:spPr>
          <a:xfrm>
            <a:off x="2611773" y="634024"/>
            <a:ext cx="1863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3. vključimo orodje </a:t>
            </a:r>
            <a:r>
              <a:rPr lang="sl-SI" b="1" dirty="0"/>
              <a:t>Linearni premik ...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905C6ECE-E37A-4D9F-9B62-DCC8482BE254}"/>
              </a:ext>
            </a:extLst>
          </p:cNvPr>
          <p:cNvSpPr txBox="1"/>
          <p:nvPr/>
        </p:nvSpPr>
        <p:spPr>
          <a:xfrm>
            <a:off x="4823808" y="86468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4. ... in </a:t>
            </a:r>
            <a:r>
              <a:rPr lang="sl-SI" b="1" dirty="0"/>
              <a:t>Presečišče dveh elementov.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C1F4FE94-5373-4FE8-8559-EAC3737726DD}"/>
              </a:ext>
            </a:extLst>
          </p:cNvPr>
          <p:cNvSpPr txBox="1"/>
          <p:nvPr/>
        </p:nvSpPr>
        <p:spPr>
          <a:xfrm>
            <a:off x="7223155" y="528461"/>
            <a:ext cx="2439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5. Kliknemo zgornji levi vogal označenega kvadrata ...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86DC6A32-DA11-4526-95B5-7E54FECA0F54}"/>
              </a:ext>
            </a:extLst>
          </p:cNvPr>
          <p:cNvSpPr txBox="1"/>
          <p:nvPr/>
        </p:nvSpPr>
        <p:spPr>
          <a:xfrm>
            <a:off x="9753836" y="241818"/>
            <a:ext cx="2411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6. ... in prenesemo na spodnji levi vogal sredinskega kvadrata.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CB9AC503-189C-4930-AF03-10CD0D37C594}"/>
              </a:ext>
            </a:extLst>
          </p:cNvPr>
          <p:cNvSpPr txBox="1"/>
          <p:nvPr/>
        </p:nvSpPr>
        <p:spPr>
          <a:xfrm>
            <a:off x="7366963" y="5197424"/>
            <a:ext cx="2439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7. Na želenem mestu kliknemo in odložimo kopijo zgornjega kvadrata.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D1634FE5-4DC7-43E0-8F6D-01156520C230}"/>
              </a:ext>
            </a:extLst>
          </p:cNvPr>
          <p:cNvSpPr txBox="1"/>
          <p:nvPr/>
        </p:nvSpPr>
        <p:spPr>
          <a:xfrm>
            <a:off x="431287" y="5758962"/>
            <a:ext cx="3138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8. Ne pozabi izklopiti orodja za kopiranje!</a:t>
            </a:r>
          </a:p>
        </p:txBody>
      </p:sp>
    </p:spTree>
    <p:extLst>
      <p:ext uri="{BB962C8B-B14F-4D97-AF65-F5344CB8AC3E}">
        <p14:creationId xmlns:p14="http://schemas.microsoft.com/office/powerpoint/2010/main" val="916652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0">
            <a:extLst>
              <a:ext uri="{FF2B5EF4-FFF2-40B4-BE49-F238E27FC236}">
                <a16:creationId xmlns:a16="http://schemas.microsoft.com/office/drawing/2014/main" id="{C1A209B3-9C43-48FF-8F25-5B55805AF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60648"/>
            <a:ext cx="3456384" cy="543595"/>
          </a:xfrm>
        </p:spPr>
        <p:txBody>
          <a:bodyPr>
            <a:normAutofit/>
          </a:bodyPr>
          <a:lstStyle/>
          <a:p>
            <a:r>
              <a:rPr lang="sl-SI" sz="3200" dirty="0"/>
              <a:t>RISANJE ZAVIHKOV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D04C9F30-AB39-42F5-9C15-54BBDEB8A3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1276" y="1565521"/>
            <a:ext cx="4436437" cy="3699212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6785A85A-8F84-46EC-9792-A4D7241F03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268" y="3661348"/>
            <a:ext cx="3810579" cy="3096344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667529CB-9409-4F68-A8C3-7EDF09E09241}"/>
              </a:ext>
            </a:extLst>
          </p:cNvPr>
          <p:cNvSpPr txBox="1"/>
          <p:nvPr/>
        </p:nvSpPr>
        <p:spPr>
          <a:xfrm>
            <a:off x="839416" y="899428"/>
            <a:ext cx="313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Zavihki naj bodo široki 10 mm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F200A49-C34A-4ACF-A7A9-1A820BD0515E}"/>
              </a:ext>
            </a:extLst>
          </p:cNvPr>
          <p:cNvSpPr txBox="1"/>
          <p:nvPr/>
        </p:nvSpPr>
        <p:spPr>
          <a:xfrm>
            <a:off x="6092606" y="378794"/>
            <a:ext cx="2628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Za izrisovanje uporabimo </a:t>
            </a:r>
            <a:r>
              <a:rPr lang="sl-SI" dirty="0" err="1"/>
              <a:t>lomljenko</a:t>
            </a:r>
            <a:r>
              <a:rPr lang="sl-SI" dirty="0"/>
              <a:t> in presečišče dveh elementov.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6135CAA-0C33-4AAC-AD50-DE394EB1A221}"/>
              </a:ext>
            </a:extLst>
          </p:cNvPr>
          <p:cNvSpPr txBox="1"/>
          <p:nvPr/>
        </p:nvSpPr>
        <p:spPr>
          <a:xfrm>
            <a:off x="5706036" y="522084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Zadnji zavihek nariši samostojno!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9E03A5D-B261-4331-96D6-5C1D0534DA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37" y="1448780"/>
            <a:ext cx="2052463" cy="183424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372520D-DF44-43D8-989E-53DE5CAD431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6120" y="532445"/>
            <a:ext cx="2045622" cy="256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66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E4B360A-093C-454C-8127-879E637009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909" y="2398402"/>
            <a:ext cx="2082800" cy="364281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CCFF686-861B-4CE3-B1BC-1EC4F88DFA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6896" y="2395369"/>
            <a:ext cx="2794239" cy="262526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F682756-A27D-469A-96C3-C92089E5C9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5322" y="2407525"/>
            <a:ext cx="2802878" cy="262526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5422E95-C728-46F4-9924-E948E7D0A3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308" y="2372496"/>
            <a:ext cx="3055885" cy="4023709"/>
          </a:xfrm>
          <a:prstGeom prst="rect">
            <a:avLst/>
          </a:prstGeom>
        </p:spPr>
      </p:pic>
      <p:sp>
        <p:nvSpPr>
          <p:cNvPr id="6" name="Naslov 5">
            <a:extLst>
              <a:ext uri="{FF2B5EF4-FFF2-40B4-BE49-F238E27FC236}">
                <a16:creationId xmlns:a16="http://schemas.microsoft.com/office/drawing/2014/main" id="{B5F7C78A-B785-48DC-BF70-F0E3AAE32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61" y="253477"/>
            <a:ext cx="5689848" cy="579599"/>
          </a:xfrm>
        </p:spPr>
        <p:txBody>
          <a:bodyPr>
            <a:normAutofit/>
          </a:bodyPr>
          <a:lstStyle/>
          <a:p>
            <a:r>
              <a:rPr lang="sl-SI" sz="3200" dirty="0"/>
              <a:t>BRISANJE VSEH POMOŽNIH ČRT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C732056-C691-4FDE-860F-BED6EB12940D}"/>
              </a:ext>
            </a:extLst>
          </p:cNvPr>
          <p:cNvSpPr txBox="1"/>
          <p:nvPr/>
        </p:nvSpPr>
        <p:spPr>
          <a:xfrm>
            <a:off x="354331" y="1916832"/>
            <a:ext cx="179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1. Izberi skupine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8B6BFD2-3BAE-43F9-A1EF-D8C1F3C18D5D}"/>
              </a:ext>
            </a:extLst>
          </p:cNvPr>
          <p:cNvSpPr txBox="1"/>
          <p:nvPr/>
        </p:nvSpPr>
        <p:spPr>
          <a:xfrm>
            <a:off x="2736896" y="5125927"/>
            <a:ext cx="2623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2. Izberi </a:t>
            </a:r>
            <a:r>
              <a:rPr lang="sl-SI" b="1" dirty="0"/>
              <a:t>Pomožne črte </a:t>
            </a:r>
            <a:r>
              <a:rPr lang="sl-SI" dirty="0"/>
              <a:t>in s puščico v levo prenesi v seznam </a:t>
            </a:r>
            <a:r>
              <a:rPr lang="sl-SI" b="1" dirty="0"/>
              <a:t>Izbrani.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9C718799-7473-4A77-8AE8-1B1EB176B9F0}"/>
              </a:ext>
            </a:extLst>
          </p:cNvPr>
          <p:cNvSpPr txBox="1"/>
          <p:nvPr/>
        </p:nvSpPr>
        <p:spPr>
          <a:xfrm>
            <a:off x="5962845" y="5125927"/>
            <a:ext cx="2623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3. Izbrane pomožne črte pozelenijo „od veselja“.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8A866D01-6798-49B9-9545-912C8F2B5CC8}"/>
              </a:ext>
            </a:extLst>
          </p:cNvPr>
          <p:cNvSpPr txBox="1"/>
          <p:nvPr/>
        </p:nvSpPr>
        <p:spPr>
          <a:xfrm>
            <a:off x="8734895" y="698697"/>
            <a:ext cx="31892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4. S tipko </a:t>
            </a:r>
            <a:r>
              <a:rPr lang="sl-SI" b="1" dirty="0"/>
              <a:t>Delete</a:t>
            </a:r>
            <a:r>
              <a:rPr lang="sl-SI" dirty="0"/>
              <a:t> na tipkovnici ali gumbom </a:t>
            </a:r>
            <a:r>
              <a:rPr lang="sl-SI" b="1" dirty="0"/>
              <a:t>Radirka</a:t>
            </a:r>
            <a:r>
              <a:rPr lang="sl-SI" dirty="0"/>
              <a:t> odstranimo pomožne črte.</a:t>
            </a:r>
          </a:p>
          <a:p>
            <a:r>
              <a:rPr lang="sl-SI" dirty="0"/>
              <a:t>Risbo osvežimo s klikom na </a:t>
            </a:r>
            <a:r>
              <a:rPr lang="sl-SI" b="1" dirty="0"/>
              <a:t>Cela risba.</a:t>
            </a:r>
          </a:p>
        </p:txBody>
      </p:sp>
    </p:spTree>
    <p:extLst>
      <p:ext uri="{BB962C8B-B14F-4D97-AF65-F5344CB8AC3E}">
        <p14:creationId xmlns:p14="http://schemas.microsoft.com/office/powerpoint/2010/main" val="4102906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8D3E7B-77D5-4332-B8A7-FD4AAA4A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56" y="188640"/>
            <a:ext cx="3025552" cy="579599"/>
          </a:xfrm>
        </p:spPr>
        <p:txBody>
          <a:bodyPr>
            <a:noAutofit/>
          </a:bodyPr>
          <a:lstStyle/>
          <a:p>
            <a:r>
              <a:rPr lang="sl-SI" sz="3200" dirty="0"/>
              <a:t>RISANJE „PIK“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8517498-F251-4137-8F04-67E4FEE26F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293" y="3176972"/>
            <a:ext cx="2570156" cy="3492388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CB60A08-1E38-4F80-B1B4-0DDB965D904F}"/>
              </a:ext>
            </a:extLst>
          </p:cNvPr>
          <p:cNvSpPr txBox="1"/>
          <p:nvPr/>
        </p:nvSpPr>
        <p:spPr>
          <a:xfrm>
            <a:off x="227348" y="1668606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l-SI" dirty="0"/>
              <a:t>Vključimo </a:t>
            </a:r>
            <a:r>
              <a:rPr lang="sl-SI" b="1" dirty="0"/>
              <a:t>Pomožne črte</a:t>
            </a:r>
            <a:r>
              <a:rPr lang="sl-SI" dirty="0"/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/>
              <a:t>izberemo </a:t>
            </a:r>
            <a:r>
              <a:rPr lang="sl-SI" b="1" dirty="0"/>
              <a:t>Črta med dvema točkama</a:t>
            </a:r>
            <a:r>
              <a:rPr lang="sl-SI" dirty="0"/>
              <a:t>,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/>
              <a:t>točke določamo s </a:t>
            </a:r>
            <a:r>
              <a:rPr lang="sl-SI" b="1" dirty="0"/>
              <a:t>Presečišči dveh elementov</a:t>
            </a:r>
            <a:r>
              <a:rPr lang="sl-SI" dirty="0"/>
              <a:t>.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C9B9834-6018-4F52-8D37-DB83DEE32F3B}"/>
              </a:ext>
            </a:extLst>
          </p:cNvPr>
          <p:cNvSpPr txBox="1"/>
          <p:nvPr/>
        </p:nvSpPr>
        <p:spPr>
          <a:xfrm>
            <a:off x="227348" y="1120467"/>
            <a:ext cx="3385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Risanje pomožnih črt: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4D18ABFD-1A83-45EE-9FE5-4697B7D48DE3}"/>
              </a:ext>
            </a:extLst>
          </p:cNvPr>
          <p:cNvSpPr txBox="1"/>
          <p:nvPr/>
        </p:nvSpPr>
        <p:spPr>
          <a:xfrm>
            <a:off x="227348" y="672977"/>
            <a:ext cx="968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Vsota točk na dveh nasprotnih ploskvah mora biti 7, npr. 1 na prvi ploskvi in 6 na nasprotni ploskvi.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B149BB19-9654-4193-AC66-592348D64BD2}"/>
              </a:ext>
            </a:extLst>
          </p:cNvPr>
          <p:cNvSpPr txBox="1"/>
          <p:nvPr/>
        </p:nvSpPr>
        <p:spPr>
          <a:xfrm>
            <a:off x="4223793" y="112046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Risanje krožcev:</a:t>
            </a: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97F6E0C7-314C-4128-9950-F3085697257D}"/>
              </a:ext>
            </a:extLst>
          </p:cNvPr>
          <p:cNvGrpSpPr/>
          <p:nvPr/>
        </p:nvGrpSpPr>
        <p:grpSpPr>
          <a:xfrm>
            <a:off x="6979375" y="4229519"/>
            <a:ext cx="2146403" cy="2439841"/>
            <a:chOff x="6979375" y="4229519"/>
            <a:chExt cx="2146403" cy="2439841"/>
          </a:xfrm>
        </p:grpSpPr>
        <p:pic>
          <p:nvPicPr>
            <p:cNvPr id="11" name="Slika 10">
              <a:extLst>
                <a:ext uri="{FF2B5EF4-FFF2-40B4-BE49-F238E27FC236}">
                  <a16:creationId xmlns:a16="http://schemas.microsoft.com/office/drawing/2014/main" id="{0748C80B-42D8-426C-9CCE-31D3E656F4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87387" y="5152849"/>
              <a:ext cx="1683989" cy="1516511"/>
            </a:xfrm>
            <a:prstGeom prst="rect">
              <a:avLst/>
            </a:prstGeom>
          </p:spPr>
        </p:pic>
        <p:sp>
          <p:nvSpPr>
            <p:cNvPr id="18" name="PoljeZBesedilom 17">
              <a:extLst>
                <a:ext uri="{FF2B5EF4-FFF2-40B4-BE49-F238E27FC236}">
                  <a16:creationId xmlns:a16="http://schemas.microsoft.com/office/drawing/2014/main" id="{24A5C61C-B823-43E4-941A-EE63DA216EDC}"/>
                </a:ext>
              </a:extLst>
            </p:cNvPr>
            <p:cNvSpPr txBox="1"/>
            <p:nvPr/>
          </p:nvSpPr>
          <p:spPr>
            <a:xfrm>
              <a:off x="6979375" y="4229519"/>
              <a:ext cx="21464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/>
                <a:t>5. kliknemo na presečišče in narišemo krožec.</a:t>
              </a:r>
            </a:p>
          </p:txBody>
        </p:sp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7DE63D86-A2A7-413C-B1EF-9E22F092D25E}"/>
              </a:ext>
            </a:extLst>
          </p:cNvPr>
          <p:cNvGrpSpPr/>
          <p:nvPr/>
        </p:nvGrpSpPr>
        <p:grpSpPr>
          <a:xfrm>
            <a:off x="4007768" y="1556792"/>
            <a:ext cx="4644516" cy="2898218"/>
            <a:chOff x="4007768" y="1556792"/>
            <a:chExt cx="4644516" cy="2898218"/>
          </a:xfrm>
        </p:grpSpPr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CB977437-DA4C-4E02-8367-47E80D0C6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0655" y="2519362"/>
              <a:ext cx="1684166" cy="1935648"/>
            </a:xfrm>
            <a:prstGeom prst="rect">
              <a:avLst/>
            </a:prstGeom>
          </p:spPr>
        </p:pic>
        <p:sp>
          <p:nvSpPr>
            <p:cNvPr id="14" name="PoljeZBesedilom 13">
              <a:extLst>
                <a:ext uri="{FF2B5EF4-FFF2-40B4-BE49-F238E27FC236}">
                  <a16:creationId xmlns:a16="http://schemas.microsoft.com/office/drawing/2014/main" id="{2D384BE7-B167-4870-9FC6-806811583E97}"/>
                </a:ext>
              </a:extLst>
            </p:cNvPr>
            <p:cNvSpPr txBox="1"/>
            <p:nvPr/>
          </p:nvSpPr>
          <p:spPr>
            <a:xfrm>
              <a:off x="4007768" y="1556792"/>
              <a:ext cx="29883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/>
                <a:t>1. Kliknemo in pridržimo orodje za risanje krogov in lokov.</a:t>
              </a:r>
            </a:p>
          </p:txBody>
        </p:sp>
        <p:sp>
          <p:nvSpPr>
            <p:cNvPr id="15" name="PoljeZBesedilom 14">
              <a:extLst>
                <a:ext uri="{FF2B5EF4-FFF2-40B4-BE49-F238E27FC236}">
                  <a16:creationId xmlns:a16="http://schemas.microsoft.com/office/drawing/2014/main" id="{0B25D001-0BBB-4875-8EF4-EDEADD464B28}"/>
                </a:ext>
              </a:extLst>
            </p:cNvPr>
            <p:cNvSpPr txBox="1"/>
            <p:nvPr/>
          </p:nvSpPr>
          <p:spPr>
            <a:xfrm>
              <a:off x="5509828" y="3211344"/>
              <a:ext cx="2617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/>
                <a:t>2. Izberemo orodje </a:t>
              </a:r>
              <a:r>
                <a:rPr lang="sl-SI" b="1" dirty="0"/>
                <a:t>Krog s središčem in polmerom</a:t>
              </a:r>
              <a:r>
                <a:rPr lang="sl-SI" dirty="0"/>
                <a:t>.</a:t>
              </a:r>
            </a:p>
          </p:txBody>
        </p:sp>
        <p:sp>
          <p:nvSpPr>
            <p:cNvPr id="19" name="Puščica: desno 18">
              <a:extLst>
                <a:ext uri="{FF2B5EF4-FFF2-40B4-BE49-F238E27FC236}">
                  <a16:creationId xmlns:a16="http://schemas.microsoft.com/office/drawing/2014/main" id="{8ABE4FAF-9600-4DF4-9042-424679F69161}"/>
                </a:ext>
              </a:extLst>
            </p:cNvPr>
            <p:cNvSpPr/>
            <p:nvPr/>
          </p:nvSpPr>
          <p:spPr>
            <a:xfrm>
              <a:off x="6173646" y="2614009"/>
              <a:ext cx="2478638" cy="2254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BAA6A025-1482-4F1B-9C16-7D14DB1909B2}"/>
              </a:ext>
            </a:extLst>
          </p:cNvPr>
          <p:cNvGrpSpPr/>
          <p:nvPr/>
        </p:nvGrpSpPr>
        <p:grpSpPr>
          <a:xfrm>
            <a:off x="8904311" y="1305133"/>
            <a:ext cx="2988333" cy="2785261"/>
            <a:chOff x="8904311" y="1305133"/>
            <a:chExt cx="2988333" cy="2785261"/>
          </a:xfrm>
        </p:grpSpPr>
        <p:pic>
          <p:nvPicPr>
            <p:cNvPr id="9" name="Slika 8">
              <a:extLst>
                <a:ext uri="{FF2B5EF4-FFF2-40B4-BE49-F238E27FC236}">
                  <a16:creationId xmlns:a16="http://schemas.microsoft.com/office/drawing/2014/main" id="{D42DA65E-5F6B-4EFC-ACC2-81A59B24F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8385" y="2228463"/>
              <a:ext cx="2789162" cy="1371719"/>
            </a:xfrm>
            <a:prstGeom prst="rect">
              <a:avLst/>
            </a:prstGeom>
          </p:spPr>
        </p:pic>
        <p:sp>
          <p:nvSpPr>
            <p:cNvPr id="16" name="PoljeZBesedilom 15">
              <a:extLst>
                <a:ext uri="{FF2B5EF4-FFF2-40B4-BE49-F238E27FC236}">
                  <a16:creationId xmlns:a16="http://schemas.microsoft.com/office/drawing/2014/main" id="{4BBC8149-2C8E-417C-928B-C659BF645EB7}"/>
                </a:ext>
              </a:extLst>
            </p:cNvPr>
            <p:cNvSpPr txBox="1"/>
            <p:nvPr/>
          </p:nvSpPr>
          <p:spPr>
            <a:xfrm>
              <a:off x="8904311" y="1305133"/>
              <a:ext cx="298833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/>
                <a:t>3. Polmer krogov naj bo 5 mm (vpišemo 5) in potrdimo s tipko Enter.</a:t>
              </a:r>
            </a:p>
          </p:txBody>
        </p:sp>
        <p:sp>
          <p:nvSpPr>
            <p:cNvPr id="20" name="Puščica: dol 19">
              <a:extLst>
                <a:ext uri="{FF2B5EF4-FFF2-40B4-BE49-F238E27FC236}">
                  <a16:creationId xmlns:a16="http://schemas.microsoft.com/office/drawing/2014/main" id="{CC4159B6-037B-4384-83FF-721BAFF5032B}"/>
                </a:ext>
              </a:extLst>
            </p:cNvPr>
            <p:cNvSpPr/>
            <p:nvPr/>
          </p:nvSpPr>
          <p:spPr>
            <a:xfrm>
              <a:off x="10128448" y="3762830"/>
              <a:ext cx="216024" cy="32756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3B176155-7F60-49DD-8934-0529F41866A0}"/>
              </a:ext>
            </a:extLst>
          </p:cNvPr>
          <p:cNvGrpSpPr/>
          <p:nvPr/>
        </p:nvGrpSpPr>
        <p:grpSpPr>
          <a:xfrm>
            <a:off x="8889031" y="4090394"/>
            <a:ext cx="3103688" cy="2608777"/>
            <a:chOff x="8889031" y="4090394"/>
            <a:chExt cx="3103688" cy="2608777"/>
          </a:xfrm>
        </p:grpSpPr>
        <p:pic>
          <p:nvPicPr>
            <p:cNvPr id="10" name="Slika 9">
              <a:extLst>
                <a:ext uri="{FF2B5EF4-FFF2-40B4-BE49-F238E27FC236}">
                  <a16:creationId xmlns:a16="http://schemas.microsoft.com/office/drawing/2014/main" id="{FC9C0E71-7C9A-4C94-ABB4-BB3B33656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41144" y="5003611"/>
              <a:ext cx="2146403" cy="1695560"/>
            </a:xfrm>
            <a:prstGeom prst="rect">
              <a:avLst/>
            </a:prstGeom>
          </p:spPr>
        </p:pic>
        <p:sp>
          <p:nvSpPr>
            <p:cNvPr id="17" name="PoljeZBesedilom 16">
              <a:extLst>
                <a:ext uri="{FF2B5EF4-FFF2-40B4-BE49-F238E27FC236}">
                  <a16:creationId xmlns:a16="http://schemas.microsoft.com/office/drawing/2014/main" id="{4AE4B9AC-60AF-4A0C-8BF4-5DBB6F84B39C}"/>
                </a:ext>
              </a:extLst>
            </p:cNvPr>
            <p:cNvSpPr txBox="1"/>
            <p:nvPr/>
          </p:nvSpPr>
          <p:spPr>
            <a:xfrm>
              <a:off x="9184407" y="4090394"/>
              <a:ext cx="28083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/>
                <a:t>4. V orodjarni za določanje točk izberemo Presečišče dveh elementov.</a:t>
              </a:r>
            </a:p>
          </p:txBody>
        </p:sp>
        <p:sp>
          <p:nvSpPr>
            <p:cNvPr id="21" name="Puščica: levo 20">
              <a:extLst>
                <a:ext uri="{FF2B5EF4-FFF2-40B4-BE49-F238E27FC236}">
                  <a16:creationId xmlns:a16="http://schemas.microsoft.com/office/drawing/2014/main" id="{C06A3E83-767A-4B7A-85C7-F8DF0F917193}"/>
                </a:ext>
              </a:extLst>
            </p:cNvPr>
            <p:cNvSpPr/>
            <p:nvPr/>
          </p:nvSpPr>
          <p:spPr>
            <a:xfrm>
              <a:off x="8889031" y="5707988"/>
              <a:ext cx="634458" cy="28680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B2802646-0508-46A2-90CA-738E28B4C90B}"/>
              </a:ext>
            </a:extLst>
          </p:cNvPr>
          <p:cNvGrpSpPr/>
          <p:nvPr/>
        </p:nvGrpSpPr>
        <p:grpSpPr>
          <a:xfrm>
            <a:off x="4499545" y="5185647"/>
            <a:ext cx="2479764" cy="1516511"/>
            <a:chOff x="4499545" y="5185647"/>
            <a:chExt cx="2479764" cy="1516511"/>
          </a:xfrm>
        </p:grpSpPr>
        <p:pic>
          <p:nvPicPr>
            <p:cNvPr id="12" name="Slika 11">
              <a:extLst>
                <a:ext uri="{FF2B5EF4-FFF2-40B4-BE49-F238E27FC236}">
                  <a16:creationId xmlns:a16="http://schemas.microsoft.com/office/drawing/2014/main" id="{CBE5C71C-3331-4DD2-98B6-C30CAFA58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99545" y="5185647"/>
              <a:ext cx="1752752" cy="1516511"/>
            </a:xfrm>
            <a:prstGeom prst="rect">
              <a:avLst/>
            </a:prstGeom>
          </p:spPr>
        </p:pic>
        <p:sp>
          <p:nvSpPr>
            <p:cNvPr id="23" name="Puščica: levo 22">
              <a:extLst>
                <a:ext uri="{FF2B5EF4-FFF2-40B4-BE49-F238E27FC236}">
                  <a16:creationId xmlns:a16="http://schemas.microsoft.com/office/drawing/2014/main" id="{347EA420-BFFA-4D9F-8539-B1084DF13305}"/>
                </a:ext>
              </a:extLst>
            </p:cNvPr>
            <p:cNvSpPr/>
            <p:nvPr/>
          </p:nvSpPr>
          <p:spPr>
            <a:xfrm>
              <a:off x="6344851" y="5767701"/>
              <a:ext cx="634458" cy="28680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</p:spTree>
    <p:extLst>
      <p:ext uri="{BB962C8B-B14F-4D97-AF65-F5344CB8AC3E}">
        <p14:creationId xmlns:p14="http://schemas.microsoft.com/office/powerpoint/2010/main" val="2951693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>
            <a:extLst>
              <a:ext uri="{FF2B5EF4-FFF2-40B4-BE49-F238E27FC236}">
                <a16:creationId xmlns:a16="http://schemas.microsoft.com/office/drawing/2014/main" id="{0F3FBAE1-C64F-486C-A15E-5D18D24F8A93}"/>
              </a:ext>
            </a:extLst>
          </p:cNvPr>
          <p:cNvSpPr txBox="1">
            <a:spLocks/>
          </p:cNvSpPr>
          <p:nvPr/>
        </p:nvSpPr>
        <p:spPr>
          <a:xfrm>
            <a:off x="299356" y="188640"/>
            <a:ext cx="3025552" cy="5795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3200"/>
              <a:t>RISANJE „PIK“</a:t>
            </a:r>
            <a:endParaRPr lang="sl-SI" sz="3200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A4C3421-B866-49E1-AEE0-19AFC4CF99F0}"/>
              </a:ext>
            </a:extLst>
          </p:cNvPr>
          <p:cNvSpPr txBox="1"/>
          <p:nvPr/>
        </p:nvSpPr>
        <p:spPr>
          <a:xfrm>
            <a:off x="190445" y="701571"/>
            <a:ext cx="33132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Na podoben način vriši še preostale pike.</a:t>
            </a:r>
          </a:p>
          <a:p>
            <a:r>
              <a:rPr lang="sl-SI" dirty="0"/>
              <a:t>Svetujem, da sproti odstranjuješ pomožne črte, ki jih ne potrebuješ, da ne povzročajo nepotrebne zmede.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08F208D6-BD9D-411E-B174-5B3A6A2E5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824" y="268064"/>
            <a:ext cx="2510928" cy="313587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81334944-9C1F-4B49-8DEB-2265684AE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6530" y="279958"/>
            <a:ext cx="1886549" cy="3118968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8AA041C9-7D04-47E1-A345-79EB60E6C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5536" y="4339335"/>
            <a:ext cx="1926019" cy="2283544"/>
          </a:xfrm>
          <a:prstGeom prst="rect">
            <a:avLst/>
          </a:prstGeom>
        </p:spPr>
      </p:pic>
      <p:grpSp>
        <p:nvGrpSpPr>
          <p:cNvPr id="27" name="Skupina 26">
            <a:extLst>
              <a:ext uri="{FF2B5EF4-FFF2-40B4-BE49-F238E27FC236}">
                <a16:creationId xmlns:a16="http://schemas.microsoft.com/office/drawing/2014/main" id="{D840472B-893A-4AB1-B373-22C3E2309EE3}"/>
              </a:ext>
            </a:extLst>
          </p:cNvPr>
          <p:cNvGrpSpPr/>
          <p:nvPr/>
        </p:nvGrpSpPr>
        <p:grpSpPr>
          <a:xfrm>
            <a:off x="187925" y="2679311"/>
            <a:ext cx="1926019" cy="2937069"/>
            <a:chOff x="190445" y="2041774"/>
            <a:chExt cx="1926019" cy="2937069"/>
          </a:xfrm>
        </p:grpSpPr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ABCBD039-97F5-4087-A58F-CAF7315A0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364" y="2041774"/>
              <a:ext cx="1630188" cy="1357152"/>
            </a:xfrm>
            <a:prstGeom prst="rect">
              <a:avLst/>
            </a:prstGeom>
          </p:spPr>
        </p:pic>
        <p:sp>
          <p:nvSpPr>
            <p:cNvPr id="17" name="PoljeZBesedilom 16">
              <a:extLst>
                <a:ext uri="{FF2B5EF4-FFF2-40B4-BE49-F238E27FC236}">
                  <a16:creationId xmlns:a16="http://schemas.microsoft.com/office/drawing/2014/main" id="{919C60A8-85AD-4D66-A314-8B0344CCAB39}"/>
                </a:ext>
              </a:extLst>
            </p:cNvPr>
            <p:cNvSpPr txBox="1"/>
            <p:nvPr/>
          </p:nvSpPr>
          <p:spPr>
            <a:xfrm>
              <a:off x="190445" y="3501515"/>
              <a:ext cx="192601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/>
                <a:t>1. Vključimo </a:t>
              </a:r>
              <a:r>
                <a:rPr lang="sl-SI" b="1" dirty="0"/>
                <a:t>Pomožne črte</a:t>
              </a:r>
              <a:r>
                <a:rPr lang="sl-SI" dirty="0"/>
                <a:t>, za določanje točk </a:t>
              </a:r>
              <a:r>
                <a:rPr lang="sl-SI" dirty="0" err="1"/>
                <a:t>izberiemo</a:t>
              </a:r>
              <a:r>
                <a:rPr lang="sl-SI" dirty="0"/>
                <a:t> </a:t>
              </a:r>
              <a:r>
                <a:rPr lang="sl-SI" b="1" dirty="0"/>
                <a:t>Srednja točka elementa</a:t>
              </a:r>
              <a:r>
                <a:rPr lang="sl-SI" dirty="0"/>
                <a:t>.</a:t>
              </a:r>
            </a:p>
          </p:txBody>
        </p:sp>
      </p:grpSp>
      <p:grpSp>
        <p:nvGrpSpPr>
          <p:cNvPr id="28" name="Skupina 27">
            <a:extLst>
              <a:ext uri="{FF2B5EF4-FFF2-40B4-BE49-F238E27FC236}">
                <a16:creationId xmlns:a16="http://schemas.microsoft.com/office/drawing/2014/main" id="{52C16E65-B9B2-4590-9F29-AD63067C42A1}"/>
              </a:ext>
            </a:extLst>
          </p:cNvPr>
          <p:cNvGrpSpPr/>
          <p:nvPr/>
        </p:nvGrpSpPr>
        <p:grpSpPr>
          <a:xfrm>
            <a:off x="2324087" y="2679710"/>
            <a:ext cx="2070034" cy="2756294"/>
            <a:chOff x="2326607" y="2042173"/>
            <a:chExt cx="2070034" cy="2756294"/>
          </a:xfrm>
        </p:grpSpPr>
        <p:pic>
          <p:nvPicPr>
            <p:cNvPr id="9" name="Slika 8">
              <a:extLst>
                <a:ext uri="{FF2B5EF4-FFF2-40B4-BE49-F238E27FC236}">
                  <a16:creationId xmlns:a16="http://schemas.microsoft.com/office/drawing/2014/main" id="{EF268867-C25E-4096-BE62-DC98724F2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8968" y="2042173"/>
              <a:ext cx="1351879" cy="1363006"/>
            </a:xfrm>
            <a:prstGeom prst="rect">
              <a:avLst/>
            </a:prstGeom>
          </p:spPr>
        </p:pic>
        <p:sp>
          <p:nvSpPr>
            <p:cNvPr id="19" name="PoljeZBesedilom 18">
              <a:extLst>
                <a:ext uri="{FF2B5EF4-FFF2-40B4-BE49-F238E27FC236}">
                  <a16:creationId xmlns:a16="http://schemas.microsoft.com/office/drawing/2014/main" id="{5F24AD27-D709-495B-9ED0-03DC66D482C3}"/>
                </a:ext>
              </a:extLst>
            </p:cNvPr>
            <p:cNvSpPr txBox="1"/>
            <p:nvPr/>
          </p:nvSpPr>
          <p:spPr>
            <a:xfrm>
              <a:off x="2326607" y="3598138"/>
              <a:ext cx="20700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/>
                <a:t>2. Narišemo pomožno črto, ko poteka vodoravno po sredini kvadrata.</a:t>
              </a:r>
            </a:p>
          </p:txBody>
        </p:sp>
      </p:grp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D689D410-D115-4754-BCDA-BD0674D0350F}"/>
              </a:ext>
            </a:extLst>
          </p:cNvPr>
          <p:cNvGrpSpPr/>
          <p:nvPr/>
        </p:nvGrpSpPr>
        <p:grpSpPr>
          <a:xfrm>
            <a:off x="4559672" y="490739"/>
            <a:ext cx="2951909" cy="2093906"/>
            <a:chOff x="4229108" y="1335095"/>
            <a:chExt cx="2951909" cy="2093906"/>
          </a:xfrm>
        </p:grpSpPr>
        <p:pic>
          <p:nvPicPr>
            <p:cNvPr id="10" name="Slika 9">
              <a:extLst>
                <a:ext uri="{FF2B5EF4-FFF2-40B4-BE49-F238E27FC236}">
                  <a16:creationId xmlns:a16="http://schemas.microsoft.com/office/drawing/2014/main" id="{743B8DB3-052A-4D59-BB4A-76A5AE5CC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8086" y="2065995"/>
              <a:ext cx="2340610" cy="1363006"/>
            </a:xfrm>
            <a:prstGeom prst="rect">
              <a:avLst/>
            </a:prstGeom>
          </p:spPr>
        </p:pic>
        <p:sp>
          <p:nvSpPr>
            <p:cNvPr id="20" name="PoljeZBesedilom 19">
              <a:extLst>
                <a:ext uri="{FF2B5EF4-FFF2-40B4-BE49-F238E27FC236}">
                  <a16:creationId xmlns:a16="http://schemas.microsoft.com/office/drawing/2014/main" id="{8528852C-18D8-4684-BAB7-1D797CE4BE03}"/>
                </a:ext>
              </a:extLst>
            </p:cNvPr>
            <p:cNvSpPr txBox="1"/>
            <p:nvPr/>
          </p:nvSpPr>
          <p:spPr>
            <a:xfrm>
              <a:off x="4229108" y="1335095"/>
              <a:ext cx="2951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/>
                <a:t>3. Vključimo orodje </a:t>
              </a:r>
              <a:r>
                <a:rPr lang="sl-SI" b="1" dirty="0"/>
                <a:t>Risanje vzporednic na oddaljenosti</a:t>
              </a:r>
              <a:r>
                <a:rPr lang="sl-SI" dirty="0"/>
                <a:t>.</a:t>
              </a:r>
            </a:p>
          </p:txBody>
        </p:sp>
      </p:grp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C0089615-9B55-45B2-84EE-E832CE98A09E}"/>
              </a:ext>
            </a:extLst>
          </p:cNvPr>
          <p:cNvSpPr txBox="1"/>
          <p:nvPr/>
        </p:nvSpPr>
        <p:spPr>
          <a:xfrm>
            <a:off x="8285359" y="3501515"/>
            <a:ext cx="3781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4. Narišemo vzporednice, da dobimo presečišča za središča krogov.</a:t>
            </a:r>
          </a:p>
        </p:txBody>
      </p: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3CE39A80-7F45-4865-B63F-CDDAE1A56D45}"/>
              </a:ext>
            </a:extLst>
          </p:cNvPr>
          <p:cNvGrpSpPr/>
          <p:nvPr/>
        </p:nvGrpSpPr>
        <p:grpSpPr>
          <a:xfrm>
            <a:off x="4331804" y="3501515"/>
            <a:ext cx="4872865" cy="3135870"/>
            <a:chOff x="4645743" y="3643320"/>
            <a:chExt cx="4510818" cy="2769296"/>
          </a:xfrm>
        </p:grpSpPr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BBCEEC4C-4FC0-4EA9-AB81-3B9852301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5743" y="3643320"/>
              <a:ext cx="3528392" cy="2769296"/>
            </a:xfrm>
            <a:prstGeom prst="rect">
              <a:avLst/>
            </a:prstGeom>
          </p:spPr>
        </p:pic>
        <p:sp>
          <p:nvSpPr>
            <p:cNvPr id="22" name="PoljeZBesedilom 21">
              <a:extLst>
                <a:ext uri="{FF2B5EF4-FFF2-40B4-BE49-F238E27FC236}">
                  <a16:creationId xmlns:a16="http://schemas.microsoft.com/office/drawing/2014/main" id="{E5A50ED8-297D-4B12-BEBC-FFD559A5F31B}"/>
                </a:ext>
              </a:extLst>
            </p:cNvPr>
            <p:cNvSpPr txBox="1"/>
            <p:nvPr/>
          </p:nvSpPr>
          <p:spPr>
            <a:xfrm>
              <a:off x="7068329" y="5725518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/>
                <a:t>5. Vrišemo krožce.</a:t>
              </a:r>
            </a:p>
          </p:txBody>
        </p:sp>
      </p:grp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C23AA4B9-4F3C-4C48-B7B2-C4E9395F0EE6}"/>
              </a:ext>
            </a:extLst>
          </p:cNvPr>
          <p:cNvSpPr txBox="1"/>
          <p:nvPr/>
        </p:nvSpPr>
        <p:spPr>
          <a:xfrm>
            <a:off x="8364252" y="1511496"/>
            <a:ext cx="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DA5EACC2-0539-496A-9D24-D94D2431091C}"/>
              </a:ext>
            </a:extLst>
          </p:cNvPr>
          <p:cNvSpPr txBox="1"/>
          <p:nvPr/>
        </p:nvSpPr>
        <p:spPr>
          <a:xfrm>
            <a:off x="7597970" y="1511496"/>
            <a:ext cx="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F3615B85-0BEF-4543-9008-3BFA892C2E70}"/>
              </a:ext>
            </a:extLst>
          </p:cNvPr>
          <p:cNvSpPr txBox="1"/>
          <p:nvPr/>
        </p:nvSpPr>
        <p:spPr>
          <a:xfrm rot="16200000">
            <a:off x="11119895" y="2185525"/>
            <a:ext cx="47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30077C2A-AC74-4819-85DC-4FCD997EA4E5}"/>
              </a:ext>
            </a:extLst>
          </p:cNvPr>
          <p:cNvSpPr txBox="1"/>
          <p:nvPr/>
        </p:nvSpPr>
        <p:spPr>
          <a:xfrm rot="16200000">
            <a:off x="11119895" y="5080637"/>
            <a:ext cx="47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994547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572</Words>
  <Application>Microsoft Office PowerPoint</Application>
  <PresentationFormat>Širokozaslonsko</PresentationFormat>
  <Paragraphs>77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Officeova tema</vt:lpstr>
      <vt:lpstr>NAČRTOVANJE KOCKE IZ PAPIRNIH GRADIV S CiciCAD ORODJEM</vt:lpstr>
      <vt:lpstr>PRIPRAVA LISTA IN SHRANJEVANJE</vt:lpstr>
      <vt:lpstr>UPORABA ORODJA ZA RISANJE KVADRATOV Z ZNANIMI STRANICAMI</vt:lpstr>
      <vt:lpstr>Risanje mreže</vt:lpstr>
      <vt:lpstr>KOPIRANJE ELEMENTOV</vt:lpstr>
      <vt:lpstr>RISANJE ZAVIHKOV</vt:lpstr>
      <vt:lpstr>BRISANJE VSEH POMOŽNIH ČRT</vt:lpstr>
      <vt:lpstr>RISANJE „PIK“</vt:lpstr>
      <vt:lpstr>PowerPointova predstavitev</vt:lpstr>
      <vt:lpstr>PowerPointova predstavitev</vt:lpstr>
      <vt:lpstr>MREŽA KOCKE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CiciCAD Risanje likov</dc:title>
  <dc:creator>Martin Knuplež</dc:creator>
  <cp:lastModifiedBy>Martin Knuplež</cp:lastModifiedBy>
  <cp:revision>44</cp:revision>
  <dcterms:created xsi:type="dcterms:W3CDTF">2020-05-12T13:33:18Z</dcterms:created>
  <dcterms:modified xsi:type="dcterms:W3CDTF">2020-05-19T12:48:25Z</dcterms:modified>
</cp:coreProperties>
</file>