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7" r:id="rId2"/>
    <p:sldId id="256" r:id="rId3"/>
    <p:sldId id="259" r:id="rId4"/>
    <p:sldId id="262" r:id="rId5"/>
    <p:sldId id="264" r:id="rId6"/>
    <p:sldId id="265" r:id="rId7"/>
    <p:sldId id="263" r:id="rId8"/>
    <p:sldId id="260" r:id="rId9"/>
    <p:sldId id="261" r:id="rId10"/>
    <p:sldId id="268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etel slog 1 – poudarek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2AED7-0568-4D3C-9A3A-07CAFE77BB86}" type="datetimeFigureOut">
              <a:rPr lang="sl-SI" smtClean="0"/>
              <a:t>15. 01. 2019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82DBB-1597-4C83-837D-775B79EEF2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3068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4EB5CC2-3D88-4F66-81B1-25B89707A966}" type="datetimeFigureOut">
              <a:rPr lang="sl-SI" smtClean="0"/>
              <a:t>15. 01. 2019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9FB3F4-BD38-485A-A2DF-E7BAEA403C28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705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5CC2-3D88-4F66-81B1-25B89707A966}" type="datetimeFigureOut">
              <a:rPr lang="sl-SI" smtClean="0"/>
              <a:t>15. 01. 2019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B3F4-BD38-485A-A2DF-E7BAEA403C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9278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5CC2-3D88-4F66-81B1-25B89707A966}" type="datetimeFigureOut">
              <a:rPr lang="sl-SI" smtClean="0"/>
              <a:t>15. 01. 2019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B3F4-BD38-485A-A2DF-E7BAEA403C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2310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5CC2-3D88-4F66-81B1-25B89707A966}" type="datetimeFigureOut">
              <a:rPr lang="sl-SI" smtClean="0"/>
              <a:t>15. 01. 2019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B3F4-BD38-485A-A2DF-E7BAEA403C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4594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5CC2-3D88-4F66-81B1-25B89707A966}" type="datetimeFigureOut">
              <a:rPr lang="sl-SI" smtClean="0"/>
              <a:t>15. 01. 2019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B3F4-BD38-485A-A2DF-E7BAEA403C28}" type="slidenum">
              <a:rPr lang="sl-SI" smtClean="0"/>
              <a:t>‹#›</a:t>
            </a:fld>
            <a:endParaRPr lang="sl-SI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95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5CC2-3D88-4F66-81B1-25B89707A966}" type="datetimeFigureOut">
              <a:rPr lang="sl-SI" smtClean="0"/>
              <a:t>15. 01. 2019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B3F4-BD38-485A-A2DF-E7BAEA403C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2520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5CC2-3D88-4F66-81B1-25B89707A966}" type="datetimeFigureOut">
              <a:rPr lang="sl-SI" smtClean="0"/>
              <a:t>15. 01. 2019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B3F4-BD38-485A-A2DF-E7BAEA403C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333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5CC2-3D88-4F66-81B1-25B89707A966}" type="datetimeFigureOut">
              <a:rPr lang="sl-SI" smtClean="0"/>
              <a:t>15. 01. 2019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B3F4-BD38-485A-A2DF-E7BAEA403C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0173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5CC2-3D88-4F66-81B1-25B89707A966}" type="datetimeFigureOut">
              <a:rPr lang="sl-SI" smtClean="0"/>
              <a:t>15. 01. 2019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B3F4-BD38-485A-A2DF-E7BAEA403C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78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5CC2-3D88-4F66-81B1-25B89707A966}" type="datetimeFigureOut">
              <a:rPr lang="sl-SI" smtClean="0"/>
              <a:t>15. 01. 2019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B3F4-BD38-485A-A2DF-E7BAEA403C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490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5CC2-3D88-4F66-81B1-25B89707A966}" type="datetimeFigureOut">
              <a:rPr lang="sl-SI" smtClean="0"/>
              <a:t>15. 01. 2019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B3F4-BD38-485A-A2DF-E7BAEA403C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440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4EB5CC2-3D88-4F66-81B1-25B89707A966}" type="datetimeFigureOut">
              <a:rPr lang="sl-SI" smtClean="0"/>
              <a:t>15. 01. 2019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F9FB3F4-BD38-485A-A2DF-E7BAEA403C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2198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24AE63F1-7861-460D-89FD-FA6EC38FA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132" y="565573"/>
            <a:ext cx="9276654" cy="5734474"/>
          </a:xfrm>
          <a:prstGeom prst="rect">
            <a:avLst/>
          </a:prstGeom>
        </p:spPr>
      </p:pic>
      <p:sp>
        <p:nvSpPr>
          <p:cNvPr id="2" name="Označba mesta noge 1">
            <a:extLst>
              <a:ext uri="{FF2B5EF4-FFF2-40B4-BE49-F238E27FC236}">
                <a16:creationId xmlns:a16="http://schemas.microsoft.com/office/drawing/2014/main" id="{4ADE052D-001F-4536-B0AF-E7898C335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1140" y="6439216"/>
            <a:ext cx="11708781" cy="365125"/>
          </a:xfrm>
        </p:spPr>
        <p:txBody>
          <a:bodyPr/>
          <a:lstStyle/>
          <a:p>
            <a:r>
              <a:rPr lang="sl-SI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https://www.google.si/url?sa=i&amp;source=images&amp;cd=&amp;cad=rja&amp;uact=8&amp;ved=2ahUKEwilrsn4uejfAhXIZ1AKHWz7DHEQjRx6BAgBEAU&amp;url=http%3A%2F%2Fwww2.nauk.si%2Fmaterials%2F917%2Fplayer&amp;psig=AOvVaw0vSVgsByKRdX_VTkdCqQ1z&amp;ust=1547384380932630</a:t>
            </a:r>
          </a:p>
        </p:txBody>
      </p:sp>
    </p:spTree>
    <p:extLst>
      <p:ext uri="{BB962C8B-B14F-4D97-AF65-F5344CB8AC3E}">
        <p14:creationId xmlns:p14="http://schemas.microsoft.com/office/powerpoint/2010/main" val="3811526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E8DBDA3-652C-4F87-B53B-7F73AC8F4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1999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187232-3845-418F-A17C-C138F01D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55058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2E1FEB7-D42F-4079-A10F-843ADAAF5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09" y="873457"/>
            <a:ext cx="3273042" cy="5222543"/>
          </a:xfrm>
        </p:spPr>
        <p:txBody>
          <a:bodyPr>
            <a:normAutofit/>
          </a:bodyPr>
          <a:lstStyle/>
          <a:p>
            <a:r>
              <a:rPr lang="sl-SI" sz="2800">
                <a:solidFill>
                  <a:srgbClr val="FFFFFF"/>
                </a:solidFill>
              </a:rPr>
              <a:t>PONOVITEV - POVZETEK</a:t>
            </a: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8E3CB1C8-E7C1-4FA0-BE16-4DF57271E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81" y="873457"/>
            <a:ext cx="6020790" cy="5222543"/>
          </a:xfrm>
        </p:spPr>
        <p:txBody>
          <a:bodyPr anchor="ctr">
            <a:normAutofit/>
          </a:bodyPr>
          <a:lstStyle/>
          <a:p>
            <a:pPr marL="45720" indent="0">
              <a:buNone/>
            </a:pPr>
            <a:r>
              <a:rPr lang="sl-SI" sz="2000">
                <a:solidFill>
                  <a:schemeClr val="tx1"/>
                </a:solidFill>
              </a:rPr>
              <a:t>Poveži pravilne trditve med seboj.</a:t>
            </a:r>
          </a:p>
        </p:txBody>
      </p:sp>
    </p:spTree>
    <p:extLst>
      <p:ext uri="{BB962C8B-B14F-4D97-AF65-F5344CB8AC3E}">
        <p14:creationId xmlns:p14="http://schemas.microsoft.com/office/powerpoint/2010/main" val="2905325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značba mesta vsebine 6">
            <a:extLst>
              <a:ext uri="{FF2B5EF4-FFF2-40B4-BE49-F238E27FC236}">
                <a16:creationId xmlns:a16="http://schemas.microsoft.com/office/drawing/2014/main" id="{62C346ED-6A0D-405F-BAE5-0AE6DC830C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22785"/>
              </p:ext>
            </p:extLst>
          </p:nvPr>
        </p:nvGraphicFramePr>
        <p:xfrm>
          <a:off x="318051" y="245805"/>
          <a:ext cx="11873949" cy="661219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914337">
                  <a:extLst>
                    <a:ext uri="{9D8B030D-6E8A-4147-A177-3AD203B41FA5}">
                      <a16:colId xmlns:a16="http://schemas.microsoft.com/office/drawing/2014/main" val="1833708067"/>
                    </a:ext>
                  </a:extLst>
                </a:gridCol>
                <a:gridCol w="6959612">
                  <a:extLst>
                    <a:ext uri="{9D8B030D-6E8A-4147-A177-3AD203B41FA5}">
                      <a16:colId xmlns:a16="http://schemas.microsoft.com/office/drawing/2014/main" val="1076501736"/>
                    </a:ext>
                  </a:extLst>
                </a:gridCol>
              </a:tblGrid>
              <a:tr h="7163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Prehodne kovine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21" marR="628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zmesi dveh ali več kovin.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21" marR="62821" marT="0" marB="0"/>
                </a:tc>
                <a:extLst>
                  <a:ext uri="{0D108BD9-81ED-4DB2-BD59-A6C34878D82A}">
                    <a16:rowId xmlns:a16="http://schemas.microsoft.com/office/drawing/2014/main" val="815379852"/>
                  </a:ext>
                </a:extLst>
              </a:tr>
              <a:tr h="7163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Različno obarvane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21" marR="628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spojine prehodnih elementov in njihove vodne raztopine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21" marR="62821" marT="0" marB="0"/>
                </a:tc>
                <a:extLst>
                  <a:ext uri="{0D108BD9-81ED-4DB2-BD59-A6C34878D82A}">
                    <a16:rowId xmlns:a16="http://schemas.microsoft.com/office/drawing/2014/main" val="2253457264"/>
                  </a:ext>
                </a:extLst>
              </a:tr>
              <a:tr h="7163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Korozija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21" marR="628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nereaktivna dragocena kovina in je odporna proti koroziji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21" marR="62821" marT="0" marB="0"/>
                </a:tc>
                <a:extLst>
                  <a:ext uri="{0D108BD9-81ED-4DB2-BD59-A6C34878D82A}">
                    <a16:rowId xmlns:a16="http://schemas.microsoft.com/office/drawing/2014/main" val="2826827021"/>
                  </a:ext>
                </a:extLst>
              </a:tr>
              <a:tr h="7163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Zlitine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21" marR="628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 večinoma trde, manj reaktivne in imajo veliko gostoto.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21" marR="62821" marT="0" marB="0"/>
                </a:tc>
                <a:extLst>
                  <a:ext uri="{0D108BD9-81ED-4DB2-BD59-A6C34878D82A}">
                    <a16:rowId xmlns:a16="http://schemas.microsoft.com/office/drawing/2014/main" val="3612491665"/>
                  </a:ext>
                </a:extLst>
              </a:tr>
              <a:tr h="7163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Baker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21" marR="628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strupena kovina, katere uporaba se zmanjšuje.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21" marR="62821" marT="0" marB="0"/>
                </a:tc>
                <a:extLst>
                  <a:ext uri="{0D108BD9-81ED-4DB2-BD59-A6C34878D82A}">
                    <a16:rowId xmlns:a16="http://schemas.microsoft.com/office/drawing/2014/main" val="2937715571"/>
                  </a:ext>
                </a:extLst>
              </a:tr>
              <a:tr h="9590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Živo srebro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21" marR="628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obstojna kovina, ki se uporablja za električne žice in cevi v vodovodni napeljavi.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21" marR="62821" marT="0" marB="0"/>
                </a:tc>
                <a:extLst>
                  <a:ext uri="{0D108BD9-81ED-4DB2-BD59-A6C34878D82A}">
                    <a16:rowId xmlns:a16="http://schemas.microsoft.com/office/drawing/2014/main" val="383915775"/>
                  </a:ext>
                </a:extLst>
              </a:tr>
              <a:tr h="9590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Zlato 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21" marR="628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razpadanje kovin zaradi reakcije s kisikom iz zraka, vodo in drugimi snovmi iz okolja.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21" marR="62821" marT="0" marB="0"/>
                </a:tc>
                <a:extLst>
                  <a:ext uri="{0D108BD9-81ED-4DB2-BD59-A6C34878D82A}">
                    <a16:rowId xmlns:a16="http://schemas.microsoft.com/office/drawing/2014/main" val="1603948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7060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0C4F1C3-3ADD-491F-8C66-57912A242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B323FE0-DFB0-4368-A3C2-FC1402A98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4BCA77F-6A46-46C1-822E-DF8DB6F08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5E639389-5CE5-4E42-90F2-7285AB3AB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0D8BB72-00A6-426D-9D3D-E424019F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680" y="240031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690CD3C-3755-4F1C-9BDA-BF4A62A21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1" y="240030"/>
            <a:ext cx="7821038" cy="637794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F1976B30-D7DB-4F18-B231-222D907E3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6" y="688255"/>
            <a:ext cx="6244018" cy="5217595"/>
          </a:xfrm>
          <a:noFill/>
          <a:ln w="12700" cmpd="sng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</a:pPr>
            <a:r>
              <a:rPr lang="en-US" sz="6000" b="1" cap="all">
                <a:solidFill>
                  <a:schemeClr val="bg1"/>
                </a:solidFill>
              </a:rPr>
              <a:t>DOMAČA NALOGA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8D4430B0-0FF1-478A-A800-34A46F1E7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9994" y="688255"/>
            <a:ext cx="3079883" cy="52175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solidFill>
                  <a:srgbClr val="FFFFFF"/>
                </a:solidFill>
              </a:rPr>
              <a:t>Naredi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miselni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vzorec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na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temo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železa</a:t>
            </a:r>
            <a:r>
              <a:rPr lang="en-US" sz="2800" dirty="0">
                <a:solidFill>
                  <a:srgbClr val="FFFFFF"/>
                </a:solidFill>
              </a:rPr>
              <a:t> (</a:t>
            </a:r>
            <a:r>
              <a:rPr lang="en-US" sz="2800" dirty="0" err="1">
                <a:solidFill>
                  <a:srgbClr val="FFFFFF"/>
                </a:solidFill>
              </a:rPr>
              <a:t>proizvodnja</a:t>
            </a:r>
            <a:r>
              <a:rPr lang="en-US" sz="2800" dirty="0">
                <a:solidFill>
                  <a:srgbClr val="FFFFFF"/>
                </a:solidFill>
              </a:rPr>
              <a:t>, </a:t>
            </a:r>
            <a:r>
              <a:rPr lang="en-US" sz="2800" dirty="0" err="1">
                <a:solidFill>
                  <a:srgbClr val="FFFFFF"/>
                </a:solidFill>
              </a:rPr>
              <a:t>lastnosti</a:t>
            </a:r>
            <a:r>
              <a:rPr lang="en-US" sz="2800" dirty="0">
                <a:solidFill>
                  <a:srgbClr val="FFFFFF"/>
                </a:solidFill>
              </a:rPr>
              <a:t>, </a:t>
            </a:r>
            <a:r>
              <a:rPr lang="en-US" sz="2800" dirty="0" err="1">
                <a:solidFill>
                  <a:srgbClr val="FFFFFF"/>
                </a:solidFill>
              </a:rPr>
              <a:t>uporaba</a:t>
            </a:r>
            <a:r>
              <a:rPr lang="en-US" sz="2800" dirty="0">
                <a:solidFill>
                  <a:srgbClr val="FFFF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89019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E30AFE-27B1-40E0-A5E2-989B0441E4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PREHODNI ELEMENTI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5E814BD-7282-4233-A2F4-92B6D44776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Nika Jazbec</a:t>
            </a:r>
          </a:p>
          <a:p>
            <a:r>
              <a:rPr lang="sl-SI" dirty="0"/>
              <a:t>16.1.2019</a:t>
            </a:r>
          </a:p>
        </p:txBody>
      </p:sp>
    </p:spTree>
    <p:extLst>
      <p:ext uri="{BB962C8B-B14F-4D97-AF65-F5344CB8AC3E}">
        <p14:creationId xmlns:p14="http://schemas.microsoft.com/office/powerpoint/2010/main" val="1827438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značba mesta vsebine 6">
            <a:extLst>
              <a:ext uri="{FF2B5EF4-FFF2-40B4-BE49-F238E27FC236}">
                <a16:creationId xmlns:a16="http://schemas.microsoft.com/office/drawing/2014/main" id="{37503CD4-9BCA-4B43-86DE-8C31D90A6B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400" y="561594"/>
            <a:ext cx="9277200" cy="5734812"/>
          </a:xfrm>
        </p:spPr>
      </p:pic>
    </p:spTree>
    <p:extLst>
      <p:ext uri="{BB962C8B-B14F-4D97-AF65-F5344CB8AC3E}">
        <p14:creationId xmlns:p14="http://schemas.microsoft.com/office/powerpoint/2010/main" val="592235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282D4DA-E474-4360-A267-B26F5C817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626" y="569843"/>
            <a:ext cx="10654748" cy="5526157"/>
          </a:xfrm>
        </p:spPr>
        <p:txBody>
          <a:bodyPr/>
          <a:lstStyle/>
          <a:p>
            <a:r>
              <a:rPr lang="sl-SI" dirty="0">
                <a:solidFill>
                  <a:schemeClr val="tx1"/>
                </a:solidFill>
              </a:rPr>
              <a:t>Kovine so v našem življenju zelo pomembe, saj so iz njih narejeni mnogi uporabni predmeti. </a:t>
            </a:r>
          </a:p>
          <a:p>
            <a:r>
              <a:rPr lang="sl-SI" dirty="0">
                <a:solidFill>
                  <a:schemeClr val="tx1"/>
                </a:solidFill>
              </a:rPr>
              <a:t>NAJPOMEMBNEJŠE LASTNOSTI KOVIN: trdnost, električna in toplotna prevodnost ter možnost njihovega oblikovanja.</a:t>
            </a:r>
          </a:p>
          <a:p>
            <a:r>
              <a:rPr lang="sl-SI" dirty="0">
                <a:solidFill>
                  <a:schemeClr val="tx1"/>
                </a:solidFill>
              </a:rPr>
              <a:t>Spojine prehodnih kovin in njihove vodne raztopine so različno obarvane. </a:t>
            </a:r>
          </a:p>
          <a:p>
            <a:r>
              <a:rPr lang="sl-SI" dirty="0">
                <a:solidFill>
                  <a:schemeClr val="tx1"/>
                </a:solidFill>
              </a:rPr>
              <a:t>Prehodne kovine ali njihove spojine pogosto uporabljamo kot katalizatorje.</a:t>
            </a:r>
          </a:p>
          <a:p>
            <a:r>
              <a:rPr lang="sl-SI" dirty="0">
                <a:solidFill>
                  <a:schemeClr val="tx1"/>
                </a:solidFill>
              </a:rPr>
              <a:t>Kaj so katalizatorji?</a:t>
            </a:r>
          </a:p>
        </p:txBody>
      </p:sp>
    </p:spTree>
    <p:extLst>
      <p:ext uri="{BB962C8B-B14F-4D97-AF65-F5344CB8AC3E}">
        <p14:creationId xmlns:p14="http://schemas.microsoft.com/office/powerpoint/2010/main" val="840992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2EA6A6-CD0C-4CFD-8EC2-AA44F9870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94CFB840-A19D-4845-A07E-F795A9B24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564" y="609600"/>
            <a:ext cx="3912583" cy="135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sl-SI" sz="3200" dirty="0"/>
              <a:t>KOROZIJA</a:t>
            </a:r>
            <a:endParaRPr lang="en-US" sz="3200" dirty="0"/>
          </a:p>
        </p:txBody>
      </p:sp>
      <p:pic>
        <p:nvPicPr>
          <p:cNvPr id="7" name="Označba mesta vsebine 6">
            <a:extLst>
              <a:ext uri="{FF2B5EF4-FFF2-40B4-BE49-F238E27FC236}">
                <a16:creationId xmlns:a16="http://schemas.microsoft.com/office/drawing/2014/main" id="{DDB3C9B1-D68B-494E-AEC2-54D0093358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72064" y="1040007"/>
            <a:ext cx="6045576" cy="4776005"/>
          </a:xfrm>
          <a:prstGeom prst="rect">
            <a:avLst/>
          </a:prstGeom>
        </p:spPr>
      </p:pic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CCDF1217-4B6D-4721-9BDF-B739190EF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8564" y="2057400"/>
            <a:ext cx="3912583" cy="40386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l-SI" dirty="0">
                <a:solidFill>
                  <a:schemeClr val="tx1"/>
                </a:solidFill>
              </a:rPr>
              <a:t>Nekatere kovine reagirajo s kisikom iz zraka, vodo in tudi drugimi snovmi. </a:t>
            </a:r>
          </a:p>
          <a:p>
            <a:endParaRPr lang="sl-SI" dirty="0"/>
          </a:p>
          <a:p>
            <a:r>
              <a:rPr lang="sl-SI" dirty="0">
                <a:solidFill>
                  <a:srgbClr val="FF0000"/>
                </a:solidFill>
              </a:rPr>
              <a:t>Proces, pri katerem začne kovina razpadati, imenujemo KOROZIJA.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504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353C2602-5112-46F5-B728-058D5448F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2" y="762000"/>
            <a:ext cx="5199926" cy="14432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sl-SI" sz="3200" dirty="0"/>
              <a:t>ZLITINE</a:t>
            </a:r>
            <a:endParaRPr lang="en-US" sz="3200" dirty="0"/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2F81C7E8-F811-4FFF-A2D6-D8B6D427F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9119" y="1980185"/>
            <a:ext cx="5199926" cy="389073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l-SI" dirty="0">
                <a:solidFill>
                  <a:schemeClr val="tx1"/>
                </a:solidFill>
              </a:rPr>
              <a:t>Prehodne kovine tvorijo zlitine.</a:t>
            </a:r>
          </a:p>
          <a:p>
            <a:endParaRPr lang="sl-SI" dirty="0">
              <a:solidFill>
                <a:schemeClr val="tx1"/>
              </a:solidFill>
            </a:endParaRPr>
          </a:p>
          <a:p>
            <a:r>
              <a:rPr lang="sl-SI" dirty="0">
                <a:solidFill>
                  <a:srgbClr val="FF0000"/>
                </a:solidFill>
              </a:rPr>
              <a:t>ZLITINE so zmesi dveh ali več kovin.</a:t>
            </a:r>
          </a:p>
          <a:p>
            <a:endParaRPr lang="sl-SI" sz="1800" dirty="0">
              <a:solidFill>
                <a:srgbClr val="FF0000"/>
              </a:solidFill>
            </a:endParaRPr>
          </a:p>
          <a:p>
            <a:endParaRPr lang="sl-SI" sz="1800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sl-SI" dirty="0">
                <a:solidFill>
                  <a:schemeClr val="tx1"/>
                </a:solidFill>
              </a:rPr>
              <a:t>Kovanca za 10 in 20 centov sta iz zlitine bakra, aluminija, cinka in kositra </a:t>
            </a:r>
          </a:p>
          <a:p>
            <a:pPr marL="45720" indent="0">
              <a:buNone/>
            </a:pPr>
            <a:r>
              <a:rPr lang="sl-SI" dirty="0">
                <a:solidFill>
                  <a:schemeClr val="tx1"/>
                </a:solidFill>
              </a:rPr>
              <a:t>Kovanec za 2 centa pa je jeklen z bakreno prevleko.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7" name="Označba mesta vsebine 6">
            <a:extLst>
              <a:ext uri="{FF2B5EF4-FFF2-40B4-BE49-F238E27FC236}">
                <a16:creationId xmlns:a16="http://schemas.microsoft.com/office/drawing/2014/main" id="{5685739A-C1DD-4B4D-A313-130E89A9F7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6764" r="12010"/>
          <a:stretch/>
        </p:blipFill>
        <p:spPr>
          <a:xfrm>
            <a:off x="6636743" y="1238487"/>
            <a:ext cx="4741120" cy="449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97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5A83F1-9184-4142-8AF0-54C1F8C9D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BAKER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E3C6847-325D-4356-8E1C-B45704D9F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solidFill>
                  <a:schemeClr val="tx1"/>
                </a:solidFill>
              </a:rPr>
              <a:t>Pogosto uporablja.</a:t>
            </a:r>
          </a:p>
          <a:p>
            <a:r>
              <a:rPr lang="sl-SI" dirty="0">
                <a:solidFill>
                  <a:schemeClr val="tx1"/>
                </a:solidFill>
              </a:rPr>
              <a:t>Čisti baker: svetlo rdeč, trd, se da dobro kovati.</a:t>
            </a:r>
          </a:p>
          <a:p>
            <a:endParaRPr lang="sl-SI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0AC7D065-96A6-41E6-9615-85965CF21E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77916"/>
              </p:ext>
            </p:extLst>
          </p:nvPr>
        </p:nvGraphicFramePr>
        <p:xfrm>
          <a:off x="1143000" y="3154017"/>
          <a:ext cx="4395304" cy="2126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95">
                  <a:extLst>
                    <a:ext uri="{9D8B030D-6E8A-4147-A177-3AD203B41FA5}">
                      <a16:colId xmlns:a16="http://schemas.microsoft.com/office/drawing/2014/main" val="2021467624"/>
                    </a:ext>
                  </a:extLst>
                </a:gridCol>
                <a:gridCol w="2200709">
                  <a:extLst>
                    <a:ext uri="{9D8B030D-6E8A-4147-A177-3AD203B41FA5}">
                      <a16:colId xmlns:a16="http://schemas.microsoft.com/office/drawing/2014/main" val="2870053943"/>
                    </a:ext>
                  </a:extLst>
                </a:gridCol>
              </a:tblGrid>
              <a:tr h="371383">
                <a:tc>
                  <a:txBody>
                    <a:bodyPr/>
                    <a:lstStyle/>
                    <a:p>
                      <a:r>
                        <a:rPr lang="sl-SI" dirty="0"/>
                        <a:t>Lastnosti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062394"/>
                  </a:ext>
                </a:extLst>
              </a:tr>
              <a:tr h="371383">
                <a:tc>
                  <a:txBody>
                    <a:bodyPr/>
                    <a:lstStyle/>
                    <a:p>
                      <a:r>
                        <a:rPr lang="sl-SI" dirty="0"/>
                        <a:t>Tališče (°C)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1083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011749"/>
                  </a:ext>
                </a:extLst>
              </a:tr>
              <a:tr h="371383">
                <a:tc>
                  <a:txBody>
                    <a:bodyPr/>
                    <a:lstStyle/>
                    <a:p>
                      <a:r>
                        <a:rPr lang="sl-SI" dirty="0"/>
                        <a:t>Vrelišče (°C)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2595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504352"/>
                  </a:ext>
                </a:extLst>
              </a:tr>
              <a:tr h="371383">
                <a:tc>
                  <a:txBody>
                    <a:bodyPr/>
                    <a:lstStyle/>
                    <a:p>
                      <a:r>
                        <a:rPr lang="sl-SI" dirty="0"/>
                        <a:t>Gostota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8,9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872305"/>
                  </a:ext>
                </a:extLst>
              </a:tr>
              <a:tr h="641018">
                <a:tc>
                  <a:txBody>
                    <a:bodyPr/>
                    <a:lstStyle/>
                    <a:p>
                      <a:r>
                        <a:rPr lang="sl-SI" dirty="0"/>
                        <a:t>Električna prevodnost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Dobra prevodnost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575405"/>
                  </a:ext>
                </a:extLst>
              </a:tr>
            </a:tbl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id="{ED2D0F7F-DF54-425E-A6ED-5727C020C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006" y="3055038"/>
            <a:ext cx="4787705" cy="319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03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3B3551-6112-40F2-A77A-27EA05C41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/>
          <a:lstStyle/>
          <a:p>
            <a:pPr algn="ctr"/>
            <a:r>
              <a:rPr lang="sl-SI"/>
              <a:t>ŽIVO SREBRO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DD72689-13D4-4EB7-BBE6-B32D90E6B3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/>
          <a:p>
            <a:r>
              <a:rPr lang="sl-SI" dirty="0">
                <a:solidFill>
                  <a:schemeClr val="tx1"/>
                </a:solidFill>
              </a:rPr>
              <a:t>Je gosta srebrno siva kovina.</a:t>
            </a:r>
          </a:p>
          <a:p>
            <a:r>
              <a:rPr lang="sl-SI" dirty="0">
                <a:solidFill>
                  <a:schemeClr val="tx1"/>
                </a:solidFill>
              </a:rPr>
              <a:t> Edina tekoča kovina pri običajnih pogojih. </a:t>
            </a:r>
          </a:p>
          <a:p>
            <a:r>
              <a:rPr lang="sl-SI" dirty="0">
                <a:solidFill>
                  <a:schemeClr val="tx1"/>
                </a:solidFill>
              </a:rPr>
              <a:t>Zlitine živega srebra z drugimi kovinami imenujemo AMALGAMI. </a:t>
            </a:r>
          </a:p>
          <a:p>
            <a:r>
              <a:rPr lang="sl-SI" dirty="0">
                <a:solidFill>
                  <a:srgbClr val="FF0000"/>
                </a:solidFill>
              </a:rPr>
              <a:t>Živo srebro in njegove spojine so strupene. </a:t>
            </a:r>
          </a:p>
          <a:p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D18CC995-EE1D-4C24-9F8F-08B1522C6A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56303" y="2210561"/>
            <a:ext cx="3421539" cy="371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46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12D5C43-3206-48BA-AA3D-A485F64DC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70335"/>
            <a:ext cx="5199926" cy="14432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ZLATO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1F4373C6-0C5A-486C-AEF6-8AC297785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2" y="2546430"/>
            <a:ext cx="5084178" cy="354957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Zlato</a:t>
            </a:r>
            <a:r>
              <a:rPr lang="en-US" dirty="0">
                <a:solidFill>
                  <a:schemeClr val="tx1"/>
                </a:solidFill>
              </a:rPr>
              <a:t> je </a:t>
            </a:r>
            <a:r>
              <a:rPr lang="en-US" dirty="0" err="1">
                <a:solidFill>
                  <a:schemeClr val="tx1"/>
                </a:solidFill>
              </a:rPr>
              <a:t>zaradi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redkosti</a:t>
            </a:r>
            <a:r>
              <a:rPr lang="en-US" dirty="0">
                <a:solidFill>
                  <a:schemeClr val="tx1"/>
                </a:solidFill>
              </a:rPr>
              <a:t> in </a:t>
            </a:r>
            <a:r>
              <a:rPr lang="en-US" dirty="0" err="1">
                <a:solidFill>
                  <a:schemeClr val="tx1"/>
                </a:solidFill>
              </a:rPr>
              <a:t>nereaktivnosti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dragocena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kovina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ki</a:t>
            </a:r>
            <a:r>
              <a:rPr lang="en-US" dirty="0">
                <a:solidFill>
                  <a:schemeClr val="tx1"/>
                </a:solidFill>
              </a:rPr>
              <a:t> se </a:t>
            </a:r>
            <a:r>
              <a:rPr lang="en-US" dirty="0" err="1">
                <a:solidFill>
                  <a:schemeClr val="tx1"/>
                </a:solidFill>
              </a:rPr>
              <a:t>uporablja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denarni</a:t>
            </a:r>
            <a:r>
              <a:rPr lang="en-US" dirty="0">
                <a:solidFill>
                  <a:schemeClr val="tx1"/>
                </a:solidFill>
              </a:rPr>
              <a:t> standard. </a:t>
            </a:r>
          </a:p>
          <a:p>
            <a:r>
              <a:rPr lang="en-US" dirty="0" err="1">
                <a:solidFill>
                  <a:schemeClr val="tx1"/>
                </a:solidFill>
              </a:rPr>
              <a:t>Uporaba</a:t>
            </a:r>
            <a:r>
              <a:rPr lang="en-US" dirty="0">
                <a:solidFill>
                  <a:schemeClr val="tx1"/>
                </a:solidFill>
              </a:rPr>
              <a:t>: za </a:t>
            </a:r>
            <a:r>
              <a:rPr lang="en-US" dirty="0" err="1">
                <a:solidFill>
                  <a:schemeClr val="tx1"/>
                </a:solidFill>
              </a:rPr>
              <a:t>izdelavo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nakita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denarja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električnih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kontaktov</a:t>
            </a:r>
            <a:r>
              <a:rPr lang="en-US" dirty="0">
                <a:solidFill>
                  <a:schemeClr val="tx1"/>
                </a:solidFill>
              </a:rPr>
              <a:t> v </a:t>
            </a:r>
            <a:r>
              <a:rPr lang="en-US" dirty="0" err="1">
                <a:solidFill>
                  <a:schemeClr val="tx1"/>
                </a:solidFill>
              </a:rPr>
              <a:t>elektronski</a:t>
            </a:r>
            <a:r>
              <a:rPr lang="en-US" dirty="0">
                <a:solidFill>
                  <a:schemeClr val="tx1"/>
                </a:solidFill>
              </a:rPr>
              <a:t> in </a:t>
            </a:r>
            <a:r>
              <a:rPr lang="en-US" dirty="0" err="1">
                <a:solidFill>
                  <a:schemeClr val="tx1"/>
                </a:solidFill>
              </a:rPr>
              <a:t>računalniški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tehnologiji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sz="1800" dirty="0"/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74FBA825-F7C6-4F81-A58F-519680B253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9445" r="15637" b="2"/>
          <a:stretch/>
        </p:blipFill>
        <p:spPr>
          <a:xfrm>
            <a:off x="6636743" y="1238487"/>
            <a:ext cx="4741120" cy="449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96090"/>
      </p:ext>
    </p:extLst>
  </p:cSld>
  <p:clrMapOvr>
    <a:masterClrMapping/>
  </p:clrMapOvr>
</p:sld>
</file>

<file path=ppt/theme/theme1.xml><?xml version="1.0" encoding="utf-8"?>
<a:theme xmlns:a="http://schemas.openxmlformats.org/drawingml/2006/main" name="Osnovno">
  <a:themeElements>
    <a:clrScheme name="Osnovno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Osnovno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snovno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312</Words>
  <Application>Microsoft Office PowerPoint</Application>
  <PresentationFormat>Širokozaslonsko</PresentationFormat>
  <Paragraphs>83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6" baseType="lpstr">
      <vt:lpstr>Calibri</vt:lpstr>
      <vt:lpstr>Corbel</vt:lpstr>
      <vt:lpstr>Times New Roman</vt:lpstr>
      <vt:lpstr>Osnovno</vt:lpstr>
      <vt:lpstr>PowerPointova predstavitev</vt:lpstr>
      <vt:lpstr>PREHODNI ELEMENTI</vt:lpstr>
      <vt:lpstr>PowerPointova predstavitev</vt:lpstr>
      <vt:lpstr>PowerPointova predstavitev</vt:lpstr>
      <vt:lpstr>KOROZIJA</vt:lpstr>
      <vt:lpstr>ZLITINE</vt:lpstr>
      <vt:lpstr>BAKER</vt:lpstr>
      <vt:lpstr>ŽIVO SREBRO</vt:lpstr>
      <vt:lpstr>ZLATO</vt:lpstr>
      <vt:lpstr>PONOVITEV - POVZETEK</vt:lpstr>
      <vt:lpstr>PowerPointova predstavitev</vt:lpstr>
      <vt:lpstr>DOMAČA NALOGA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uporabnik</cp:lastModifiedBy>
  <cp:revision>3</cp:revision>
  <dcterms:created xsi:type="dcterms:W3CDTF">2019-01-15T18:19:48Z</dcterms:created>
  <dcterms:modified xsi:type="dcterms:W3CDTF">2019-01-15T18:42:17Z</dcterms:modified>
</cp:coreProperties>
</file>