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345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5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440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08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89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256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2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31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60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24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F6200-4497-4362-BCAC-7FD01E7F8FF7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477F-94B6-44C0-B6E4-900ADB5EE2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11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slov 1"/>
          <p:cNvSpPr>
            <a:spLocks noGrp="1"/>
          </p:cNvSpPr>
          <p:nvPr>
            <p:ph type="ctrTitle"/>
          </p:nvPr>
        </p:nvSpPr>
        <p:spPr>
          <a:xfrm>
            <a:off x="1981200" y="914401"/>
            <a:ext cx="8458200" cy="3731490"/>
          </a:xfrm>
        </p:spPr>
        <p:txBody>
          <a:bodyPr>
            <a:normAutofit/>
          </a:bodyPr>
          <a:lstStyle/>
          <a:p>
            <a:r>
              <a:rPr lang="sl-SI" altLang="sl-SI" sz="3600" dirty="0">
                <a:latin typeface="Garamond" panose="02020404030301010803" pitchFamily="18" charset="0"/>
              </a:rPr>
              <a:t>Didaktika matematike 1 – </a:t>
            </a:r>
            <a:br>
              <a:rPr lang="sl-SI" altLang="sl-SI" sz="3600" dirty="0">
                <a:latin typeface="Garamond" panose="02020404030301010803" pitchFamily="18" charset="0"/>
              </a:rPr>
            </a:br>
            <a:r>
              <a:rPr lang="sl-SI" altLang="sl-SI" sz="3600" dirty="0">
                <a:latin typeface="Garamond" panose="02020404030301010803" pitchFamily="18" charset="0"/>
              </a:rPr>
              <a:t>2. strokovno-didaktična obravnava matematičnih pojmov po vsebinskih sklopih: </a:t>
            </a:r>
            <a:r>
              <a:rPr lang="sl-SI" altLang="sl-SI" sz="3600" b="1" dirty="0" smtClean="0">
                <a:latin typeface="Garamond" panose="02020404030301010803" pitchFamily="18" charset="0"/>
              </a:rPr>
              <a:t>geometrija – vertikalno nadgrajevanje pojmov do 5. razreda </a:t>
            </a:r>
            <a:r>
              <a:rPr lang="sl-SI" altLang="sl-SI" sz="3600" dirty="0" smtClean="0">
                <a:latin typeface="Garamond" panose="02020404030301010803" pitchFamily="18" charset="0"/>
              </a:rPr>
              <a:t>(izročki za predavanja pri predmetu didaktika matematike, 2. l., RP)</a:t>
            </a:r>
            <a:endParaRPr lang="sl-SI" altLang="sl-SI" sz="3600" dirty="0" smtClean="0">
              <a:latin typeface="Garamond" panose="02020404030301010803" pitchFamily="18" charset="0"/>
            </a:endParaRPr>
          </a:p>
        </p:txBody>
      </p:sp>
      <p:sp>
        <p:nvSpPr>
          <p:cNvPr id="5123" name="Podnaslov 2"/>
          <p:cNvSpPr>
            <a:spLocks noGrp="1"/>
          </p:cNvSpPr>
          <p:nvPr>
            <p:ph type="subTitle" idx="1"/>
          </p:nvPr>
        </p:nvSpPr>
        <p:spPr>
          <a:xfrm>
            <a:off x="3837709" y="4713288"/>
            <a:ext cx="4953000" cy="1752600"/>
          </a:xfrm>
        </p:spPr>
        <p:txBody>
          <a:bodyPr/>
          <a:lstStyle/>
          <a:p>
            <a:pPr marL="63500"/>
            <a:endParaRPr lang="sl-SI" altLang="sl-SI" dirty="0" smtClean="0"/>
          </a:p>
          <a:p>
            <a:pPr marL="63500"/>
            <a:r>
              <a:rPr lang="sl-SI" altLang="sl-SI" dirty="0" smtClean="0"/>
              <a:t>Prof. dr. Tatjana Hodnik</a:t>
            </a:r>
            <a:endParaRPr lang="sl-SI" altLang="sl-SI" dirty="0" smtClean="0"/>
          </a:p>
        </p:txBody>
      </p:sp>
    </p:spTree>
    <p:extLst>
      <p:ext uri="{BB962C8B-B14F-4D97-AF65-F5344CB8AC3E}">
        <p14:creationId xmlns:p14="http://schemas.microsoft.com/office/powerpoint/2010/main" val="58855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altLang="sl-SI" i="1" dirty="0">
                <a:latin typeface="Garamond" panose="02020404030301010803" pitchFamily="18" charset="0"/>
              </a:rPr>
              <a:t>Premica, ki seka krožnico, je </a:t>
            </a:r>
            <a:r>
              <a:rPr lang="sl-SI" altLang="sl-SI" i="1" dirty="0" smtClean="0">
                <a:latin typeface="Garamond" panose="02020404030301010803" pitchFamily="18" charset="0"/>
              </a:rPr>
              <a:t>sekanta.</a:t>
            </a:r>
            <a:endParaRPr lang="sl-SI" altLang="sl-SI" i="1" dirty="0"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i="1" dirty="0">
                <a:latin typeface="Garamond" panose="02020404030301010803" pitchFamily="18" charset="0"/>
              </a:rPr>
              <a:t>Premica, ki s krožnico nima nobenih skupnih </a:t>
            </a:r>
            <a:r>
              <a:rPr lang="sl-SI" altLang="sl-SI" i="1" dirty="0" smtClean="0">
                <a:latin typeface="Garamond" panose="02020404030301010803" pitchFamily="18" charset="0"/>
              </a:rPr>
              <a:t>točk (ne seka krožnice), </a:t>
            </a:r>
            <a:r>
              <a:rPr lang="sl-SI" altLang="sl-SI" i="1" dirty="0">
                <a:latin typeface="Garamond" panose="02020404030301010803" pitchFamily="18" charset="0"/>
              </a:rPr>
              <a:t>je </a:t>
            </a:r>
            <a:r>
              <a:rPr lang="sl-SI" altLang="sl-SI" i="1" dirty="0" smtClean="0">
                <a:latin typeface="Garamond" panose="02020404030301010803" pitchFamily="18" charset="0"/>
              </a:rPr>
              <a:t>mimobežnica.</a:t>
            </a:r>
            <a:endParaRPr lang="sl-SI" altLang="sl-SI" i="1" dirty="0"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i="1" dirty="0">
                <a:latin typeface="Garamond" panose="02020404030301010803" pitchFamily="18" charset="0"/>
              </a:rPr>
              <a:t>Premica, ki ima s krožnico le eno skupno točko, je dotikalnica te krožnice. Pravimo ji tudi tangenta.</a:t>
            </a:r>
          </a:p>
          <a:p>
            <a:pPr>
              <a:buNone/>
            </a:pPr>
            <a:r>
              <a:rPr lang="sl-SI" altLang="sl-SI" i="1" dirty="0">
                <a:latin typeface="Garamond" panose="02020404030301010803" pitchFamily="18" charset="0"/>
              </a:rPr>
              <a:t>Tetiva je daljica, ki ima krajišči na krožnici.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544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altLang="sl-SI" sz="3200" b="1" dirty="0">
                <a:latin typeface="Garamond" panose="02020404030301010803" pitchFamily="18" charset="0"/>
              </a:rPr>
              <a:t>Geometrijski pojmi v prvih dveh triletjih</a:t>
            </a:r>
            <a:br>
              <a:rPr lang="sl-SI" altLang="sl-SI" sz="3200" b="1" dirty="0">
                <a:latin typeface="Garamond" panose="02020404030301010803" pitchFamily="18" charset="0"/>
              </a:rPr>
            </a:br>
            <a:r>
              <a:rPr lang="sl-SI" altLang="sl-SI" sz="3200" b="1" dirty="0">
                <a:latin typeface="Garamond" panose="02020404030301010803" pitchFamily="18" charset="0"/>
              </a:rPr>
              <a:t>Matematične definicije in opredelitve pojmov za učence</a:t>
            </a:r>
            <a:br>
              <a:rPr lang="sl-SI" altLang="sl-SI" sz="3200" b="1" dirty="0">
                <a:latin typeface="Garamond" panose="02020404030301010803" pitchFamily="18" charset="0"/>
              </a:rPr>
            </a:br>
            <a:endParaRPr lang="sl-SI" altLang="sl-SI" sz="3200" b="1" dirty="0" smtClean="0">
              <a:latin typeface="Garamond" panose="02020404030301010803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altLang="sl-SI" sz="2400" u="sng" dirty="0" smtClean="0">
                <a:latin typeface="Garamond" panose="02020404030301010803" pitchFamily="18" charset="0"/>
              </a:rPr>
              <a:t>Geometrijsko </a:t>
            </a:r>
            <a:r>
              <a:rPr lang="sl-SI" altLang="sl-SI" sz="2400" u="sng" dirty="0">
                <a:latin typeface="Garamond" panose="02020404030301010803" pitchFamily="18" charset="0"/>
              </a:rPr>
              <a:t>telo … 1.r. </a:t>
            </a:r>
            <a:r>
              <a:rPr lang="sl-SI" altLang="sl-SI" sz="2400" u="sng" dirty="0">
                <a:latin typeface="Garamond" panose="02020404030301010803" pitchFamily="18" charset="0"/>
                <a:sym typeface="Wingdings 3" panose="05040102010807070707" pitchFamily="18" charset="2"/>
              </a:rPr>
              <a:t>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b="1" dirty="0">
                <a:latin typeface="Garamond" panose="02020404030301010803" pitchFamily="18" charset="0"/>
                <a:sym typeface="Wingdings 3" panose="05040102010807070707" pitchFamily="18" charset="2"/>
              </a:rPr>
              <a:t>3. r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.: geometrijsko telo, rob, ploskev, oglišče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Telo je predmet, ki je omejen s ploskvami, oglišči in robovi.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b="1" i="1" dirty="0">
                <a:latin typeface="Garamond" panose="02020404030301010803" pitchFamily="18" charset="0"/>
                <a:sym typeface="Wingdings 3" panose="05040102010807070707" pitchFamily="18" charset="2"/>
              </a:rPr>
              <a:t>5.r</a:t>
            </a: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.: 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kvader, kocka, mreža kvadra in kocke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Vsaka kocka je kvader, saj ima vse lastnosti kvadra.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Mrežo kvadra oz. kocke pokažemo s primerom (npr. telo razrežemo vzdolž nekaterih </a:t>
            </a:r>
            <a:r>
              <a:rPr lang="sl-SI" altLang="sl-SI" sz="2400" i="1" dirty="0" smtClean="0">
                <a:latin typeface="Garamond" panose="02020404030301010803" pitchFamily="18" charset="0"/>
                <a:sym typeface="Wingdings 3" panose="05040102010807070707" pitchFamily="18" charset="2"/>
              </a:rPr>
              <a:t>robov in ga razgrnemo na ploskev).</a:t>
            </a:r>
            <a:endParaRPr lang="sl-SI" altLang="sl-SI" sz="2400" i="1" dirty="0">
              <a:latin typeface="Garamond" panose="02020404030301010803" pitchFamily="18" charset="0"/>
              <a:sym typeface="Wingdings 3" panose="05040102010807070707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sl-SI" sz="2400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62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sz="2400" u="sng" dirty="0">
                <a:latin typeface="Garamond" panose="02020404030301010803" pitchFamily="18" charset="0"/>
              </a:rPr>
              <a:t>Geometrijski lik  … 1.r. </a:t>
            </a:r>
            <a:r>
              <a:rPr lang="sl-SI" altLang="sl-SI" sz="2400" u="sng" dirty="0">
                <a:latin typeface="Garamond" panose="02020404030301010803" pitchFamily="18" charset="0"/>
                <a:sym typeface="Wingdings 3" panose="05040102010807070707" pitchFamily="18" charset="2"/>
              </a:rPr>
              <a:t> </a:t>
            </a:r>
          </a:p>
          <a:p>
            <a:pPr eaLnBrk="1" hangingPunct="1">
              <a:buFontTx/>
              <a:buNone/>
            </a:pPr>
            <a:r>
              <a:rPr lang="sl-SI" altLang="sl-SI" sz="2400" b="1" dirty="0">
                <a:latin typeface="Garamond" panose="02020404030301010803" pitchFamily="18" charset="0"/>
                <a:sym typeface="Wingdings 3" panose="05040102010807070707" pitchFamily="18" charset="2"/>
              </a:rPr>
              <a:t>3.r.: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 trikotnik (štirikotnik, </a:t>
            </a:r>
            <a:r>
              <a:rPr lang="sl-SI" altLang="sl-SI" sz="2400" dirty="0" err="1">
                <a:latin typeface="Garamond" panose="02020404030301010803" pitchFamily="18" charset="0"/>
                <a:sym typeface="Wingdings 3" panose="05040102010807070707" pitchFamily="18" charset="2"/>
              </a:rPr>
              <a:t>petkotnik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, </a:t>
            </a:r>
            <a:r>
              <a:rPr lang="sl-SI" altLang="sl-SI" sz="2400" dirty="0" err="1">
                <a:latin typeface="Garamond" panose="02020404030301010803" pitchFamily="18" charset="0"/>
                <a:sym typeface="Wingdings 3" panose="05040102010807070707" pitchFamily="18" charset="2"/>
              </a:rPr>
              <a:t>šestkotnik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…), skladnosti likov, simetrija (</a:t>
            </a:r>
            <a:r>
              <a:rPr lang="sl-SI" altLang="sl-SI" sz="2400" dirty="0" smtClean="0">
                <a:latin typeface="Garamond" panose="02020404030301010803" pitchFamily="18" charset="0"/>
                <a:sym typeface="Wingdings 3" panose="05040102010807070707" pitchFamily="18" charset="2"/>
              </a:rPr>
              <a:t>simetrijo obravnavamo tudi v 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2. </a:t>
            </a:r>
            <a:r>
              <a:rPr lang="sl-SI" altLang="sl-SI" sz="2400" dirty="0" smtClean="0">
                <a:latin typeface="Garamond" panose="02020404030301010803" pitchFamily="18" charset="0"/>
                <a:sym typeface="Wingdings 3" panose="05040102010807070707" pitchFamily="18" charset="2"/>
              </a:rPr>
              <a:t>razredu, a le na objektih, ki obkrožajo učenca – na pri likih)</a:t>
            </a:r>
            <a:endParaRPr lang="sl-SI" altLang="sl-SI" sz="2400" dirty="0">
              <a:latin typeface="Garamond" panose="02020404030301010803" pitchFamily="18" charset="0"/>
              <a:sym typeface="Wingdings 3" panose="05040102010807070707" pitchFamily="18" charset="2"/>
            </a:endParaRP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Lik, ki je omejen s tremi ravnimi črtami, je trikotnik.</a:t>
            </a: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Ravne črte, ki omejujejo lik, so stranice. Točke, v katerih se stikata po dve stranici, so oglišča. (Oglišča pri likih ne označimo s križci, zgolj </a:t>
            </a:r>
            <a:r>
              <a:rPr lang="sl-SI" altLang="sl-SI" sz="2400" i="1" dirty="0" smtClean="0">
                <a:latin typeface="Garamond" panose="02020404030301010803" pitchFamily="18" charset="0"/>
                <a:sym typeface="Wingdings 3" panose="05040102010807070707" pitchFamily="18" charset="2"/>
              </a:rPr>
              <a:t>poimenujemo s črko v 4. razredu, ko učenec pozna pojem daljica.)</a:t>
            </a:r>
            <a:endParaRPr lang="sl-SI" altLang="sl-SI" sz="2400" dirty="0"/>
          </a:p>
        </p:txBody>
      </p:sp>
    </p:spTree>
    <p:extLst>
      <p:ext uri="{BB962C8B-B14F-4D97-AF65-F5344CB8AC3E}">
        <p14:creationId xmlns:p14="http://schemas.microsoft.com/office/powerpoint/2010/main" val="112569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Lika, ki se prekrivata, sta skladna.</a:t>
            </a: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Oblika, ki jo lahko prepognemo tako, da dela drug drugega prekrivata, je simetrična. Črta, po kateri obliko prepognemo, je simetrala. (Enaka definicija je v 4.r.)</a:t>
            </a:r>
          </a:p>
          <a:p>
            <a:pPr eaLnBrk="1" hangingPunct="1">
              <a:buFontTx/>
              <a:buNone/>
            </a:pPr>
            <a:endParaRPr lang="sl-SI" altLang="sl-SI" sz="2400" i="1" dirty="0">
              <a:latin typeface="Arial" panose="020B0604020202020204" pitchFamily="34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3353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altLang="sl-SI" sz="2400" b="1" dirty="0">
                <a:latin typeface="Garamond" panose="02020404030301010803" pitchFamily="18" charset="0"/>
              </a:rPr>
              <a:t>4.r</a:t>
            </a:r>
            <a:r>
              <a:rPr lang="sl-SI" altLang="sl-SI" sz="2400" dirty="0">
                <a:latin typeface="Garamond" panose="02020404030301010803" pitchFamily="18" charset="0"/>
              </a:rPr>
              <a:t>.: krog, krožnica, središče, polmer</a:t>
            </a: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Krožnica je sklenjena kriva črta, ki omejuje krog.</a:t>
            </a:r>
          </a:p>
          <a:p>
            <a:pPr eaLnBrk="1" hangingPunct="1">
              <a:buFontTx/>
              <a:buNone/>
            </a:pPr>
            <a:r>
              <a:rPr lang="sl-SI" altLang="sl-SI" sz="2400" b="1" dirty="0">
                <a:latin typeface="Garamond" panose="02020404030301010803" pitchFamily="18" charset="0"/>
              </a:rPr>
              <a:t>5.r</a:t>
            </a:r>
            <a:r>
              <a:rPr lang="sl-SI" altLang="sl-SI" sz="2400" dirty="0">
                <a:latin typeface="Garamond" panose="02020404030301010803" pitchFamily="18" charset="0"/>
              </a:rPr>
              <a:t>.: odnos kvadrat – pravokotnik, premer krožnice</a:t>
            </a:r>
          </a:p>
          <a:p>
            <a:pPr eaLnBrk="1" hangingPunct="1">
              <a:buFontTx/>
              <a:buNone/>
            </a:pPr>
            <a:r>
              <a:rPr lang="sl-SI" altLang="sl-SI" sz="2400" i="1" dirty="0" smtClean="0">
                <a:latin typeface="Garamond" panose="02020404030301010803" pitchFamily="18" charset="0"/>
              </a:rPr>
              <a:t>Vse </a:t>
            </a:r>
            <a:r>
              <a:rPr lang="sl-SI" altLang="sl-SI" sz="2400" i="1" dirty="0">
                <a:latin typeface="Garamond" panose="02020404030301010803" pitchFamily="18" charset="0"/>
              </a:rPr>
              <a:t>lastnosti pravokotnika ima tudi kvadrat. Kvadrat je pravokotnik. </a:t>
            </a: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Vsak pravokotnik ni kvadrat. Vse lastnosti kvadrata niso tudi lastnosti pravokotnika.</a:t>
            </a:r>
          </a:p>
          <a:p>
            <a:pPr eaLnBrk="1" hangingPunct="1">
              <a:buFontTx/>
              <a:buNone/>
            </a:pPr>
            <a:endParaRPr lang="sl-SI" altLang="sl-SI" sz="2400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24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altLang="sl-SI" sz="2400" b="1" dirty="0">
                <a:latin typeface="Garamond" panose="02020404030301010803" pitchFamily="18" charset="0"/>
              </a:rPr>
              <a:t>5.r</a:t>
            </a:r>
            <a:r>
              <a:rPr lang="sl-SI" altLang="sl-SI" sz="2400" dirty="0">
                <a:latin typeface="Garamond" panose="02020404030301010803" pitchFamily="18" charset="0"/>
              </a:rPr>
              <a:t>.: ravnina, kot, skladnost kotov, </a:t>
            </a: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Zamislimo si, da ravno ploskev nadaljujemo v vse smeri brez konca, pa dobimo ravnino. Lik je omejen del ravnine.</a:t>
            </a: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Poltraka s skupnim izhodiščem določata dva kota.</a:t>
            </a: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Tudi dve daljici lahko oklepata kot.</a:t>
            </a: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Kota, ki drug drugega prekrivata, sta skladna.</a:t>
            </a:r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Kotov ne označujemo s simboli (le z barvanjem</a:t>
            </a:r>
            <a:r>
              <a:rPr lang="sl-SI" altLang="sl-SI" sz="2400" i="1" dirty="0" smtClean="0">
                <a:latin typeface="Garamond" panose="02020404030301010803" pitchFamily="18" charset="0"/>
              </a:rPr>
              <a:t>).</a:t>
            </a:r>
            <a:endParaRPr lang="sl-SI" altLang="sl-SI" sz="24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8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altLang="sl-SI" sz="2400" u="sng" dirty="0">
                <a:latin typeface="Garamond" panose="02020404030301010803" pitchFamily="18" charset="0"/>
                <a:sym typeface="Wingdings 3" panose="05040102010807070707" pitchFamily="18" charset="2"/>
              </a:rPr>
              <a:t>Črta …enodimenzionalna geometrična zvezna tvorba, 1.r. </a:t>
            </a:r>
            <a:r>
              <a:rPr lang="sl-SI" altLang="sl-SI" sz="2000" u="sng" dirty="0">
                <a:latin typeface="Garamond" panose="02020404030301010803" pitchFamily="18" charset="0"/>
                <a:sym typeface="Wingdings 3" panose="05040102010807070707" pitchFamily="18" charset="2"/>
              </a:rPr>
              <a:t> </a:t>
            </a:r>
            <a:endParaRPr lang="sl-SI" altLang="sl-SI" sz="2400" u="sng" dirty="0">
              <a:latin typeface="Garamond" panose="02020404030301010803" pitchFamily="18" charset="0"/>
              <a:sym typeface="Wingdings 3" panose="05040102010807070707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1.r. </a:t>
            </a:r>
            <a:r>
              <a:rPr lang="sl-SI" altLang="sl-SI" sz="2000" dirty="0">
                <a:latin typeface="Garamond" panose="02020404030301010803" pitchFamily="18" charset="0"/>
                <a:sym typeface="Wingdings 3" panose="05040102010807070707" pitchFamily="18" charset="2"/>
              </a:rPr>
              <a:t> 3.r sled svinčnika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b="1" dirty="0">
                <a:latin typeface="Garamond" panose="02020404030301010803" pitchFamily="18" charset="0"/>
                <a:sym typeface="Wingdings 3" panose="05040102010807070707" pitchFamily="18" charset="2"/>
              </a:rPr>
              <a:t>1.r.:</a:t>
            </a:r>
            <a:r>
              <a:rPr lang="sl-SI" altLang="sl-SI" sz="2000" dirty="0">
                <a:latin typeface="Garamond" panose="02020404030301010803" pitchFamily="18" charset="0"/>
                <a:sym typeface="Wingdings 3" panose="05040102010807070707" pitchFamily="18" charset="2"/>
              </a:rPr>
              <a:t> 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ravna, kriva črta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b="1" dirty="0">
                <a:latin typeface="Garamond" panose="02020404030301010803" pitchFamily="18" charset="0"/>
                <a:sym typeface="Wingdings 3" panose="05040102010807070707" pitchFamily="18" charset="2"/>
              </a:rPr>
              <a:t>2.r.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:(sklenjena, nesklenjena, kriva, lomljena, presečišče črt: označimo s križcem in z veliko tiskano črko</a:t>
            </a:r>
            <a:r>
              <a:rPr lang="sl-SI" altLang="sl-SI" sz="2400" dirty="0" smtClean="0">
                <a:latin typeface="Garamond" panose="02020404030301010803" pitchFamily="18" charset="0"/>
                <a:sym typeface="Wingdings 3" panose="05040102010807070707" pitchFamily="18" charset="2"/>
              </a:rPr>
              <a:t>)</a:t>
            </a:r>
            <a:endParaRPr lang="sl-SI" altLang="sl-SI" sz="2400" dirty="0">
              <a:latin typeface="Garamond" panose="02020404030301010803" pitchFamily="18" charset="0"/>
              <a:sym typeface="Wingdings 3" panose="05040102010807070707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b="1" dirty="0">
                <a:latin typeface="Garamond" panose="02020404030301010803" pitchFamily="18" charset="0"/>
                <a:sym typeface="Wingdings 3" panose="05040102010807070707" pitchFamily="18" charset="2"/>
              </a:rPr>
              <a:t>4.r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.: premica, daljica, poltrak, vzporednica, pravokotnica, </a:t>
            </a:r>
            <a:r>
              <a:rPr lang="sl-SI" altLang="sl-SI" sz="2400" dirty="0" smtClean="0">
                <a:latin typeface="Garamond" panose="02020404030301010803" pitchFamily="18" charset="0"/>
                <a:sym typeface="Wingdings 3" panose="05040102010807070707" pitchFamily="18" charset="2"/>
              </a:rPr>
              <a:t>sečnica </a:t>
            </a:r>
            <a:endParaRPr lang="sl-SI" altLang="sl-SI" sz="2400" dirty="0">
              <a:latin typeface="Garamond" panose="02020404030301010803" pitchFamily="18" charset="0"/>
              <a:sym typeface="Wingdings 3" panose="05040102010807070707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Na obeh straneh neomejeno ravno črto imenujemo premica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Oznaka: mala pisana črka v zvezku (v tisku je ležeče, npr. </a:t>
            </a:r>
            <a:r>
              <a:rPr lang="sl-SI" altLang="sl-SI" sz="2400" i="1" dirty="0">
                <a:latin typeface="Garamond" panose="02020404030301010803" pitchFamily="18" charset="0"/>
                <a:sym typeface="Wingdings 3" panose="05040102010807070707" pitchFamily="18" charset="2"/>
              </a:rPr>
              <a:t>p</a:t>
            </a:r>
            <a:r>
              <a:rPr lang="sl-SI" altLang="sl-SI" sz="2400" dirty="0">
                <a:latin typeface="Garamond" panose="02020404030301010803" pitchFamily="18" charset="0"/>
                <a:sym typeface="Wingdings 3" panose="05040102010807070707" pitchFamily="18" charset="2"/>
              </a:rPr>
              <a:t>, tudi premica AB).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sl-SI" sz="2400" i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sl-SI" sz="20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sl-SI" altLang="sl-SI" sz="20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sl-SI" altLang="sl-SI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64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Daljica AB je ravna črta, ki povezuje točki A in B. Točki A in B imenujemo krajišči daljice.</a:t>
            </a:r>
          </a:p>
          <a:p>
            <a:pPr eaLnBrk="1" hangingPunct="1">
              <a:buFontTx/>
              <a:buNone/>
            </a:pPr>
            <a:r>
              <a:rPr lang="sl-SI" altLang="sl-SI" sz="2400" dirty="0">
                <a:latin typeface="Garamond" panose="02020404030301010803" pitchFamily="18" charset="0"/>
              </a:rPr>
              <a:t>Oznaka: daljica AB (krajišči običajno označimo s križci, ni pa nujno</a:t>
            </a:r>
            <a:r>
              <a:rPr lang="sl-SI" altLang="sl-SI" sz="2400" dirty="0" smtClean="0">
                <a:latin typeface="Garamond" panose="02020404030301010803" pitchFamily="18" charset="0"/>
              </a:rPr>
              <a:t>), daljica a.</a:t>
            </a:r>
            <a:endParaRPr lang="sl-SI" altLang="sl-SI" sz="2400" dirty="0"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Na eni strani omejeno ravno črto imenujemo poltrak.</a:t>
            </a:r>
          </a:p>
          <a:p>
            <a:pPr eaLnBrk="1" hangingPunct="1">
              <a:buFontTx/>
              <a:buNone/>
            </a:pPr>
            <a:r>
              <a:rPr lang="sl-SI" altLang="sl-SI" sz="2400" dirty="0">
                <a:latin typeface="Garamond" panose="02020404030301010803" pitchFamily="18" charset="0"/>
              </a:rPr>
              <a:t>Oznaka: mala pisana črka v zvezku (v ležečem tisku sicer, npr. </a:t>
            </a:r>
            <a:r>
              <a:rPr lang="sl-SI" altLang="sl-SI" sz="2400" i="1" dirty="0">
                <a:latin typeface="Garamond" panose="02020404030301010803" pitchFamily="18" charset="0"/>
              </a:rPr>
              <a:t>l</a:t>
            </a:r>
            <a:r>
              <a:rPr lang="sl-SI" altLang="sl-SI" sz="2400" dirty="0">
                <a:latin typeface="Garamond" panose="02020404030301010803" pitchFamily="18" charset="0"/>
              </a:rPr>
              <a:t>), označimo tudi izhodišče poltraka.</a:t>
            </a: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Dve ravni črti, ki se ne sekata, sta vzporedni. Premici, ki se ne sekata, sta vzporedni/-ci.</a:t>
            </a:r>
          </a:p>
          <a:p>
            <a:pPr eaLnBrk="1" hangingPunct="1">
              <a:buFontTx/>
              <a:buNone/>
            </a:pPr>
            <a:r>
              <a:rPr lang="sl-SI" altLang="sl-SI" sz="2400" dirty="0">
                <a:latin typeface="Garamond" panose="02020404030301010803" pitchFamily="18" charset="0"/>
              </a:rPr>
              <a:t>Oznaka: </a:t>
            </a:r>
            <a:r>
              <a:rPr lang="sl-SI" altLang="sl-SI" sz="2400" i="1" dirty="0">
                <a:latin typeface="Garamond" panose="02020404030301010803" pitchFamily="18" charset="0"/>
              </a:rPr>
              <a:t>p</a:t>
            </a:r>
            <a:r>
              <a:rPr lang="sl-SI" altLang="sl-SI" sz="2400" dirty="0">
                <a:latin typeface="Garamond" panose="02020404030301010803" pitchFamily="18" charset="0"/>
              </a:rPr>
              <a:t> II </a:t>
            </a:r>
            <a:r>
              <a:rPr lang="sl-SI" altLang="sl-SI" sz="2400" i="1" dirty="0" smtClean="0">
                <a:latin typeface="Garamond" panose="02020404030301010803" pitchFamily="18" charset="0"/>
              </a:rPr>
              <a:t>r (branje simbolnega zapisa v obe smeri)</a:t>
            </a:r>
            <a:endParaRPr lang="sl-SI" altLang="sl-SI" sz="24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39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</a:rPr>
              <a:t>Pravokotnosti ne opredelimo s koti, ampak pokažemo s primerom in </a:t>
            </a:r>
            <a:r>
              <a:rPr lang="sl-SI" altLang="sl-SI" sz="2400" i="1" dirty="0" err="1">
                <a:latin typeface="Garamond" panose="02020404030301010803" pitchFamily="18" charset="0"/>
              </a:rPr>
              <a:t>protiprimerom</a:t>
            </a:r>
            <a:r>
              <a:rPr lang="sl-SI" altLang="sl-SI" sz="2400" i="1" dirty="0">
                <a:latin typeface="Garamond" panose="02020404030301010803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sl-SI" altLang="sl-SI" sz="2400" dirty="0">
                <a:latin typeface="Garamond" panose="02020404030301010803" pitchFamily="18" charset="0"/>
              </a:rPr>
              <a:t>Oznaka: </a:t>
            </a:r>
            <a:r>
              <a:rPr lang="sl-SI" altLang="sl-SI" sz="2400" i="1" dirty="0" err="1">
                <a:latin typeface="Garamond" panose="02020404030301010803" pitchFamily="18" charset="0"/>
              </a:rPr>
              <a:t>p</a:t>
            </a:r>
            <a:r>
              <a:rPr lang="sl-SI" altLang="sl-SI" sz="2400" dirty="0" err="1">
                <a:latin typeface="Garamond" panose="02020404030301010803" pitchFamily="18" charset="0"/>
                <a:sym typeface="Symbol" panose="05050102010706020507" pitchFamily="18" charset="2"/>
              </a:rPr>
              <a:t></a:t>
            </a:r>
            <a:r>
              <a:rPr lang="sl-SI" altLang="sl-SI" sz="2400" i="1" dirty="0" err="1" smtClean="0">
                <a:latin typeface="Garamond" panose="02020404030301010803" pitchFamily="18" charset="0"/>
                <a:sym typeface="Symbol" panose="05050102010706020507" pitchFamily="18" charset="2"/>
              </a:rPr>
              <a:t>r</a:t>
            </a:r>
            <a:r>
              <a:rPr lang="sl-SI" altLang="sl-SI" sz="2400" i="1" dirty="0" smtClean="0">
                <a:latin typeface="Garamond" panose="02020404030301010803" pitchFamily="18" charset="0"/>
                <a:sym typeface="Symbol" panose="05050102010706020507" pitchFamily="18" charset="2"/>
              </a:rPr>
              <a:t> (branje simbolnega zapisa)</a:t>
            </a:r>
            <a:endParaRPr lang="sl-SI" altLang="sl-SI" sz="2400" i="1" dirty="0">
              <a:latin typeface="Garamond" panose="02020404030301010803" pitchFamily="18" charset="0"/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Garamond" panose="02020404030301010803" pitchFamily="18" charset="0"/>
                <a:sym typeface="Symbol" panose="05050102010706020507" pitchFamily="18" charset="2"/>
              </a:rPr>
              <a:t>Premici, ki se sekata, sta sečnici.</a:t>
            </a:r>
          </a:p>
          <a:p>
            <a:pPr eaLnBrk="1" hangingPunct="1">
              <a:buFontTx/>
              <a:buNone/>
            </a:pPr>
            <a:r>
              <a:rPr lang="sl-SI" altLang="sl-SI" sz="2400" b="1" dirty="0">
                <a:latin typeface="Garamond" panose="02020404030301010803" pitchFamily="18" charset="0"/>
              </a:rPr>
              <a:t>5.r.:</a:t>
            </a:r>
            <a:r>
              <a:rPr lang="sl-SI" altLang="sl-SI" sz="2400" dirty="0">
                <a:latin typeface="Garamond" panose="02020404030301010803" pitchFamily="18" charset="0"/>
              </a:rPr>
              <a:t> medsebojna lega premice in točke, </a:t>
            </a:r>
            <a:r>
              <a:rPr lang="sl-SI" altLang="sl-SI" sz="2400" dirty="0" smtClean="0">
                <a:latin typeface="Garamond" panose="02020404030301010803" pitchFamily="18" charset="0"/>
              </a:rPr>
              <a:t>poimenovanje premic v odnosu do krožnice: sekanta</a:t>
            </a:r>
            <a:r>
              <a:rPr lang="sl-SI" altLang="sl-SI" sz="2400" dirty="0">
                <a:latin typeface="Garamond" panose="02020404030301010803" pitchFamily="18" charset="0"/>
              </a:rPr>
              <a:t>, mimobežnica, dotikalnica (tangenta), </a:t>
            </a:r>
            <a:r>
              <a:rPr lang="sl-SI" altLang="sl-SI" sz="2400" dirty="0" smtClean="0">
                <a:latin typeface="Garamond" panose="02020404030301010803" pitchFamily="18" charset="0"/>
              </a:rPr>
              <a:t>daljica s krajiščema na krožnici:  tetiva</a:t>
            </a:r>
            <a:endParaRPr lang="sl-SI" altLang="sl-SI" sz="2400" dirty="0"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Oznaka za lego točke na premici: </a:t>
            </a:r>
            <a:r>
              <a:rPr lang="sl-SI" altLang="sl-SI" sz="2400" dirty="0" err="1">
                <a:latin typeface="Garamond" panose="02020404030301010803" pitchFamily="18" charset="0"/>
              </a:rPr>
              <a:t>A</a:t>
            </a:r>
            <a:r>
              <a:rPr lang="sl-SI" altLang="sl-SI" sz="2400" dirty="0" err="1">
                <a:latin typeface="Garamond" panose="02020404030301010803" pitchFamily="18" charset="0"/>
                <a:sym typeface="Symbol" panose="05050102010706020507" pitchFamily="18" charset="2"/>
              </a:rPr>
              <a:t></a:t>
            </a:r>
            <a:r>
              <a:rPr lang="sl-SI" altLang="sl-SI" sz="2400" i="1" dirty="0" err="1">
                <a:latin typeface="Garamond" panose="02020404030301010803" pitchFamily="18" charset="0"/>
                <a:sym typeface="Symbol" panose="05050102010706020507" pitchFamily="18" charset="2"/>
              </a:rPr>
              <a:t>p</a:t>
            </a:r>
            <a:endParaRPr lang="sl-SI" altLang="sl-SI" sz="2400" i="1" dirty="0">
              <a:latin typeface="Garamond" panose="02020404030301010803" pitchFamily="18" charset="0"/>
            </a:endParaRPr>
          </a:p>
          <a:p>
            <a:pPr eaLnBrk="1" hangingPunct="1"/>
            <a:endParaRPr lang="sl-SI" altLang="sl-SI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68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677</Words>
  <Application>Microsoft Office PowerPoint</Application>
  <PresentationFormat>Širokozaslonsko</PresentationFormat>
  <Paragraphs>51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Garamond</vt:lpstr>
      <vt:lpstr>Symbol</vt:lpstr>
      <vt:lpstr>Wingdings 3</vt:lpstr>
      <vt:lpstr>Officeova tema</vt:lpstr>
      <vt:lpstr>Didaktika matematike 1 –  2. strokovno-didaktična obravnava matematičnih pojmov po vsebinskih sklopih: geometrija – vertikalno nadgrajevanje pojmov do 5. razreda (izročki za predavanja pri predmetu didaktika matematike, 2. l., RP)</vt:lpstr>
      <vt:lpstr>Geometrijski pojmi v prvih dveh triletjih Matematične definicije in opredelitve pojmov za učence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 matematike 1 –  2. strokovno-didaktična obravnava matematičnih pojmov po vsebinskih sklopih: geometrija – vertikalno nadgrajevanje pojmov do 5. razreda (izročki za predavanja pri predmetu didaktika matematike, 2. l., RP)</dc:title>
  <dc:creator>Rewiever</dc:creator>
  <cp:lastModifiedBy>Rewiever</cp:lastModifiedBy>
  <cp:revision>1</cp:revision>
  <dcterms:created xsi:type="dcterms:W3CDTF">2022-03-28T19:02:13Z</dcterms:created>
  <dcterms:modified xsi:type="dcterms:W3CDTF">2022-03-28T19:02:58Z</dcterms:modified>
</cp:coreProperties>
</file>