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5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aletelj@gmail.com" initials="h" lastIdx="1" clrIdx="0">
    <p:extLst>
      <p:ext uri="{19B8F6BF-5375-455C-9EA6-DF929625EA0E}">
        <p15:presenceInfo xmlns:p15="http://schemas.microsoft.com/office/powerpoint/2012/main" userId="d589b331b0e315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5472-B1E6-4B00-8809-A27623B5A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A2190-BF56-4515-8402-10831D57E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2443E-A361-4E75-BF8C-C0786137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8141-6FDB-4A71-990D-3E815FC4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8CE7E-E169-4308-8603-C4910A54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304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21A6-F6A3-4ECC-8B00-57BADC78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55708-5E1C-4B41-A1BA-BB59545FF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B602D-5CE9-472A-A9E3-2C186B65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EFEF8-35A2-4F1D-BCFD-E4B77B3F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3C11-C4AE-4CF2-88D7-532275DD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15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57556-771B-4DC4-80C0-2D655423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0F121-C093-42C2-B7D5-2CE91F46F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5E87A-43AF-4772-A190-0FAB8594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84B9E-4ED3-43F7-83F0-9736A989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97136-BEBF-4849-BAE7-8C2265A1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240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A2CA-245B-414B-BA37-B33864E2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1142-DA2D-4A17-868B-DAD6F7FDD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5696-D515-4EBE-9E8E-07E983B5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0BD80-8F00-4184-909B-9AE0D608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E5E1-1698-443C-A7BC-A80CB96F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9178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C6E2-CE51-4299-9867-7D25859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9BB9-839D-48C5-8E85-B0EB2458A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C655C-8E71-4BC6-826A-916AB049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678FA-39AE-4ACB-B2F4-FCAF4E7E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84171-725F-4E28-8828-BAA00A9E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888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C727-8C66-4408-B797-000105B9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0B867-2D63-4A87-8724-1F6855867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9CDC9-FAB9-4A95-83D6-B3BF64666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9A7A4-F72D-4502-A0B7-B4314948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1C828-A3E2-4ACC-BA10-241EF879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AB91-3685-4873-9ACD-C48B390E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955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243C-91D1-460D-9CA7-25448C8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E8CE9-E05A-4C99-B495-DE0A0A0A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02218-1ECE-42E2-A259-E958A1B93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7F795-0F08-4B37-A6B1-59C754639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4D160-915A-4B29-AEF5-BB45812C0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8CF20-F89C-46C7-936D-CF93F528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044DA-3D34-4C21-8308-503BFF8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F6F7B-E899-4770-A31A-41C5BA36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511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B533-6F15-42DB-A1CD-9571BA45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BA52E-81C4-468F-8CE5-A9C0420F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1AF08-EC92-4858-8E36-1076D239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3686-0CC6-40A0-9CFD-99587101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280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D302E-3DF6-4B43-A727-5BFB3AFE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1FE43-49D3-4946-B9FD-A16085C5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5CDB9-3EC2-4FA6-B0A4-AEF0C079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919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A756-6C46-4407-A022-E2F581E3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14DB-3305-4A35-AF0D-26658BA6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6BB0F-2473-468F-ABCA-EE42BE625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653C-5F4B-487D-B389-C1ED47A3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4F59A-B9C9-4B2C-AD8C-09356C61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415A6-813C-4183-AA91-62457804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08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A03F-74C0-41F2-9792-56D047BA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253A4-F872-4A0C-AA08-F127C93F1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33E41-572F-4C7C-894B-210B28259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94EAE-8F95-4E8D-A790-361C720A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19F93-0FB0-4663-9F6E-2D5B15A0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CA40D-32D7-4228-8E4A-22E6F881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80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1FEF6-D8E0-471B-AAEE-C32E6488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59F67-95B4-49B3-A190-A8A8EA7C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37462-6E3E-4D8E-841A-AE45171FA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3690-01CC-4A0C-9A7B-FC91B0BFE5C2}" type="datetimeFigureOut">
              <a:rPr lang="sl-SI" smtClean="0"/>
              <a:t>20. 12. 2020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AA871-C446-4174-BF15-57D0AC592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6E2B8-8340-47D3-B3C2-96569B73A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1F34-C553-4AF7-9B66-AF67266E520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92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dieko.si/rekord-emisij-ogljikovega-dioksida" TargetMode="External"/><Relationship Id="rId13" Type="http://schemas.openxmlformats.org/officeDocument/2006/relationships/hyperlink" Target="https://dijaski.net/gradivo/geo_ref_kisli_dez_02__predstavitev" TargetMode="External"/><Relationship Id="rId18" Type="http://schemas.openxmlformats.org/officeDocument/2006/relationships/hyperlink" Target="https://www.24ur.com/cas-za-zemljo/foto-in-video-zrak-v-new-delhiju-tako-onesnazen-da-dan-prezivet-v-indijski-prestolnici-na-pljuca-vpliva-kot-kajenje-44-cigaret.html" TargetMode="External"/><Relationship Id="rId3" Type="http://schemas.openxmlformats.org/officeDocument/2006/relationships/hyperlink" Target="https://www.regionalobala.si/novica/veter-povzrocal-tezave-muhasto-vreme-se-se-ne-poslavlja" TargetMode="External"/><Relationship Id="rId21" Type="http://schemas.openxmlformats.org/officeDocument/2006/relationships/hyperlink" Target="https://www.metropolitan.si/aktualno/dim-je-v-avstraliji-povzrocil-veliko-vec-posledic-za-zdravje-kot-pozari/" TargetMode="External"/><Relationship Id="rId7" Type="http://schemas.openxmlformats.org/officeDocument/2006/relationships/hyperlink" Target="https://slv.topbrainscience.com/3324214-what-is-nitrogen" TargetMode="External"/><Relationship Id="rId12" Type="http://schemas.openxmlformats.org/officeDocument/2006/relationships/hyperlink" Target="https://eucbeniki.sio.si/nit5/1381/index3.html" TargetMode="External"/><Relationship Id="rId17" Type="http://schemas.openxmlformats.org/officeDocument/2006/relationships/hyperlink" Target="https://www.varcevanje-energije.si/novice-rss-zanimivosti/onesnazen-zrak-ubija.html" TargetMode="External"/><Relationship Id="rId25" Type="http://schemas.openxmlformats.org/officeDocument/2006/relationships/hyperlink" Target="http://dxmain1.tripod.com/ozon.htm" TargetMode="External"/><Relationship Id="rId2" Type="http://schemas.openxmlformats.org/officeDocument/2006/relationships/hyperlink" Target="https://eucbeniki.sio.si/nit5/1336/index1.html" TargetMode="External"/><Relationship Id="rId16" Type="http://schemas.openxmlformats.org/officeDocument/2006/relationships/hyperlink" Target="https://eucbeniki.sio.si/nit4/1322/index.html" TargetMode="External"/><Relationship Id="rId20" Type="http://schemas.openxmlformats.org/officeDocument/2006/relationships/hyperlink" Target="https://eucbeniki.sio.si/nit4/1376/index3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tababy.si/blog/clanki/109/je_kisik_problem_ali_resitev/" TargetMode="External"/><Relationship Id="rId11" Type="http://schemas.openxmlformats.org/officeDocument/2006/relationships/hyperlink" Target="https://siol.net/avtomoto/promet/stanje-na-slovenskih-cestah-gneca-zastoji-in-cakalne-dobe-na-mejnih-prehodih-505523" TargetMode="External"/><Relationship Id="rId24" Type="http://schemas.openxmlformats.org/officeDocument/2006/relationships/hyperlink" Target="https://www.pomurec.com/vsebina/49274/Slab_zrak_v_zaprtih_prostorih_vpliva_na_vase_zdravje_in_pocutje" TargetMode="External"/><Relationship Id="rId5" Type="http://schemas.openxmlformats.org/officeDocument/2006/relationships/hyperlink" Target="https://www.kurir.rs/planeta/3477631/nebo-je-odjednom-postalo-crno-najveca-prirodna-katastrofa-u-sad-uragan-je-unisto-grad-i-ubio-vise-od-6000-ljudi" TargetMode="External"/><Relationship Id="rId15" Type="http://schemas.openxmlformats.org/officeDocument/2006/relationships/hyperlink" Target="https://aura.ba/umorni-ste-osjecate-bol-ne-mozete-se-koncentrirati-mozda-vam-nedostaje-kisika/" TargetMode="External"/><Relationship Id="rId23" Type="http://schemas.openxmlformats.org/officeDocument/2006/relationships/hyperlink" Target="http://www.o-4os.ce.edus.si/gradiva/geo/azija/gospodarstvo/industrija.html" TargetMode="External"/><Relationship Id="rId10" Type="http://schemas.openxmlformats.org/officeDocument/2006/relationships/hyperlink" Target="https://eucbeniki.sio.si/nar6/1215/index1.html" TargetMode="External"/><Relationship Id="rId19" Type="http://schemas.openxmlformats.org/officeDocument/2006/relationships/hyperlink" Target="https://www.ionex.si/zakaj-je-zrak-onesnazen/" TargetMode="External"/><Relationship Id="rId4" Type="http://schemas.openxmlformats.org/officeDocument/2006/relationships/hyperlink" Target="https://www.034portal.hr/najvisa-dnevna-temperatura-zraka-od-26-do-28--c-652" TargetMode="External"/><Relationship Id="rId9" Type="http://schemas.openxmlformats.org/officeDocument/2006/relationships/hyperlink" Target="http://www-f9.ijs.si/~margan/CO2/" TargetMode="External"/><Relationship Id="rId14" Type="http://schemas.openxmlformats.org/officeDocument/2006/relationships/hyperlink" Target="https://www.dw.com/en/how-smog-is-killing-thousands-daily-in-china/a-18653814" TargetMode="External"/><Relationship Id="rId22" Type="http://schemas.openxmlformats.org/officeDocument/2006/relationships/hyperlink" Target="https://oborudow.ru/sl/elektrooborudovanie/na-chto-ukazyvayut-vyhlopnye-gazy-belogo-cveta-diagnosti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91E6A-DBED-4DAA-B8E2-151DA593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sl-SI" sz="6600" dirty="0">
                <a:solidFill>
                  <a:schemeClr val="bg1"/>
                </a:solidFill>
              </a:rPr>
              <a:t>ZRAK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01615-107D-4879-9AA3-4271BCBCB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 lnSpcReduction="10000"/>
          </a:bodyPr>
          <a:lstStyle/>
          <a:p>
            <a:pPr algn="l"/>
            <a:endParaRPr lang="sl-SI" sz="3200" dirty="0">
              <a:solidFill>
                <a:schemeClr val="bg1"/>
              </a:solidFill>
            </a:endParaRPr>
          </a:p>
          <a:p>
            <a:pPr algn="l"/>
            <a:endParaRPr lang="sl-SI" sz="3200" dirty="0">
              <a:solidFill>
                <a:schemeClr val="bg1"/>
              </a:solidFill>
            </a:endParaRPr>
          </a:p>
          <a:p>
            <a:pPr algn="l"/>
            <a:r>
              <a:rPr lang="sl-SI" sz="3200" dirty="0">
                <a:solidFill>
                  <a:schemeClr val="bg1"/>
                </a:solidFill>
              </a:rPr>
              <a:t>mag. Erika Leban Zaletelj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rosojnica 1">
            <a:hlinkClick r:id="" action="ppaction://media"/>
            <a:extLst>
              <a:ext uri="{FF2B5EF4-FFF2-40B4-BE49-F238E27FC236}">
                <a16:creationId xmlns:a16="http://schemas.microsoft.com/office/drawing/2014/main" id="{0BD66E7C-8FBC-4C4D-8C8F-09603A839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4148" y="51812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C74E-6731-4258-B170-EBC6B7AD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ZRAK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7512-291A-420E-9941-D52974391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Obdaja Zemljo kot tanka lupina.</a:t>
            </a:r>
            <a:endParaRPr lang="sl-SI" sz="2000" dirty="0"/>
          </a:p>
          <a:p>
            <a:r>
              <a:rPr lang="sl-SI" sz="2000" dirty="0"/>
              <a:t>Je brez barve.</a:t>
            </a:r>
            <a:endParaRPr lang="en-US" sz="2000" dirty="0"/>
          </a:p>
          <a:p>
            <a:r>
              <a:rPr lang="en-US" sz="2000" dirty="0"/>
              <a:t>Čutimo ga, kadar piha veter.</a:t>
            </a:r>
          </a:p>
          <a:p>
            <a:r>
              <a:rPr lang="en-US" sz="2000" dirty="0"/>
              <a:t>Občutimo različno temperaturo zraka.</a:t>
            </a:r>
          </a:p>
          <a:p>
            <a:r>
              <a:rPr lang="en-US" sz="2000" dirty="0"/>
              <a:t>Če Zemlje ne bi obdajal zrak,</a:t>
            </a:r>
            <a:r>
              <a:rPr lang="sl-SI" sz="2000" dirty="0"/>
              <a:t> bi </a:t>
            </a:r>
            <a:r>
              <a:rPr lang="en-US" sz="2000" dirty="0"/>
              <a:t>bilo nebo nad nami</a:t>
            </a:r>
            <a:r>
              <a:rPr lang="sl-SI" sz="2000" dirty="0"/>
              <a:t> </a:t>
            </a:r>
            <a:r>
              <a:rPr lang="en-US" sz="2000" dirty="0"/>
              <a:t>vedno črno.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3E1C6-B392-4859-8B90-B726BC0CE4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463" y="899438"/>
            <a:ext cx="3775899" cy="25109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B251A-B664-4D68-ABC8-A8EA5454A2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9" y="796669"/>
            <a:ext cx="2438503" cy="20727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776BA-31CF-4659-B467-5E685929F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463" y="4336316"/>
            <a:ext cx="3775899" cy="20295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E6151-3AC5-43E4-95BB-5ADD42E228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9" y="4112642"/>
            <a:ext cx="2438503" cy="1828877"/>
          </a:xfrm>
          <a:prstGeom prst="rect">
            <a:avLst/>
          </a:prstGeom>
        </p:spPr>
      </p:pic>
      <p:pic>
        <p:nvPicPr>
          <p:cNvPr id="9" name="Prosojnica 2">
            <a:hlinkClick r:id="" action="ppaction://media"/>
            <a:extLst>
              <a:ext uri="{FF2B5EF4-FFF2-40B4-BE49-F238E27FC236}">
                <a16:creationId xmlns:a16="http://schemas.microsoft.com/office/drawing/2014/main" id="{2257BEBD-5FAE-4F60-B5EC-83C43736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31090" y="6112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89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C2E40A-ACD0-4D3A-AE4D-1D07CC9E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76" y="659285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SESTAVA ZRAKA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93AD9C-E684-45DC-B940-CFB8968EF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Zrak je zmes različnih plinov:</a:t>
            </a:r>
          </a:p>
          <a:p>
            <a:r>
              <a:rPr lang="en-US" sz="2400" dirty="0"/>
              <a:t>dušik;</a:t>
            </a:r>
          </a:p>
          <a:p>
            <a:r>
              <a:rPr lang="en-US" sz="2400" dirty="0"/>
              <a:t>kisik;</a:t>
            </a:r>
          </a:p>
          <a:p>
            <a:r>
              <a:rPr lang="en-US" sz="2400" dirty="0"/>
              <a:t>ogljikov dioksid;</a:t>
            </a:r>
          </a:p>
          <a:p>
            <a:r>
              <a:rPr lang="en-US" sz="2400" dirty="0"/>
              <a:t>žlahtni plini;</a:t>
            </a:r>
          </a:p>
          <a:p>
            <a:r>
              <a:rPr lang="en-US" sz="2400" dirty="0"/>
              <a:t>vodni hlapi.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BF04AA0-743B-4D7D-8B5E-7B3B2BEA76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463" y="790881"/>
            <a:ext cx="3775899" cy="27280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6AD910-DA29-4238-AB3E-D96DAD8620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9" y="613781"/>
            <a:ext cx="2438503" cy="24385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DECEFC4-26F5-4F4B-B8C2-75D378792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425" y="4318312"/>
            <a:ext cx="3103974" cy="2065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4ABAD9E-A992-4281-A5AF-C900A78465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9639" y="4222118"/>
            <a:ext cx="2438503" cy="1609924"/>
          </a:xfrm>
          <a:prstGeom prst="rect">
            <a:avLst/>
          </a:prstGeom>
        </p:spPr>
      </p:pic>
      <p:pic>
        <p:nvPicPr>
          <p:cNvPr id="9" name="Prosojnica 3">
            <a:hlinkClick r:id="" action="ppaction://media"/>
            <a:extLst>
              <a:ext uri="{FF2B5EF4-FFF2-40B4-BE49-F238E27FC236}">
                <a16:creationId xmlns:a16="http://schemas.microsoft.com/office/drawing/2014/main" id="{78BA9544-E49A-4DEC-A82E-C57A54E18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29250" y="5933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3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47D5B-0922-46F6-8541-C8FEC929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KISIK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775CBF-7C53-43D5-B482-716D55093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Za človeka, rastline in živali je najpomembnejši kisik.</a:t>
            </a:r>
          </a:p>
          <a:p>
            <a:r>
              <a:rPr lang="en-US" sz="2000" dirty="0"/>
              <a:t>Brez kisika lahko zdržimo le približno 3 minute.</a:t>
            </a:r>
          </a:p>
          <a:p>
            <a:r>
              <a:rPr lang="en-US" sz="2000" dirty="0"/>
              <a:t>Z oddaljenostjo od površja Zemlje je kisika vedno manj.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, ki vsebuje besede roža, okno&#10;&#10;Opis je samodejno ustvarjen">
            <a:extLst>
              <a:ext uri="{FF2B5EF4-FFF2-40B4-BE49-F238E27FC236}">
                <a16:creationId xmlns:a16="http://schemas.microsoft.com/office/drawing/2014/main" id="{53C8B46E-A41C-4392-8B60-BDAADAF9D7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804" y="321734"/>
            <a:ext cx="1842524" cy="27398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 descr="Slika, ki vsebuje besede fotografija, raznoliko, skupina, stoječe&#10;&#10;Opis je samodejno ustvarjen">
            <a:extLst>
              <a:ext uri="{FF2B5EF4-FFF2-40B4-BE49-F238E27FC236}">
                <a16:creationId xmlns:a16="http://schemas.microsoft.com/office/drawing/2014/main" id="{1D23CF72-CC5A-434F-8871-5CF017BEBA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775" y="336732"/>
            <a:ext cx="2364317" cy="2709818"/>
          </a:xfrm>
          <a:prstGeom prst="rect">
            <a:avLst/>
          </a:prstGeom>
        </p:spPr>
      </p:pic>
      <p:pic>
        <p:nvPicPr>
          <p:cNvPr id="5" name="Označba mesta vsebine 4" descr="Slika, ki vsebuje besede sneg, zunanje, oseba, gora&#10;&#10;Opis je samodejno ustvarjen">
            <a:extLst>
              <a:ext uri="{FF2B5EF4-FFF2-40B4-BE49-F238E27FC236}">
                <a16:creationId xmlns:a16="http://schemas.microsoft.com/office/drawing/2014/main" id="{13CE966D-40C2-4339-8BD2-35E9E850A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535" y="3796452"/>
            <a:ext cx="4550929" cy="2559898"/>
          </a:xfrm>
          <a:prstGeom prst="rect">
            <a:avLst/>
          </a:prstGeom>
        </p:spPr>
      </p:pic>
      <p:pic>
        <p:nvPicPr>
          <p:cNvPr id="4" name="Prosojnica 4">
            <a:hlinkClick r:id="" action="ppaction://media"/>
            <a:extLst>
              <a:ext uri="{FF2B5EF4-FFF2-40B4-BE49-F238E27FC236}">
                <a16:creationId xmlns:a16="http://schemas.microsoft.com/office/drawing/2014/main" id="{B5E77D37-E406-49BE-894A-7FC7DBCE9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45908" y="58787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8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BFB82-1231-4B7E-A168-D6469CEB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ONESNAŽEN ZRAK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14CE91-A8CD-4943-8413-3A22DED76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Kadar je v zraku preveč drugih plinov in prah, ki ogrožajo zdravje živih bitij, govorimo o onesnaženem zraku.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E263988-F3F1-433A-A933-6E372ED023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463" y="965516"/>
            <a:ext cx="3775899" cy="23788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86E353D-863C-4411-ACB7-360010E87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9" y="924691"/>
            <a:ext cx="2438503" cy="18166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7BE473C-725D-4BBF-8054-3E7A66118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260" y="4318312"/>
            <a:ext cx="3428305" cy="2065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AC57710-4AD8-4CFB-91EE-C93F8BE742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9" y="4216278"/>
            <a:ext cx="2438503" cy="1621604"/>
          </a:xfrm>
          <a:prstGeom prst="rect">
            <a:avLst/>
          </a:prstGeom>
        </p:spPr>
      </p:pic>
      <p:pic>
        <p:nvPicPr>
          <p:cNvPr id="4" name="Prosojnica 5">
            <a:hlinkClick r:id="" action="ppaction://media"/>
            <a:extLst>
              <a:ext uri="{FF2B5EF4-FFF2-40B4-BE49-F238E27FC236}">
                <a16:creationId xmlns:a16="http://schemas.microsoft.com/office/drawing/2014/main" id="{D5E8BBF9-4D4D-48EE-BB1F-6FB29B820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34213" y="5933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2F17C7-D9DA-4B02-BE50-0F35CB25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KAJ JE V ONESNAŽENEM ZRAKU?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7DAE1E-FE0E-4492-A279-CF4BF8BF0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Dim (kurjenje različnih goriv in odpadkov)</a:t>
            </a:r>
          </a:p>
          <a:p>
            <a:r>
              <a:rPr lang="en-US" sz="2000" dirty="0"/>
              <a:t>Plini (izpušni plini)</a:t>
            </a:r>
          </a:p>
          <a:p>
            <a:r>
              <a:rPr lang="en-US" sz="2000" dirty="0"/>
              <a:t>Prah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B52699-0E36-4D6D-8AF5-DD640A10A1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655" y="995804"/>
            <a:ext cx="2407230" cy="15526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66E2826-A5F8-4150-9947-4E213C01AE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986" y="993058"/>
            <a:ext cx="2752937" cy="1555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4779705-68A8-4E1D-BDB2-C7C6ED1BE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662" y="3796452"/>
            <a:ext cx="4970675" cy="2559898"/>
          </a:xfrm>
          <a:prstGeom prst="rect">
            <a:avLst/>
          </a:prstGeom>
        </p:spPr>
      </p:pic>
      <p:pic>
        <p:nvPicPr>
          <p:cNvPr id="4" name="Prosojnica 6">
            <a:hlinkClick r:id="" action="ppaction://media"/>
            <a:extLst>
              <a:ext uri="{FF2B5EF4-FFF2-40B4-BE49-F238E27FC236}">
                <a16:creationId xmlns:a16="http://schemas.microsoft.com/office/drawing/2014/main" id="{29176B28-77B4-4951-BBC9-7375AD1297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44187" y="57945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5FB9F-38FF-4364-93FC-7A150C99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NAJVEČJI ONESNAŽEVALCI ZRAKA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BF9DA3-DF92-4C18-858B-FAA3EAD07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Termoelektrarne</a:t>
            </a:r>
          </a:p>
          <a:p>
            <a:r>
              <a:rPr lang="en-US" sz="1800" dirty="0"/>
              <a:t>Promet</a:t>
            </a:r>
          </a:p>
          <a:p>
            <a:r>
              <a:rPr lang="en-US" sz="1800" dirty="0"/>
              <a:t>Industrija</a:t>
            </a:r>
          </a:p>
          <a:p>
            <a:r>
              <a:rPr lang="en-US" sz="1800" dirty="0"/>
              <a:t>Kmetijstvo</a:t>
            </a:r>
          </a:p>
          <a:p>
            <a:r>
              <a:rPr lang="en-US" sz="1800" dirty="0"/>
              <a:t>Gospodinjstva</a:t>
            </a:r>
          </a:p>
          <a:p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64C901F-7098-4589-BA34-AD32755C7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463" y="941345"/>
            <a:ext cx="3775899" cy="24271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85AD815-6C9A-4226-9F0B-B541CF9D9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9" y="566278"/>
            <a:ext cx="2438503" cy="25335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16C6797-87E9-4EE2-990E-5E2CB8902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425" y="4318312"/>
            <a:ext cx="3103974" cy="2065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BE3D7F6-E4E2-4763-A1A7-2E0CE65DDC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39" y="4207134"/>
            <a:ext cx="2438503" cy="1639893"/>
          </a:xfrm>
          <a:prstGeom prst="rect">
            <a:avLst/>
          </a:prstGeom>
        </p:spPr>
      </p:pic>
      <p:pic>
        <p:nvPicPr>
          <p:cNvPr id="4" name="Prosojnica 7">
            <a:hlinkClick r:id="" action="ppaction://media"/>
            <a:extLst>
              <a:ext uri="{FF2B5EF4-FFF2-40B4-BE49-F238E27FC236}">
                <a16:creationId xmlns:a16="http://schemas.microsoft.com/office/drawing/2014/main" id="{74D433D0-63DF-4285-BACE-A65AA5A06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29250" y="5933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DD0DA-1E1E-42D5-B079-EF620454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POSLEDICE ONESNAŽENEGA ZRAKA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7D5D0C-B1EE-4C71-8B69-0ADFEE1D8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Bolezni dihal</a:t>
            </a:r>
          </a:p>
          <a:p>
            <a:r>
              <a:rPr lang="en-US" sz="1800" dirty="0"/>
              <a:t>Podnebne spremembe</a:t>
            </a:r>
          </a:p>
          <a:p>
            <a:r>
              <a:rPr lang="en-US" sz="1800" dirty="0"/>
              <a:t>Kisel dež</a:t>
            </a:r>
          </a:p>
          <a:p>
            <a:r>
              <a:rPr lang="en-US" sz="1800" dirty="0"/>
              <a:t>Globalno segrevanje Zemlje</a:t>
            </a:r>
          </a:p>
          <a:p>
            <a:r>
              <a:rPr lang="en-US" sz="1800" dirty="0"/>
              <a:t>Ozonska luknja</a:t>
            </a:r>
          </a:p>
          <a:p>
            <a:r>
              <a:rPr lang="en-US" sz="1800" dirty="0"/>
              <a:t>Smog in trdni delci v ozračju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3FF944E-0B1E-46C2-911B-45214A8E1A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463" y="899438"/>
            <a:ext cx="3775899" cy="25109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BF6A73F-7198-4B28-B8CD-F19B2064B4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364" y="4318312"/>
            <a:ext cx="3672096" cy="2065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14A07F1-605C-4F31-9AD3-0B7F7998C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9639" y="4112642"/>
            <a:ext cx="2438503" cy="18288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0484699-F863-4F88-83C5-1BB4E2F2FC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890" y="899438"/>
            <a:ext cx="2536000" cy="1902000"/>
          </a:xfrm>
          <a:prstGeom prst="rect">
            <a:avLst/>
          </a:prstGeom>
        </p:spPr>
      </p:pic>
      <p:pic>
        <p:nvPicPr>
          <p:cNvPr id="10" name="Prosojnica 8">
            <a:hlinkClick r:id="" action="ppaction://media"/>
            <a:extLst>
              <a:ext uri="{FF2B5EF4-FFF2-40B4-BE49-F238E27FC236}">
                <a16:creationId xmlns:a16="http://schemas.microsoft.com/office/drawing/2014/main" id="{650386E7-D008-4F6E-8AEC-046445E1E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04414" y="59415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FF48C-A554-48BA-9F64-29C0B306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sl-SI" sz="4000" dirty="0">
                <a:solidFill>
                  <a:srgbClr val="FFFFFF"/>
                </a:solidFill>
              </a:rPr>
              <a:t>VIRI IN 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0948-549E-432A-9712-581690505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sl-SI" sz="800" dirty="0">
                <a:hlinkClick r:id="rId2"/>
              </a:rPr>
              <a:t>https://eucbeniki.sio.si/nit5/1336/index1.html</a:t>
            </a:r>
            <a:endParaRPr lang="sl-SI" sz="800" dirty="0"/>
          </a:p>
          <a:p>
            <a:r>
              <a:rPr lang="sl-SI" sz="800" dirty="0">
                <a:hlinkClick r:id="rId3"/>
              </a:rPr>
              <a:t>https://www.regionalobala.si/novica/veter-povzrocal-tezave-muhasto-vreme-se-se-ne-poslavlja</a:t>
            </a:r>
            <a:endParaRPr lang="sl-SI" sz="800" dirty="0"/>
          </a:p>
          <a:p>
            <a:r>
              <a:rPr lang="sl-SI" sz="800" dirty="0">
                <a:hlinkClick r:id="rId4"/>
              </a:rPr>
              <a:t>https://www.034portal.hr/najvisa-dnevna-temperatura-zraka-od-26-do-28--c-652</a:t>
            </a:r>
            <a:endParaRPr lang="sl-SI" sz="800" dirty="0"/>
          </a:p>
          <a:p>
            <a:r>
              <a:rPr lang="sl-SI" sz="800" dirty="0">
                <a:hlinkClick r:id="rId5"/>
              </a:rPr>
              <a:t>https://www.kurir.rs/planeta/3477631/nebo-je-odjednom-postalo-crno-najveca-prirodna-katastrofa-u-sad-uragan-je-unisto-grad-i-ubio-vise-od-6000-ljudi</a:t>
            </a:r>
            <a:endParaRPr lang="sl-SI" sz="800" dirty="0"/>
          </a:p>
          <a:p>
            <a:r>
              <a:rPr lang="sl-SI" sz="800" dirty="0">
                <a:hlinkClick r:id="rId6"/>
              </a:rPr>
              <a:t>https://vitababy.si/blog/clanki/109/je_kisik_problem_ali_resitev/</a:t>
            </a:r>
            <a:endParaRPr lang="sl-SI" sz="800" dirty="0"/>
          </a:p>
          <a:p>
            <a:r>
              <a:rPr lang="sl-SI" sz="800" dirty="0">
                <a:hlinkClick r:id="rId7"/>
              </a:rPr>
              <a:t>https://slv.topbrainscience.com/3324214-what-is-nitrogen</a:t>
            </a:r>
            <a:endParaRPr lang="sl-SI" sz="800" dirty="0"/>
          </a:p>
          <a:p>
            <a:r>
              <a:rPr lang="sl-SI" sz="800" dirty="0">
                <a:hlinkClick r:id="rId8"/>
              </a:rPr>
              <a:t>https://www.bodieko.si/rekord-emisij-ogljikovega-dioksida</a:t>
            </a:r>
            <a:endParaRPr lang="sl-SI" sz="800" dirty="0"/>
          </a:p>
          <a:p>
            <a:r>
              <a:rPr lang="sl-SI" sz="800" dirty="0">
                <a:hlinkClick r:id="rId9"/>
              </a:rPr>
              <a:t>http://www-f9.ijs.si/~margan/CO2/</a:t>
            </a:r>
            <a:endParaRPr lang="sl-SI" sz="800" dirty="0"/>
          </a:p>
          <a:p>
            <a:r>
              <a:rPr lang="sl-SI" sz="800" dirty="0">
                <a:hlinkClick r:id="rId10"/>
              </a:rPr>
              <a:t>https://eucbeniki.sio.si/nar6/1215/index1.html</a:t>
            </a:r>
            <a:endParaRPr lang="sl-SI" sz="800" dirty="0"/>
          </a:p>
          <a:p>
            <a:r>
              <a:rPr lang="sl-SI" sz="800" dirty="0">
                <a:hlinkClick r:id="rId11"/>
              </a:rPr>
              <a:t>https://siol.net/avtomoto/promet/stanje-na-slovenskih-cestah-gneca-zastoji-in-cakalne-dobe-na-mejnih-prehodih-505523</a:t>
            </a:r>
            <a:endParaRPr lang="sl-SI" sz="800" dirty="0"/>
          </a:p>
          <a:p>
            <a:r>
              <a:rPr lang="sl-SI" sz="800" dirty="0">
                <a:hlinkClick r:id="rId12"/>
              </a:rPr>
              <a:t>https://eucbeniki.sio.si/nit5/1381/index3.html</a:t>
            </a:r>
            <a:endParaRPr lang="sl-SI" sz="800" dirty="0"/>
          </a:p>
          <a:p>
            <a:r>
              <a:rPr lang="sl-SI" sz="800" dirty="0">
                <a:hlinkClick r:id="rId13"/>
              </a:rPr>
              <a:t>https://dijaski.net/gradivo/geo_ref_kisli_dez_02__predstavitev</a:t>
            </a:r>
            <a:endParaRPr lang="sl-SI" sz="800" dirty="0"/>
          </a:p>
          <a:p>
            <a:r>
              <a:rPr lang="sl-SI" sz="800" dirty="0">
                <a:hlinkClick r:id="rId14"/>
              </a:rPr>
              <a:t>https://www.dw.com/en/how-smog-is-killing-thousands-daily-in-china/a-18653814</a:t>
            </a:r>
            <a:endParaRPr lang="sl-SI" sz="800" dirty="0"/>
          </a:p>
          <a:p>
            <a:pPr marL="0" indent="0">
              <a:buNone/>
            </a:pPr>
            <a:endParaRPr lang="sl-SI" sz="800" dirty="0"/>
          </a:p>
          <a:p>
            <a:endParaRPr lang="sl-SI" sz="800" dirty="0"/>
          </a:p>
          <a:p>
            <a:endParaRPr lang="sl-SI" sz="800" dirty="0"/>
          </a:p>
          <a:p>
            <a:endParaRPr lang="sl-SI" sz="800" dirty="0"/>
          </a:p>
          <a:p>
            <a:endParaRPr lang="sl-SI" sz="800" dirty="0"/>
          </a:p>
          <a:p>
            <a:endParaRPr lang="sl-SI" sz="800" dirty="0"/>
          </a:p>
          <a:p>
            <a:endParaRPr lang="sl-SI" sz="800" dirty="0"/>
          </a:p>
          <a:p>
            <a:endParaRPr lang="sl-SI" sz="800" dirty="0"/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76B2D-AB0F-45CB-ABD1-F2D460038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sl-SI" sz="800" dirty="0">
                <a:hlinkClick r:id="rId15"/>
              </a:rPr>
              <a:t>https://aura.ba/umorni-ste-osjecate-bol-ne-mozete-se-koncentrirati-mozda-vam-nedostaje-kisika/</a:t>
            </a:r>
            <a:endParaRPr lang="sl-SI" sz="800" dirty="0"/>
          </a:p>
          <a:p>
            <a:r>
              <a:rPr lang="sl-SI" sz="800" dirty="0">
                <a:hlinkClick r:id="rId16"/>
              </a:rPr>
              <a:t>https://eucbeniki.sio.si/nit4/1322/index.html</a:t>
            </a:r>
            <a:endParaRPr lang="sl-SI" sz="800" dirty="0"/>
          </a:p>
          <a:p>
            <a:r>
              <a:rPr lang="sl-SI" sz="800" dirty="0">
                <a:hlinkClick r:id="rId17"/>
              </a:rPr>
              <a:t>https://www.varcevanje-energije.si/novice-rss-zanimivosti/onesnazen-zrak-ubija.html</a:t>
            </a:r>
            <a:endParaRPr lang="sl-SI" sz="800" dirty="0"/>
          </a:p>
          <a:p>
            <a:r>
              <a:rPr lang="sl-SI" sz="800" dirty="0">
                <a:hlinkClick r:id="rId18"/>
              </a:rPr>
              <a:t>https://www.24ur.com/cas-za-zemljo/foto-in-video-zrak-v-new-delhiju-tako-onesnazen-da-dan-prezivet-v-indijski-prestolnici-na-pljuca-vpliva-kot-kajenje-44-cigaret.html</a:t>
            </a:r>
            <a:endParaRPr lang="sl-SI" sz="800" dirty="0"/>
          </a:p>
          <a:p>
            <a:r>
              <a:rPr lang="sl-SI" sz="800" dirty="0">
                <a:hlinkClick r:id="rId19"/>
              </a:rPr>
              <a:t>https://www.ionex.si/zakaj-je-zrak-onesnazen/</a:t>
            </a:r>
            <a:endParaRPr lang="sl-SI" sz="800" dirty="0"/>
          </a:p>
          <a:p>
            <a:r>
              <a:rPr lang="sl-SI" sz="800" dirty="0">
                <a:hlinkClick r:id="rId20"/>
              </a:rPr>
              <a:t>https://eucbeniki.sio.si/nit4/1376/index3.html</a:t>
            </a:r>
            <a:endParaRPr lang="sl-SI" sz="800" dirty="0"/>
          </a:p>
          <a:p>
            <a:r>
              <a:rPr lang="sl-SI" sz="800" dirty="0">
                <a:hlinkClick r:id="rId21"/>
              </a:rPr>
              <a:t>https://www.metropolitan.si/aktualno/dim-je-v-avstraliji-povzrocil-veliko-vec-posledic-za-zdravje-kot-pozari/</a:t>
            </a:r>
            <a:endParaRPr lang="sl-SI" sz="800" dirty="0"/>
          </a:p>
          <a:p>
            <a:r>
              <a:rPr lang="sl-SI" sz="800" dirty="0">
                <a:hlinkClick r:id="rId22"/>
              </a:rPr>
              <a:t>https://oborudow.ru/sl/elektrooborudovanie/na-chto-ukazyvayut-vyhlopnye-gazy-belogo-cveta-diagnostika/</a:t>
            </a:r>
            <a:endParaRPr lang="sl-SI" sz="800" dirty="0"/>
          </a:p>
          <a:p>
            <a:r>
              <a:rPr lang="sl-SI" sz="800" dirty="0">
                <a:hlinkClick r:id="rId23"/>
              </a:rPr>
              <a:t>http://www.o-4os.ce.edus.si/gradiva/geo/azija/gospodarstvo/industrija.html</a:t>
            </a:r>
            <a:endParaRPr lang="sl-SI" sz="800" dirty="0"/>
          </a:p>
          <a:p>
            <a:r>
              <a:rPr lang="sl-SI" sz="800" dirty="0">
                <a:hlinkClick r:id="rId24"/>
              </a:rPr>
              <a:t>https://www.pomurec.com/vsebina/49274/Slab_zrak_v_zaprtih_prostorih_vpliva_na_vase_zdravje_in_pocutje</a:t>
            </a:r>
            <a:endParaRPr lang="sl-SI" sz="800" dirty="0"/>
          </a:p>
          <a:p>
            <a:r>
              <a:rPr lang="sl-SI" sz="800" dirty="0">
                <a:hlinkClick r:id="rId25"/>
              </a:rPr>
              <a:t>http://dxmain1.tripod.com/ozon.htm</a:t>
            </a:r>
            <a:endParaRPr lang="sl-SI" sz="800" dirty="0"/>
          </a:p>
          <a:p>
            <a:endParaRPr lang="sl-SI" sz="800" dirty="0"/>
          </a:p>
          <a:p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3551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499</Words>
  <Application>Microsoft Office PowerPoint</Application>
  <PresentationFormat>Širokozaslonsko</PresentationFormat>
  <Paragraphs>72</Paragraphs>
  <Slides>9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ZRAK</vt:lpstr>
      <vt:lpstr>ZRAK</vt:lpstr>
      <vt:lpstr>SESTAVA ZRAKA</vt:lpstr>
      <vt:lpstr>KISIK</vt:lpstr>
      <vt:lpstr>ONESNAŽEN ZRAK</vt:lpstr>
      <vt:lpstr>KAJ JE V ONESNAŽENEM ZRAKU?</vt:lpstr>
      <vt:lpstr>NAJVEČJI ONESNAŽEVALCI ZRAKA</vt:lpstr>
      <vt:lpstr>POSLEDICE ONESNAŽENEGA ZRAKA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ZRAK</dc:title>
  <dc:creator>Erika Leban Zaletelj</dc:creator>
  <cp:lastModifiedBy>Marjanca</cp:lastModifiedBy>
  <cp:revision>3</cp:revision>
  <dcterms:created xsi:type="dcterms:W3CDTF">2020-11-10T21:05:09Z</dcterms:created>
  <dcterms:modified xsi:type="dcterms:W3CDTF">2020-12-20T17:07:54Z</dcterms:modified>
</cp:coreProperties>
</file>