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sldIdLst>
    <p:sldId id="256" r:id="rId2"/>
    <p:sldId id="257" r:id="rId3"/>
    <p:sldId id="258" r:id="rId4"/>
    <p:sldId id="260" r:id="rId5"/>
    <p:sldId id="261" r:id="rId6"/>
    <p:sldId id="259" r:id="rId7"/>
    <p:sldId id="262" r:id="rId8"/>
    <p:sldId id="263" r:id="rId9"/>
    <p:sldId id="265"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7" d="100"/>
          <a:sy n="107" d="100"/>
        </p:scale>
        <p:origin x="16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sl-SI" smtClean="0"/>
              <a:t>Uredite slog naslova matrice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9096F62B-9ED2-4E1B-ADDD-4C21B4A5352D}" type="datetimeFigureOut">
              <a:rPr lang="sl-SI" smtClean="0"/>
              <a:t>14. 12. 2021</a:t>
            </a:fld>
            <a:endParaRPr lang="sl-SI"/>
          </a:p>
        </p:txBody>
      </p:sp>
      <p:sp>
        <p:nvSpPr>
          <p:cNvPr id="5" name="Footer Placeholder 4"/>
          <p:cNvSpPr>
            <a:spLocks noGrp="1"/>
          </p:cNvSpPr>
          <p:nvPr>
            <p:ph type="ftr" sz="quarter" idx="11"/>
          </p:nvPr>
        </p:nvSpPr>
        <p:spPr>
          <a:xfrm>
            <a:off x="1921934" y="5054602"/>
            <a:ext cx="4064860" cy="279400"/>
          </a:xfrm>
        </p:spPr>
        <p:txBody>
          <a:bodyPr/>
          <a:lstStyle/>
          <a:p>
            <a:endParaRPr lang="sl-SI"/>
          </a:p>
        </p:txBody>
      </p:sp>
      <p:sp>
        <p:nvSpPr>
          <p:cNvPr id="6" name="Slide Number Placeholder 5"/>
          <p:cNvSpPr>
            <a:spLocks noGrp="1"/>
          </p:cNvSpPr>
          <p:nvPr>
            <p:ph type="sldNum" sz="quarter" idx="12"/>
          </p:nvPr>
        </p:nvSpPr>
        <p:spPr>
          <a:xfrm>
            <a:off x="6817317" y="5054602"/>
            <a:ext cx="413483" cy="279400"/>
          </a:xfrm>
        </p:spPr>
        <p:txBody>
          <a:bodyPr/>
          <a:lstStyle/>
          <a:p>
            <a:fld id="{6FCE5184-BB94-4B3D-AB84-864CAFFDC3CC}" type="slidenum">
              <a:rPr lang="sl-SI" smtClean="0"/>
              <a:t>‹#›</a:t>
            </a:fld>
            <a:endParaRPr lang="sl-SI"/>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60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9096F62B-9ED2-4E1B-ADDD-4C21B4A5352D}" type="datetimeFigureOut">
              <a:rPr lang="sl-SI" smtClean="0"/>
              <a:t>14. 12. 2021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FCE5184-BB94-4B3D-AB84-864CAFFDC3CC}" type="slidenum">
              <a:rPr lang="sl-SI" smtClean="0"/>
              <a:t>‹#›</a:t>
            </a:fld>
            <a:endParaRPr lang="sl-SI"/>
          </a:p>
        </p:txBody>
      </p:sp>
    </p:spTree>
    <p:extLst>
      <p:ext uri="{BB962C8B-B14F-4D97-AF65-F5344CB8AC3E}">
        <p14:creationId xmlns:p14="http://schemas.microsoft.com/office/powerpoint/2010/main" val="2819437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sl-SI" smtClean="0"/>
              <a:t>Uredite slog naslova matrice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9096F62B-9ED2-4E1B-ADDD-4C21B4A5352D}" type="datetimeFigureOut">
              <a:rPr lang="sl-SI" smtClean="0"/>
              <a:t>14. 12. 2021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FCE5184-BB94-4B3D-AB84-864CAFFDC3CC}" type="slidenum">
              <a:rPr lang="sl-SI" smtClean="0"/>
              <a:t>‹#›</a:t>
            </a:fld>
            <a:endParaRPr lang="sl-SI"/>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045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sl-SI" smtClean="0"/>
              <a:t>Uredite slog naslova matrice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9096F62B-9ED2-4E1B-ADDD-4C21B4A5352D}" type="datetimeFigureOut">
              <a:rPr lang="sl-SI" smtClean="0"/>
              <a:t>14. 12. 2021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FCE5184-BB94-4B3D-AB84-864CAFFDC3CC}" type="slidenum">
              <a:rPr lang="sl-SI" smtClean="0"/>
              <a:t>‹#›</a:t>
            </a:fld>
            <a:endParaRPr lang="sl-SI"/>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950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sl-SI" smtClean="0"/>
              <a:t>Uredite slog naslova matrice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9096F62B-9ED2-4E1B-ADDD-4C21B4A5352D}" type="datetimeFigureOut">
              <a:rPr lang="sl-SI" smtClean="0"/>
              <a:t>14. 12. 2021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FCE5184-BB94-4B3D-AB84-864CAFFDC3CC}" type="slidenum">
              <a:rPr lang="sl-SI" smtClean="0"/>
              <a:t>‹#›</a:t>
            </a:fld>
            <a:endParaRPr lang="sl-SI"/>
          </a:p>
        </p:txBody>
      </p:sp>
    </p:spTree>
    <p:extLst>
      <p:ext uri="{BB962C8B-B14F-4D97-AF65-F5344CB8AC3E}">
        <p14:creationId xmlns:p14="http://schemas.microsoft.com/office/powerpoint/2010/main" val="1093996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sl-SI" smtClean="0"/>
              <a:t>Uredite slog naslova matrice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9096F62B-9ED2-4E1B-ADDD-4C21B4A5352D}" type="datetimeFigureOut">
              <a:rPr lang="sl-SI" smtClean="0"/>
              <a:t>14. 12. 2021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FCE5184-BB94-4B3D-AB84-864CAFFDC3CC}" type="slidenum">
              <a:rPr lang="sl-SI" smtClean="0"/>
              <a:t>‹#›</a:t>
            </a:fld>
            <a:endParaRPr lang="sl-SI"/>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103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sl-SI" smtClean="0"/>
              <a:t>Uredite slog naslova matrice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9096F62B-9ED2-4E1B-ADDD-4C21B4A5352D}" type="datetimeFigureOut">
              <a:rPr lang="sl-SI" smtClean="0"/>
              <a:t>14. 12. 2021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FCE5184-BB94-4B3D-AB84-864CAFFDC3CC}" type="slidenum">
              <a:rPr lang="sl-SI" smtClean="0"/>
              <a:t>‹#›</a:t>
            </a:fld>
            <a:endParaRPr lang="sl-SI"/>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7851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096F62B-9ED2-4E1B-ADDD-4C21B4A5352D}" type="datetimeFigureOut">
              <a:rPr lang="sl-SI" smtClean="0"/>
              <a:t>14. 12. 2021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FCE5184-BB94-4B3D-AB84-864CAFFDC3CC}" type="slidenum">
              <a:rPr lang="sl-SI" smtClean="0"/>
              <a:t>‹#›</a:t>
            </a:fld>
            <a:endParaRPr lang="sl-SI"/>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88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096F62B-9ED2-4E1B-ADDD-4C21B4A5352D}" type="datetimeFigureOut">
              <a:rPr lang="sl-SI" smtClean="0"/>
              <a:t>14. 12. 2021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FCE5184-BB94-4B3D-AB84-864CAFFDC3CC}" type="slidenum">
              <a:rPr lang="sl-SI" smtClean="0"/>
              <a:t>‹#›</a:t>
            </a:fld>
            <a:endParaRPr lang="sl-SI"/>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85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096F62B-9ED2-4E1B-ADDD-4C21B4A5352D}" type="datetimeFigureOut">
              <a:rPr lang="sl-SI" smtClean="0"/>
              <a:t>14. 12. 2021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FCE5184-BB94-4B3D-AB84-864CAFFDC3CC}" type="slidenum">
              <a:rPr lang="sl-SI" smtClean="0"/>
              <a:t>‹#›</a:t>
            </a:fld>
            <a:endParaRPr lang="sl-SI"/>
          </a:p>
        </p:txBody>
      </p:sp>
    </p:spTree>
    <p:extLst>
      <p:ext uri="{BB962C8B-B14F-4D97-AF65-F5344CB8AC3E}">
        <p14:creationId xmlns:p14="http://schemas.microsoft.com/office/powerpoint/2010/main" val="289933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9096F62B-9ED2-4E1B-ADDD-4C21B4A5352D}" type="datetimeFigureOut">
              <a:rPr lang="sl-SI" smtClean="0"/>
              <a:t>14. 12. 2021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FCE5184-BB94-4B3D-AB84-864CAFFDC3CC}" type="slidenum">
              <a:rPr lang="sl-SI" smtClean="0"/>
              <a:t>‹#›</a:t>
            </a:fld>
            <a:endParaRPr lang="sl-SI"/>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0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9096F62B-9ED2-4E1B-ADDD-4C21B4A5352D}" type="datetimeFigureOut">
              <a:rPr lang="sl-SI" smtClean="0"/>
              <a:t>14. 12. 2021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FCE5184-BB94-4B3D-AB84-864CAFFDC3CC}" type="slidenum">
              <a:rPr lang="sl-SI" smtClean="0"/>
              <a:t>‹#›</a:t>
            </a:fld>
            <a:endParaRPr lang="sl-SI"/>
          </a:p>
        </p:txBody>
      </p:sp>
    </p:spTree>
    <p:extLst>
      <p:ext uri="{BB962C8B-B14F-4D97-AF65-F5344CB8AC3E}">
        <p14:creationId xmlns:p14="http://schemas.microsoft.com/office/powerpoint/2010/main" val="119423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9096F62B-9ED2-4E1B-ADDD-4C21B4A5352D}" type="datetimeFigureOut">
              <a:rPr lang="sl-SI" smtClean="0"/>
              <a:t>14. 12. 2021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6FCE5184-BB94-4B3D-AB84-864CAFFDC3CC}" type="slidenum">
              <a:rPr lang="sl-SI" smtClean="0"/>
              <a:t>‹#›</a:t>
            </a:fld>
            <a:endParaRPr lang="sl-SI"/>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43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9096F62B-9ED2-4E1B-ADDD-4C21B4A5352D}" type="datetimeFigureOut">
              <a:rPr lang="sl-SI" smtClean="0"/>
              <a:t>14. 12. 2021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6FCE5184-BB94-4B3D-AB84-864CAFFDC3CC}" type="slidenum">
              <a:rPr lang="sl-SI" smtClean="0"/>
              <a:t>‹#›</a:t>
            </a:fld>
            <a:endParaRPr lang="sl-SI"/>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69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6F62B-9ED2-4E1B-ADDD-4C21B4A5352D}" type="datetimeFigureOut">
              <a:rPr lang="sl-SI" smtClean="0"/>
              <a:t>14. 12. 2021</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6FCE5184-BB94-4B3D-AB84-864CAFFDC3CC}" type="slidenum">
              <a:rPr lang="sl-SI" smtClean="0"/>
              <a:t>‹#›</a:t>
            </a:fld>
            <a:endParaRPr lang="sl-SI"/>
          </a:p>
        </p:txBody>
      </p:sp>
    </p:spTree>
    <p:extLst>
      <p:ext uri="{BB962C8B-B14F-4D97-AF65-F5344CB8AC3E}">
        <p14:creationId xmlns:p14="http://schemas.microsoft.com/office/powerpoint/2010/main" val="212611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sl-SI" smtClean="0"/>
              <a:t>Uredite slog naslova matrice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9096F62B-9ED2-4E1B-ADDD-4C21B4A5352D}" type="datetimeFigureOut">
              <a:rPr lang="sl-SI" smtClean="0"/>
              <a:t>14. 12. 2021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FCE5184-BB94-4B3D-AB84-864CAFFDC3CC}" type="slidenum">
              <a:rPr lang="sl-SI" smtClean="0"/>
              <a:t>‹#›</a:t>
            </a:fld>
            <a:endParaRPr lang="sl-SI"/>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8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sl-SI" smtClean="0"/>
              <a:t>Uredite slog naslova matrice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9096F62B-9ED2-4E1B-ADDD-4C21B4A5352D}" type="datetimeFigureOut">
              <a:rPr lang="sl-SI" smtClean="0"/>
              <a:t>14. 12. 2021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FCE5184-BB94-4B3D-AB84-864CAFFDC3CC}" type="slidenum">
              <a:rPr lang="sl-SI" smtClean="0"/>
              <a:t>‹#›</a:t>
            </a:fld>
            <a:endParaRPr lang="sl-SI"/>
          </a:p>
        </p:txBody>
      </p:sp>
    </p:spTree>
    <p:extLst>
      <p:ext uri="{BB962C8B-B14F-4D97-AF65-F5344CB8AC3E}">
        <p14:creationId xmlns:p14="http://schemas.microsoft.com/office/powerpoint/2010/main" val="46828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96F62B-9ED2-4E1B-ADDD-4C21B4A5352D}" type="datetimeFigureOut">
              <a:rPr lang="sl-SI" smtClean="0"/>
              <a:t>14. 12. 2021</a:t>
            </a:fld>
            <a:endParaRPr lang="sl-SI"/>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l-SI"/>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CE5184-BB94-4B3D-AB84-864CAFFDC3CC}" type="slidenum">
              <a:rPr lang="sl-SI" smtClean="0"/>
              <a:t>‹#›</a:t>
            </a:fld>
            <a:endParaRPr lang="sl-SI"/>
          </a:p>
        </p:txBody>
      </p:sp>
    </p:spTree>
    <p:extLst>
      <p:ext uri="{BB962C8B-B14F-4D97-AF65-F5344CB8AC3E}">
        <p14:creationId xmlns:p14="http://schemas.microsoft.com/office/powerpoint/2010/main" val="116038279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2409508" y="2991787"/>
            <a:ext cx="4234301" cy="1200329"/>
          </a:xfrm>
          <a:prstGeom prst="rect">
            <a:avLst/>
          </a:prstGeom>
        </p:spPr>
        <p:txBody>
          <a:bodyPr wrap="none">
            <a:spAutoFit/>
          </a:bodyPr>
          <a:lstStyle/>
          <a:p>
            <a:r>
              <a:rPr lang="sl-SI"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PRIPRAVA NA PISANJE 1. ŠOLSKEGA SPISA </a:t>
            </a:r>
          </a:p>
          <a:p>
            <a:endParaRPr lang="sl-SI"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sl-SI"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TVORBA PRIPOVEDOVALNEGA BESEDILA </a:t>
            </a:r>
          </a:p>
          <a:p>
            <a:endParaRPr lang="sl-SI"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3001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94446" y="2832225"/>
            <a:ext cx="8310281" cy="2169825"/>
          </a:xfrm>
          <a:prstGeom prst="rect">
            <a:avLst/>
          </a:prstGeom>
        </p:spPr>
        <p:txBody>
          <a:bodyPr wrap="square">
            <a:spAutoFit/>
          </a:bodyPr>
          <a:lstStyle/>
          <a:p>
            <a:pPr>
              <a:lnSpc>
                <a:spcPct val="150000"/>
              </a:lnSpc>
              <a:spcAft>
                <a:spcPts val="800"/>
              </a:spcAft>
            </a:pPr>
            <a:r>
              <a:rPr lang="sl-SI"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8</a:t>
            </a:r>
            <a:r>
              <a:rPr lang="sl-SI"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UPOŠTEVANJE JEZIKOVNIH PRAVIL</a:t>
            </a: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r>
            <a:br>
              <a:rPr lang="sl-SI"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sl-SI" dirty="0" smtClean="0">
                <a:latin typeface="Calibri" panose="020F0502020204030204" pitchFamily="34" charset="0"/>
                <a:ea typeface="Times New Roman" panose="02020603050405020304" pitchFamily="18" charset="0"/>
                <a:cs typeface="Calibri" panose="020F0502020204030204" pitchFamily="34" charset="0"/>
              </a:rPr>
              <a:t>V </a:t>
            </a:r>
            <a:r>
              <a:rPr lang="sl-SI" dirty="0">
                <a:latin typeface="Calibri" panose="020F0502020204030204" pitchFamily="34" charset="0"/>
                <a:ea typeface="Times New Roman" panose="02020603050405020304" pitchFamily="18" charset="0"/>
                <a:cs typeface="Calibri" panose="020F0502020204030204" pitchFamily="34" charset="0"/>
              </a:rPr>
              <a:t>javnih in uradnih besedilih moramo uporabljati besede slovenskega knjižnega jezika in upoštevati slovnična, pravopisna in pravorečna pravila, ki jih najdemo v jezikovnih priročnikih. Izogibati se moramo nepotrebnih tujk, popačenk, starinskih, narečnih in vulgarnih izrazov</a:t>
            </a:r>
            <a:r>
              <a:rPr lang="sl-SI" dirty="0" smtClean="0">
                <a:latin typeface="Calibri" panose="020F0502020204030204" pitchFamily="34" charset="0"/>
                <a:ea typeface="Times New Roman" panose="02020603050405020304" pitchFamily="18" charset="0"/>
                <a:cs typeface="Calibri" panose="020F0502020204030204" pitchFamily="34" charset="0"/>
              </a:rPr>
              <a:t>.</a:t>
            </a:r>
            <a:endParaRPr lang="sl-SI"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Pravokotnik 2"/>
          <p:cNvSpPr/>
          <p:nvPr/>
        </p:nvSpPr>
        <p:spPr>
          <a:xfrm>
            <a:off x="394446" y="342163"/>
            <a:ext cx="8310281" cy="2687915"/>
          </a:xfrm>
          <a:prstGeom prst="rect">
            <a:avLst/>
          </a:prstGeom>
        </p:spPr>
        <p:txBody>
          <a:bodyPr wrap="square">
            <a:spAutoFit/>
          </a:bodyPr>
          <a:lstStyle/>
          <a:p>
            <a:pPr>
              <a:lnSpc>
                <a:spcPct val="150000"/>
              </a:lnSpc>
              <a:spcAft>
                <a:spcPts val="375"/>
              </a:spcAft>
            </a:pPr>
            <a:endParaRPr lang="sl-SI" b="1" dirty="0" smtClean="0">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375"/>
              </a:spcAft>
            </a:pPr>
            <a:r>
              <a:rPr lang="sl-SI"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7. NARAVNOST</a:t>
            </a:r>
            <a:endParaRPr lang="sl-SI"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375"/>
              </a:spcAft>
            </a:pPr>
            <a:r>
              <a:rPr lang="sl-SI" dirty="0" smtClean="0">
                <a:latin typeface="Calibri" panose="020F0502020204030204" pitchFamily="34" charset="0"/>
                <a:ea typeface="Times New Roman" panose="02020603050405020304" pitchFamily="18" charset="0"/>
                <a:cs typeface="Calibri" panose="020F0502020204030204" pitchFamily="34" charset="0"/>
              </a:rPr>
              <a:t>V </a:t>
            </a:r>
            <a:r>
              <a:rPr lang="sl-SI" dirty="0">
                <a:latin typeface="Calibri" panose="020F0502020204030204" pitchFamily="34" charset="0"/>
                <a:ea typeface="Times New Roman" panose="02020603050405020304" pitchFamily="18" charset="0"/>
                <a:cs typeface="Calibri" panose="020F0502020204030204" pitchFamily="34" charset="0"/>
              </a:rPr>
              <a:t>besedilu ne sme biti izumetničenosti, ki se kaže v presežnikih in drugih pretiravanjih, neupravičenih manjšalnic, bizarnosti (drznih in nenaravnih primer), nasičenosti, ki se kaže v preobloženosti z mislimi in besedami, izmišljenih besed in kopičenja kratkih stavkov.</a:t>
            </a:r>
            <a:endParaRPr lang="sl-SI"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564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400594" y="448882"/>
            <a:ext cx="8316686" cy="6217087"/>
          </a:xfrm>
          <a:prstGeom prst="rect">
            <a:avLst/>
          </a:prstGeom>
        </p:spPr>
        <p:txBody>
          <a:bodyPr wrap="square">
            <a:spAutoFit/>
          </a:bodyPr>
          <a:lstStyle/>
          <a:p>
            <a:pPr algn="ctr"/>
            <a:r>
              <a:rPr lang="sl-SI" sz="2000" b="1"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SESTAVNI DELI PRIPOVEDOVALNEGA BESEDILA</a:t>
            </a:r>
            <a:endParaRPr lang="sl-SI" dirty="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UVOD </a:t>
            </a:r>
          </a:p>
          <a:p>
            <a:pPr marL="285750" indent="-285750">
              <a:lnSpc>
                <a:spcPct val="150000"/>
              </a:lnSpc>
              <a:buFont typeface="Courier New" panose="02070309020205020404" pitchFamily="49" charset="0"/>
              <a:buChar char="o"/>
            </a:pP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KAJ</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zanimivega se je zgodilo?</a:t>
            </a:r>
          </a:p>
          <a:p>
            <a:pPr marL="285750" indent="-285750">
              <a:lnSpc>
                <a:spcPct val="150000"/>
              </a:lnSpc>
              <a:buFont typeface="Courier New" panose="02070309020205020404" pitchFamily="49" charset="0"/>
              <a:buChar char="o"/>
            </a:pPr>
            <a:r>
              <a:rPr lang="sl-SI" dirty="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KJE</a:t>
            </a:r>
            <a:r>
              <a:rPr lang="sl-SI" dirty="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se je zgodilo? </a:t>
            </a:r>
            <a:endPar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marL="285750" indent="-285750">
              <a:lnSpc>
                <a:spcPct val="150000"/>
              </a:lnSpc>
              <a:buFont typeface="Courier New" panose="02070309020205020404" pitchFamily="49" charset="0"/>
              <a:buChar char="o"/>
            </a:pP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KDAJ</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se je zgodilo?</a:t>
            </a:r>
          </a:p>
          <a:p>
            <a:pPr marL="285750" indent="-285750">
              <a:lnSpc>
                <a:spcPct val="150000"/>
              </a:lnSpc>
              <a:buFont typeface="Courier New" panose="02070309020205020404" pitchFamily="49" charset="0"/>
              <a:buChar char="o"/>
            </a:pP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KOMU</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a:t>
            </a:r>
            <a:r>
              <a:rPr lang="sl-SI" dirty="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se je zgodilo</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a:t>
            </a:r>
          </a:p>
          <a:p>
            <a:endParaRPr lang="sl-SI" dirty="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JEDRO</a:t>
            </a:r>
          </a:p>
          <a:p>
            <a:pPr marL="285750" indent="-285750">
              <a:lnSpc>
                <a:spcPct val="150000"/>
              </a:lnSpc>
              <a:buFont typeface="Courier New" panose="02070309020205020404" pitchFamily="49" charset="0"/>
              <a:buChar char="o"/>
            </a:pP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KAJ</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se je zgodilo </a:t>
            </a: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NAJPREJ</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a:t>
            </a:r>
          </a:p>
          <a:p>
            <a:pPr marL="285750" indent="-285750">
              <a:lnSpc>
                <a:spcPct val="150000"/>
              </a:lnSpc>
              <a:buFont typeface="Courier New" panose="02070309020205020404" pitchFamily="49" charset="0"/>
              <a:buChar char="o"/>
            </a:pP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KAKO </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se je </a:t>
            </a: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ZAPLETLO</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a:t>
            </a:r>
          </a:p>
          <a:p>
            <a:pPr marL="285750" indent="-285750">
              <a:lnSpc>
                <a:spcPct val="150000"/>
              </a:lnSpc>
              <a:buFont typeface="Courier New" panose="02070309020205020404" pitchFamily="49" charset="0"/>
              <a:buChar char="o"/>
            </a:pP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KAKO</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se je </a:t>
            </a: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RAZPLETLO</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a:t>
            </a:r>
          </a:p>
          <a:p>
            <a:endPar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V jedru je </a:t>
            </a: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VEČ ODSTAVKOV </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(ko preidem na kaj novega, naredim nov odstavek)</a:t>
            </a:r>
          </a:p>
          <a:p>
            <a:endParaRPr lang="sl-SI" dirty="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a:lnSpc>
                <a:spcPct val="150000"/>
              </a:lnSpc>
            </a:pP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ZAKLJUČEK</a:t>
            </a:r>
            <a:endParaRPr lang="sl-SI" dirty="0">
              <a:solidFill>
                <a:srgbClr val="FF0000"/>
              </a:solidFill>
              <a:effectLst>
                <a:outerShdw blurRad="38100" dist="38100" dir="2700000" algn="tl">
                  <a:srgbClr val="000000">
                    <a:alpha val="43137"/>
                  </a:srgbClr>
                </a:outerShdw>
              </a:effectLst>
            </a:endParaRPr>
          </a:p>
          <a:p>
            <a:pPr marL="285750" indent="-285750">
              <a:lnSpc>
                <a:spcPct val="150000"/>
              </a:lnSpc>
              <a:buFont typeface="Courier New" panose="02070309020205020404" pitchFamily="49" charset="0"/>
              <a:buChar char="o"/>
            </a:pP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KAKO</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se je </a:t>
            </a: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KONČALO</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a:t>
            </a:r>
          </a:p>
          <a:p>
            <a:pPr marL="285750" indent="-285750">
              <a:lnSpc>
                <a:spcPct val="150000"/>
              </a:lnSpc>
              <a:buFont typeface="Courier New" panose="02070309020205020404" pitchFamily="49" charset="0"/>
              <a:buChar char="o"/>
            </a:pPr>
            <a:endPar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20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26720" y="605636"/>
            <a:ext cx="8316686" cy="5770811"/>
          </a:xfrm>
          <a:prstGeom prst="rect">
            <a:avLst/>
          </a:prstGeom>
        </p:spPr>
        <p:txBody>
          <a:bodyPr wrap="square">
            <a:spAutoFit/>
          </a:bodyPr>
          <a:lstStyle/>
          <a:p>
            <a:pPr algn="ctr"/>
            <a:r>
              <a:rPr lang="sl-SI" b="1"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PRED PISANJEM PRIPOVEDOVALNEGA BESEDILA </a:t>
            </a:r>
          </a:p>
          <a:p>
            <a:pPr algn="ctr"/>
            <a:endParaRPr lang="sl-SI" b="1" dirty="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marL="285750" indent="-285750" algn="just">
              <a:lnSpc>
                <a:spcPct val="150000"/>
              </a:lnSpc>
              <a:buFont typeface="Courier New" panose="02070309020205020404" pitchFamily="49" charset="0"/>
              <a:buChar char="o"/>
            </a:pP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Napišem </a:t>
            </a: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OSNUTEK </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besedila (bistveni podatki (ključne besede/besedne zveze, ki jih bom uporabil v posameznem delu besedila)</a:t>
            </a:r>
          </a:p>
          <a:p>
            <a:pPr algn="just"/>
            <a:endParaRPr lang="sl-SI" b="1"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algn="ctr"/>
            <a:r>
              <a:rPr lang="sl-SI" b="1" dirty="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M</a:t>
            </a:r>
            <a:r>
              <a:rPr lang="sl-SI" b="1"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ED </a:t>
            </a:r>
            <a:r>
              <a:rPr lang="sl-SI" b="1" dirty="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PISANJEM PRIPOVEDOVALNEGA BESEDILA </a:t>
            </a:r>
            <a:endParaRPr lang="sl-SI" b="1"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algn="just"/>
            <a:endPar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marL="285750" indent="-285750" algn="just">
              <a:lnSpc>
                <a:spcPct val="150000"/>
              </a:lnSpc>
              <a:buFont typeface="Courier New" panose="02070309020205020404" pitchFamily="49" charset="0"/>
              <a:buChar char="o"/>
            </a:pP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Izbiram  </a:t>
            </a: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USTREZNE BESEDE/BESEDNE ZVEZE </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glede na okoliščine (lahko tudi starinske, pogovorne, pregovori, frazemi, polnopomenske glagole, slikovite pridevnike, ustrezna časovna in krajevna določila)</a:t>
            </a:r>
          </a:p>
          <a:p>
            <a:pPr marL="285750" indent="-285750" algn="just">
              <a:lnSpc>
                <a:spcPct val="150000"/>
              </a:lnSpc>
              <a:buFont typeface="Courier New" panose="02070309020205020404" pitchFamily="49" charset="0"/>
              <a:buChar char="o"/>
            </a:pP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Pazim, da </a:t>
            </a: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NE PONAVLJAM ISTIH BESED </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(je šel, je rekel, je videl, je imel, je …)</a:t>
            </a:r>
          </a:p>
          <a:p>
            <a:pPr marL="285750" indent="-285750" algn="just">
              <a:lnSpc>
                <a:spcPct val="150000"/>
              </a:lnSpc>
              <a:buFont typeface="Courier New" panose="02070309020205020404" pitchFamily="49" charset="0"/>
              <a:buChar char="o"/>
            </a:pP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Besede zlagam v povedi, tvorim </a:t>
            </a: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RAZUMLJIVE, SMISELNE, JASNE POVEDI</a:t>
            </a:r>
          </a:p>
          <a:p>
            <a:pPr marL="285750" indent="-285750" algn="just">
              <a:lnSpc>
                <a:spcPct val="150000"/>
              </a:lnSpc>
              <a:buFont typeface="Courier New" panose="02070309020205020404" pitchFamily="49" charset="0"/>
              <a:buChar char="o"/>
            </a:pP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Povedi zlagam v zveze povedi. Pazim, da sta </a:t>
            </a:r>
            <a:r>
              <a:rPr lang="sl-SI" dirty="0" smtClean="0">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ZAPOREDNI POVEDI SMISELNO POVEZANI</a:t>
            </a:r>
            <a:r>
              <a:rPr lang="sl-SI" dirty="0" smtClean="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a:t>
            </a:r>
          </a:p>
          <a:p>
            <a:pPr marL="285750" indent="-285750" algn="just">
              <a:buFont typeface="Courier New" panose="02070309020205020404" pitchFamily="49" charset="0"/>
              <a:buChar char="o"/>
            </a:pPr>
            <a:endParaRPr lang="sl-SI" dirty="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3187299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30306" y="439771"/>
            <a:ext cx="8319247" cy="5671040"/>
          </a:xfrm>
          <a:prstGeom prst="rect">
            <a:avLst/>
          </a:prstGeom>
        </p:spPr>
        <p:txBody>
          <a:bodyPr wrap="square">
            <a:spAutoFit/>
          </a:bodyPr>
          <a:lstStyle/>
          <a:p>
            <a:pPr lvl="0" algn="ctr">
              <a:lnSpc>
                <a:spcPct val="107000"/>
              </a:lnSpc>
              <a:spcAft>
                <a:spcPts val="0"/>
              </a:spcAft>
            </a:pPr>
            <a:r>
              <a:rPr lang="sl-SI"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POZOREN SEM, DA</a:t>
            </a:r>
          </a:p>
          <a:p>
            <a:pPr marL="285750" lvl="0" indent="-285750">
              <a:lnSpc>
                <a:spcPct val="107000"/>
              </a:lnSpc>
              <a:spcAft>
                <a:spcPts val="0"/>
              </a:spcAft>
              <a:buFont typeface="Courier New" panose="02070309020205020404" pitchFamily="49" charset="0"/>
              <a:buChar char="o"/>
            </a:pPr>
            <a:endParaRPr lang="sl-SI"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50000"/>
              </a:lnSpc>
              <a:spcAft>
                <a:spcPts val="0"/>
              </a:spcAft>
              <a:buFont typeface="Courier New" panose="02070309020205020404" pitchFamily="49" charset="0"/>
              <a:buChar char="o"/>
            </a:pPr>
            <a:r>
              <a:rPr lang="sl-SI" dirty="0">
                <a:latin typeface="Calibri" panose="020F0502020204030204" pitchFamily="34" charset="0"/>
                <a:ea typeface="Calibri" panose="020F0502020204030204" pitchFamily="34" charset="0"/>
                <a:cs typeface="Times New Roman" panose="02020603050405020304" pitchFamily="18" charset="0"/>
              </a:rPr>
              <a:t>p</a:t>
            </a:r>
            <a:r>
              <a:rPr lang="sl-SI" dirty="0" smtClean="0">
                <a:latin typeface="Calibri" panose="020F0502020204030204" pitchFamily="34" charset="0"/>
                <a:ea typeface="Calibri" panose="020F0502020204030204" pitchFamily="34" charset="0"/>
                <a:cs typeface="Times New Roman" panose="02020603050405020304" pitchFamily="18" charset="0"/>
              </a:rPr>
              <a:t>ovedi </a:t>
            </a:r>
            <a:r>
              <a:rPr lang="sl-SI"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NISO PREKRATKE </a:t>
            </a:r>
            <a:r>
              <a:rPr lang="sl-SI" dirty="0" smtClean="0">
                <a:latin typeface="Calibri" panose="020F0502020204030204" pitchFamily="34" charset="0"/>
                <a:ea typeface="Calibri" panose="020F0502020204030204" pitchFamily="34" charset="0"/>
                <a:cs typeface="Times New Roman" panose="02020603050405020304" pitchFamily="18" charset="0"/>
              </a:rPr>
              <a:t>(</a:t>
            </a:r>
            <a:r>
              <a:rPr lang="sl-SI" dirty="0">
                <a:latin typeface="Calibri" panose="020F0502020204030204" pitchFamily="34" charset="0"/>
                <a:ea typeface="Calibri" panose="020F0502020204030204" pitchFamily="34" charset="0"/>
                <a:cs typeface="Times New Roman" panose="02020603050405020304" pitchFamily="18" charset="0"/>
              </a:rPr>
              <a:t>le enostavčne</a:t>
            </a:r>
            <a:r>
              <a:rPr lang="sl-SI" dirty="0" smtClean="0">
                <a:latin typeface="Calibri" panose="020F0502020204030204" pitchFamily="34" charset="0"/>
                <a:ea typeface="Calibri" panose="020F0502020204030204" pitchFamily="34" charset="0"/>
                <a:cs typeface="Times New Roman" panose="02020603050405020304" pitchFamily="18" charset="0"/>
              </a:rPr>
              <a:t>), ampak imajo različno število stavkov</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50000"/>
              </a:lnSpc>
              <a:spcAft>
                <a:spcPts val="0"/>
              </a:spcAft>
              <a:buFont typeface="Courier New" panose="02070309020205020404" pitchFamily="49" charset="0"/>
              <a:buChar char="o"/>
            </a:pPr>
            <a:r>
              <a:rPr lang="sl-SI" dirty="0">
                <a:latin typeface="Calibri" panose="020F0502020204030204" pitchFamily="34" charset="0"/>
                <a:ea typeface="Calibri" panose="020F0502020204030204" pitchFamily="34" charset="0"/>
                <a:cs typeface="Times New Roman" panose="02020603050405020304" pitchFamily="18" charset="0"/>
              </a:rPr>
              <a:t>u</a:t>
            </a:r>
            <a:r>
              <a:rPr lang="sl-SI" dirty="0" smtClean="0">
                <a:latin typeface="Calibri" panose="020F0502020204030204" pitchFamily="34" charset="0"/>
                <a:ea typeface="Calibri" panose="020F0502020204030204" pitchFamily="34" charset="0"/>
                <a:cs typeface="Times New Roman" panose="02020603050405020304" pitchFamily="18" charset="0"/>
              </a:rPr>
              <a:t>porabljam </a:t>
            </a:r>
            <a:r>
              <a:rPr lang="sl-SI"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USTREZNE VEZNIKE </a:t>
            </a:r>
            <a:r>
              <a:rPr lang="sl-SI" dirty="0" smtClean="0">
                <a:latin typeface="Calibri" panose="020F0502020204030204" pitchFamily="34" charset="0"/>
                <a:ea typeface="Calibri" panose="020F0502020204030204" pitchFamily="34" charset="0"/>
                <a:cs typeface="Times New Roman" panose="02020603050405020304" pitchFamily="18" charset="0"/>
              </a:rPr>
              <a:t>(skozi gozd ne čez gozd) </a:t>
            </a:r>
          </a:p>
          <a:p>
            <a:pPr marL="285750" lvl="0" indent="-285750">
              <a:lnSpc>
                <a:spcPct val="150000"/>
              </a:lnSpc>
              <a:spcAft>
                <a:spcPts val="0"/>
              </a:spcAft>
              <a:buFont typeface="Courier New" panose="02070309020205020404" pitchFamily="49" charset="0"/>
              <a:buChar char="o"/>
            </a:pPr>
            <a:r>
              <a:rPr lang="sl-SI" dirty="0">
                <a:latin typeface="Calibri" panose="020F0502020204030204" pitchFamily="34" charset="0"/>
                <a:ea typeface="Calibri" panose="020F0502020204030204" pitchFamily="34" charset="0"/>
                <a:cs typeface="Times New Roman" panose="02020603050405020304" pitchFamily="18" charset="0"/>
              </a:rPr>
              <a:t>n</a:t>
            </a:r>
            <a:r>
              <a:rPr lang="sl-SI" dirty="0" smtClean="0">
                <a:latin typeface="Calibri" panose="020F0502020204030204" pitchFamily="34" charset="0"/>
                <a:ea typeface="Calibri" panose="020F0502020204030204" pitchFamily="34" charset="0"/>
                <a:cs typeface="Times New Roman" panose="02020603050405020304" pitchFamily="18" charset="0"/>
              </a:rPr>
              <a:t>e kopičim </a:t>
            </a:r>
            <a:r>
              <a:rPr lang="sl-SI"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ISTIH VEZNIKOV </a:t>
            </a:r>
            <a:r>
              <a:rPr lang="sl-SI" dirty="0" smtClean="0">
                <a:latin typeface="Calibri" panose="020F0502020204030204" pitchFamily="34" charset="0"/>
                <a:ea typeface="Calibri" panose="020F0502020204030204" pitchFamily="34" charset="0"/>
                <a:cs typeface="Times New Roman" panose="02020603050405020304" pitchFamily="18" charset="0"/>
              </a:rPr>
              <a:t>( Ko je … – Ko so …)</a:t>
            </a:r>
          </a:p>
          <a:p>
            <a:pPr marL="285750" lvl="0" indent="-285750">
              <a:lnSpc>
                <a:spcPct val="150000"/>
              </a:lnSpc>
              <a:spcAft>
                <a:spcPts val="0"/>
              </a:spcAft>
              <a:buFont typeface="Courier New" panose="02070309020205020404" pitchFamily="49" charset="0"/>
              <a:buChar char="o"/>
            </a:pPr>
            <a:r>
              <a:rPr lang="sl-SI" dirty="0">
                <a:latin typeface="Calibri" panose="020F0502020204030204" pitchFamily="34" charset="0"/>
                <a:ea typeface="Calibri" panose="020F0502020204030204" pitchFamily="34" charset="0"/>
                <a:cs typeface="Times New Roman" panose="02020603050405020304" pitchFamily="18" charset="0"/>
              </a:rPr>
              <a:t>n</a:t>
            </a:r>
            <a:r>
              <a:rPr lang="sl-SI" dirty="0" smtClean="0">
                <a:latin typeface="Calibri" panose="020F0502020204030204" pitchFamily="34" charset="0"/>
                <a:ea typeface="Calibri" panose="020F0502020204030204" pitchFamily="34" charset="0"/>
                <a:cs typeface="Times New Roman" panose="02020603050405020304" pitchFamily="18" charset="0"/>
              </a:rPr>
              <a:t>ovega odstavka </a:t>
            </a:r>
            <a:r>
              <a:rPr lang="sl-SI"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NE ZAČENJAM Z VEZNIKOM</a:t>
            </a:r>
            <a:r>
              <a:rPr lang="sl-SI" dirty="0" smtClean="0">
                <a:latin typeface="Calibri" panose="020F0502020204030204" pitchFamily="34" charset="0"/>
                <a:ea typeface="Calibri" panose="020F0502020204030204" pitchFamily="34" charset="0"/>
                <a:cs typeface="Times New Roman" panose="02020603050405020304" pitchFamily="18" charset="0"/>
              </a:rPr>
              <a:t>, ampak poved oblikujem tako, da stavka zamenjam oz. isto povem na drug način</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50000"/>
              </a:lnSpc>
              <a:spcAft>
                <a:spcPts val="0"/>
              </a:spcAft>
              <a:buFont typeface="Courier New" panose="02070309020205020404" pitchFamily="49" charset="0"/>
              <a:buChar char="o"/>
            </a:pPr>
            <a:r>
              <a:rPr lang="sl-SI" dirty="0">
                <a:latin typeface="Calibri" panose="020F0502020204030204" pitchFamily="34" charset="0"/>
                <a:ea typeface="Calibri" panose="020F0502020204030204" pitchFamily="34" charset="0"/>
                <a:cs typeface="Times New Roman" panose="02020603050405020304" pitchFamily="18" charset="0"/>
              </a:rPr>
              <a:t>u</a:t>
            </a:r>
            <a:r>
              <a:rPr lang="sl-SI" dirty="0" smtClean="0">
                <a:latin typeface="Calibri" panose="020F0502020204030204" pitchFamily="34" charset="0"/>
                <a:ea typeface="Calibri" panose="020F0502020204030204" pitchFamily="34" charset="0"/>
                <a:cs typeface="Times New Roman" panose="02020603050405020304" pitchFamily="18" charset="0"/>
              </a:rPr>
              <a:t>porabim </a:t>
            </a:r>
            <a:r>
              <a:rPr lang="sl-SI"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PRAVILNE SKLONSKE </a:t>
            </a:r>
            <a:r>
              <a:rPr lang="sl-SI" dirty="0" smtClean="0">
                <a:latin typeface="Calibri" panose="020F0502020204030204" pitchFamily="34" charset="0"/>
                <a:ea typeface="Calibri" panose="020F0502020204030204" pitchFamily="34" charset="0"/>
                <a:cs typeface="Times New Roman" panose="02020603050405020304" pitchFamily="18" charset="0"/>
              </a:rPr>
              <a:t>in</a:t>
            </a:r>
            <a:r>
              <a:rPr lang="sl-SI"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GLAGOLSKE OBLIKE </a:t>
            </a:r>
            <a:r>
              <a:rPr lang="sl-SI" dirty="0" smtClean="0">
                <a:latin typeface="Calibri" panose="020F0502020204030204" pitchFamily="34" charset="0"/>
                <a:ea typeface="Calibri" panose="020F0502020204030204" pitchFamily="34" charset="0"/>
                <a:cs typeface="Times New Roman" panose="02020603050405020304" pitchFamily="18" charset="0"/>
              </a:rPr>
              <a:t>(razlikujem med rabo nedoločnika in namenilnika)</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50000"/>
              </a:lnSpc>
              <a:spcAft>
                <a:spcPts val="0"/>
              </a:spcAft>
              <a:buFont typeface="Courier New" panose="02070309020205020404" pitchFamily="49" charset="0"/>
              <a:buChar char="o"/>
            </a:pPr>
            <a:r>
              <a:rPr lang="sl-SI" dirty="0">
                <a:latin typeface="Calibri" panose="020F0502020204030204" pitchFamily="34" charset="0"/>
                <a:ea typeface="Calibri" panose="020F0502020204030204" pitchFamily="34" charset="0"/>
                <a:cs typeface="Times New Roman" panose="02020603050405020304" pitchFamily="18" charset="0"/>
              </a:rPr>
              <a:t>s</a:t>
            </a:r>
            <a:r>
              <a:rPr lang="sl-SI" dirty="0" smtClean="0">
                <a:latin typeface="Calibri" panose="020F0502020204030204" pitchFamily="34" charset="0"/>
                <a:ea typeface="Calibri" panose="020F0502020204030204" pitchFamily="34" charset="0"/>
                <a:cs typeface="Times New Roman" panose="02020603050405020304" pitchFamily="18" charset="0"/>
              </a:rPr>
              <a:t>e izogibam </a:t>
            </a:r>
            <a:r>
              <a:rPr lang="sl-SI"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NEJASNIM SAMOSTALNIŠKIM ZVEZAM </a:t>
            </a:r>
            <a:r>
              <a:rPr lang="sl-SI" dirty="0" smtClean="0">
                <a:latin typeface="Calibri" panose="020F0502020204030204" pitchFamily="34" charset="0"/>
                <a:ea typeface="Calibri" panose="020F0502020204030204" pitchFamily="34" charset="0"/>
                <a:cs typeface="Times New Roman" panose="02020603050405020304" pitchFamily="18" charset="0"/>
              </a:rPr>
              <a:t>(streljanje lovcev je bilo grozno)</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50000"/>
              </a:lnSpc>
              <a:spcAft>
                <a:spcPts val="0"/>
              </a:spcAft>
              <a:buFont typeface="Courier New" panose="02070309020205020404" pitchFamily="49" charset="0"/>
              <a:buChar char="o"/>
            </a:pPr>
            <a:r>
              <a:rPr lang="sl-SI" dirty="0">
                <a:latin typeface="Calibri" panose="020F0502020204030204" pitchFamily="34" charset="0"/>
                <a:ea typeface="Calibri" panose="020F0502020204030204" pitchFamily="34" charset="0"/>
                <a:cs typeface="Times New Roman" panose="02020603050405020304" pitchFamily="18" charset="0"/>
              </a:rPr>
              <a:t>p</a:t>
            </a:r>
            <a:r>
              <a:rPr lang="sl-SI" dirty="0" smtClean="0">
                <a:latin typeface="Calibri" panose="020F0502020204030204" pitchFamily="34" charset="0"/>
                <a:ea typeface="Calibri" panose="020F0502020204030204" pitchFamily="34" charset="0"/>
                <a:cs typeface="Times New Roman" panose="02020603050405020304" pitchFamily="18" charset="0"/>
              </a:rPr>
              <a:t>ravilno uporabljam </a:t>
            </a:r>
            <a:r>
              <a:rPr lang="sl-SI"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PREDLOŽNE ZVEZE</a:t>
            </a:r>
            <a:r>
              <a:rPr lang="sl-SI" dirty="0" smtClean="0">
                <a:latin typeface="Calibri" panose="020F0502020204030204" pitchFamily="34" charset="0"/>
                <a:ea typeface="Calibri" panose="020F0502020204030204" pitchFamily="34" charset="0"/>
                <a:cs typeface="Times New Roman" panose="02020603050405020304" pitchFamily="18" charset="0"/>
              </a:rPr>
              <a:t>, s katerimi izražam časovne </a:t>
            </a:r>
            <a:r>
              <a:rPr lang="sl-SI" dirty="0">
                <a:latin typeface="Calibri" panose="020F0502020204030204" pitchFamily="34" charset="0"/>
                <a:ea typeface="Calibri" panose="020F0502020204030204" pitchFamily="34" charset="0"/>
                <a:cs typeface="Times New Roman" panose="02020603050405020304" pitchFamily="18" charset="0"/>
              </a:rPr>
              <a:t>in </a:t>
            </a:r>
            <a:r>
              <a:rPr lang="sl-SI" dirty="0" smtClean="0">
                <a:latin typeface="Calibri" panose="020F0502020204030204" pitchFamily="34" charset="0"/>
                <a:ea typeface="Calibri" panose="020F0502020204030204" pitchFamily="34" charset="0"/>
                <a:cs typeface="Times New Roman" panose="02020603050405020304" pitchFamily="18" charset="0"/>
              </a:rPr>
              <a:t>krajevne okoliščine (čez okno, iz Triglava …)</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50000"/>
              </a:lnSpc>
              <a:spcAft>
                <a:spcPts val="800"/>
              </a:spcAft>
              <a:buFont typeface="Courier New" panose="02070309020205020404" pitchFamily="49" charset="0"/>
              <a:buChar char="o"/>
            </a:pPr>
            <a:r>
              <a:rPr lang="sl-SI" dirty="0">
                <a:latin typeface="Calibri" panose="020F0502020204030204" pitchFamily="34" charset="0"/>
                <a:ea typeface="Calibri" panose="020F0502020204030204" pitchFamily="34" charset="0"/>
                <a:cs typeface="Times New Roman" panose="02020603050405020304" pitchFamily="18" charset="0"/>
              </a:rPr>
              <a:t>p</a:t>
            </a:r>
            <a:r>
              <a:rPr lang="sl-SI" dirty="0" smtClean="0">
                <a:latin typeface="Calibri" panose="020F0502020204030204" pitchFamily="34" charset="0"/>
                <a:ea typeface="Calibri" panose="020F0502020204030204" pitchFamily="34" charset="0"/>
                <a:cs typeface="Times New Roman" panose="02020603050405020304" pitchFamily="18" charset="0"/>
              </a:rPr>
              <a:t>ravilno zapisujem </a:t>
            </a:r>
            <a:r>
              <a:rPr lang="sl-SI"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LOČILA</a:t>
            </a:r>
            <a:r>
              <a:rPr lang="sl-SI" dirty="0" smtClean="0">
                <a:latin typeface="Calibri" panose="020F0502020204030204" pitchFamily="34" charset="0"/>
                <a:ea typeface="Calibri" panose="020F0502020204030204" pitchFamily="34" charset="0"/>
                <a:cs typeface="Times New Roman" panose="02020603050405020304" pitchFamily="18" charset="0"/>
              </a:rPr>
              <a:t>, še posebej </a:t>
            </a:r>
            <a:r>
              <a:rPr lang="sl-SI"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VEJICO</a:t>
            </a:r>
            <a:r>
              <a:rPr lang="sl-SI" dirty="0" smtClean="0">
                <a:latin typeface="Calibri" panose="020F0502020204030204" pitchFamily="34" charset="0"/>
                <a:ea typeface="Calibri" panose="020F0502020204030204" pitchFamily="34" charset="0"/>
                <a:cs typeface="Times New Roman" panose="02020603050405020304" pitchFamily="18" charset="0"/>
              </a:rPr>
              <a:t> (med večbesednimi vezniki ni vejice, npr. medtem </a:t>
            </a:r>
            <a:r>
              <a:rPr lang="sl-SI" dirty="0">
                <a:latin typeface="Calibri" panose="020F0502020204030204" pitchFamily="34" charset="0"/>
                <a:ea typeface="Calibri" panose="020F0502020204030204" pitchFamily="34" charset="0"/>
                <a:cs typeface="Times New Roman" panose="02020603050405020304" pitchFamily="18" charset="0"/>
              </a:rPr>
              <a:t>ko, </a:t>
            </a:r>
            <a:r>
              <a:rPr lang="sl-SI" dirty="0" smtClean="0">
                <a:latin typeface="Calibri" panose="020F0502020204030204" pitchFamily="34" charset="0"/>
                <a:ea typeface="Calibri" panose="020F0502020204030204" pitchFamily="34" charset="0"/>
                <a:cs typeface="Times New Roman" panose="02020603050405020304" pitchFamily="18" charset="0"/>
              </a:rPr>
              <a:t>brž ko, namesto da …)</a:t>
            </a:r>
            <a:endParaRPr lang="sl-SI"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7031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439271" y="658469"/>
            <a:ext cx="8319247" cy="2129814"/>
          </a:xfrm>
          <a:prstGeom prst="rect">
            <a:avLst/>
          </a:prstGeom>
        </p:spPr>
        <p:txBody>
          <a:bodyPr wrap="square">
            <a:spAutoFit/>
          </a:bodyPr>
          <a:lstStyle/>
          <a:p>
            <a:pPr marL="285750" indent="-285750">
              <a:lnSpc>
                <a:spcPct val="150000"/>
              </a:lnSpc>
              <a:buFont typeface="Courier New" panose="02070309020205020404" pitchFamily="49" charset="0"/>
              <a:buChar char="o"/>
            </a:pPr>
            <a:r>
              <a:rPr lang="sl-SI" dirty="0">
                <a:latin typeface="Calibri" panose="020F0502020204030204" pitchFamily="34" charset="0"/>
                <a:ea typeface="Times New Roman" panose="02020603050405020304" pitchFamily="18" charset="0"/>
                <a:cs typeface="Times New Roman" panose="02020603050405020304" pitchFamily="18" charset="0"/>
              </a:rPr>
              <a:t>p</a:t>
            </a:r>
            <a:r>
              <a:rPr lang="sl-SI" dirty="0" smtClean="0">
                <a:latin typeface="Calibri" panose="020F0502020204030204" pitchFamily="34" charset="0"/>
                <a:ea typeface="Times New Roman" panose="02020603050405020304" pitchFamily="18" charset="0"/>
                <a:cs typeface="Times New Roman" panose="02020603050405020304" pitchFamily="18" charset="0"/>
              </a:rPr>
              <a:t>ravilno uporabljam veliko začetnico (ne samo v osebnih lastnih imenih) </a:t>
            </a:r>
          </a:p>
          <a:p>
            <a:pPr marL="285750" indent="-285750">
              <a:lnSpc>
                <a:spcPct val="150000"/>
              </a:lnSpc>
              <a:buFont typeface="Courier New" panose="02070309020205020404" pitchFamily="49" charset="0"/>
              <a:buChar char="o"/>
            </a:pPr>
            <a:r>
              <a:rPr lang="sl-SI" dirty="0">
                <a:latin typeface="Calibri" panose="020F0502020204030204" pitchFamily="34" charset="0"/>
                <a:ea typeface="Times New Roman" panose="02020603050405020304" pitchFamily="18" charset="0"/>
                <a:cs typeface="Times New Roman" panose="02020603050405020304" pitchFamily="18" charset="0"/>
              </a:rPr>
              <a:t>n</a:t>
            </a:r>
            <a:r>
              <a:rPr lang="sl-SI" dirty="0" smtClean="0">
                <a:latin typeface="Calibri" panose="020F0502020204030204" pitchFamily="34" charset="0"/>
                <a:ea typeface="Times New Roman" panose="02020603050405020304" pitchFamily="18" charset="0"/>
                <a:cs typeface="Times New Roman" panose="02020603050405020304" pitchFamily="18" charset="0"/>
              </a:rPr>
              <a:t>e izpuščam/dodajam/zamenjujem črk v pravopisno težjih besedah (razstava, življenjski, poskus, obramba)</a:t>
            </a:r>
          </a:p>
          <a:p>
            <a:pPr marL="285750" indent="-285750">
              <a:lnSpc>
                <a:spcPct val="150000"/>
              </a:lnSpc>
              <a:buFont typeface="Courier New" panose="02070309020205020404" pitchFamily="49" charset="0"/>
              <a:buChar char="o"/>
            </a:pPr>
            <a:r>
              <a:rPr lang="sl-SI" dirty="0" smtClean="0">
                <a:latin typeface="Calibri" panose="020F0502020204030204" pitchFamily="34" charset="0"/>
                <a:ea typeface="Times New Roman" panose="02020603050405020304" pitchFamily="18" charset="0"/>
                <a:cs typeface="Times New Roman" panose="02020603050405020304" pitchFamily="18" charset="0"/>
              </a:rPr>
              <a:t>namesto premega uporabim odvisni govor, </a:t>
            </a:r>
          </a:p>
          <a:p>
            <a:pPr marL="285750" indent="-285750">
              <a:lnSpc>
                <a:spcPct val="150000"/>
              </a:lnSpc>
              <a:buFont typeface="Courier New" panose="02070309020205020404" pitchFamily="49" charset="0"/>
              <a:buChar char="o"/>
            </a:pPr>
            <a:r>
              <a:rPr lang="sl-SI" dirty="0">
                <a:latin typeface="Calibri" panose="020F0502020204030204" pitchFamily="34" charset="0"/>
                <a:ea typeface="Times New Roman" panose="02020603050405020304" pitchFamily="18" charset="0"/>
                <a:cs typeface="Times New Roman" panose="02020603050405020304" pitchFamily="18" charset="0"/>
              </a:rPr>
              <a:t>u</a:t>
            </a:r>
            <a:r>
              <a:rPr lang="sl-SI" dirty="0" smtClean="0">
                <a:latin typeface="Calibri" panose="020F0502020204030204" pitchFamily="34" charset="0"/>
                <a:ea typeface="Times New Roman" panose="02020603050405020304" pitchFamily="18" charset="0"/>
                <a:cs typeface="Times New Roman" panose="02020603050405020304" pitchFamily="18" charset="0"/>
              </a:rPr>
              <a:t>strezno zapisujem besede skupaj/narazen (ne bo znal, natanko, nebo  …)</a:t>
            </a:r>
            <a:endParaRPr lang="sl-SI" dirty="0"/>
          </a:p>
        </p:txBody>
      </p:sp>
      <p:sp>
        <p:nvSpPr>
          <p:cNvPr id="5" name="Pravokotnik 4"/>
          <p:cNvSpPr/>
          <p:nvPr/>
        </p:nvSpPr>
        <p:spPr>
          <a:xfrm>
            <a:off x="546849" y="2788283"/>
            <a:ext cx="8319246" cy="3970318"/>
          </a:xfrm>
          <a:prstGeom prst="rect">
            <a:avLst/>
          </a:prstGeom>
        </p:spPr>
        <p:txBody>
          <a:bodyPr wrap="square">
            <a:spAutoFit/>
          </a:bodyPr>
          <a:lstStyle/>
          <a:p>
            <a:pPr>
              <a:lnSpc>
                <a:spcPct val="150000"/>
              </a:lnSpc>
            </a:pPr>
            <a:r>
              <a:rPr lang="sl-SI"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GLAGOLI PREMIKANJA</a:t>
            </a:r>
          </a:p>
          <a:p>
            <a:pPr marL="285750" indent="-285750">
              <a:lnSpc>
                <a:spcPct val="150000"/>
              </a:lnSpc>
              <a:buFont typeface="Courier New" panose="02070309020205020404" pitchFamily="49" charset="0"/>
              <a:buChar char="o"/>
            </a:pPr>
            <a:r>
              <a:rPr lang="sl-SI"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ITI</a:t>
            </a:r>
            <a:r>
              <a:rPr lang="sl-SI" dirty="0" smtClean="0">
                <a:latin typeface="Calibri" panose="020F0502020204030204" pitchFamily="34" charset="0"/>
                <a:ea typeface="Calibri" panose="020F0502020204030204" pitchFamily="34" charset="0"/>
                <a:cs typeface="Times New Roman" panose="02020603050405020304" pitchFamily="18" charset="0"/>
              </a:rPr>
              <a:t>: steči, odjahati, odpeketati, odriniti, odpraviti se, kreniti, oddaljiti se, odleteti, </a:t>
            </a:r>
          </a:p>
          <a:p>
            <a:pPr>
              <a:lnSpc>
                <a:spcPct val="150000"/>
              </a:lnSpc>
            </a:pPr>
            <a:r>
              <a:rPr lang="sl-SI" dirty="0" smtClean="0">
                <a:latin typeface="Calibri" panose="020F0502020204030204" pitchFamily="34" charset="0"/>
                <a:ea typeface="Calibri" panose="020F0502020204030204" pitchFamily="34" charset="0"/>
                <a:cs typeface="Times New Roman" panose="02020603050405020304" pitchFamily="18" charset="0"/>
              </a:rPr>
              <a:t>      spustiti se, dvigniti se, odplaziti se, pešačiti, izmuzniti se, odkolovratiti, lomastiti,   </a:t>
            </a:r>
          </a:p>
          <a:p>
            <a:pPr>
              <a:lnSpc>
                <a:spcPct val="150000"/>
              </a:lnSpc>
            </a:pPr>
            <a:r>
              <a:rPr lang="sl-SI" dirty="0" smtClean="0">
                <a:latin typeface="Calibri" panose="020F0502020204030204" pitchFamily="34" charset="0"/>
                <a:ea typeface="Calibri" panose="020F0502020204030204" pitchFamily="34" charset="0"/>
                <a:cs typeface="Times New Roman" panose="02020603050405020304" pitchFamily="18" charset="0"/>
              </a:rPr>
              <a:t>      vzeti pot pod noge, meriti korake, ucvreti, ubrati, premakniti se…</a:t>
            </a:r>
          </a:p>
          <a:p>
            <a:pPr>
              <a:lnSpc>
                <a:spcPct val="150000"/>
              </a:lnSpc>
            </a:pPr>
            <a:r>
              <a:rPr lang="sl-SI"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GLAGOLI REKANJA </a:t>
            </a:r>
          </a:p>
          <a:p>
            <a:pPr marL="285750" indent="-285750">
              <a:lnSpc>
                <a:spcPct val="150000"/>
              </a:lnSpc>
              <a:buFont typeface="Courier New" panose="02070309020205020404" pitchFamily="49" charset="0"/>
              <a:buChar char="o"/>
            </a:pPr>
            <a:r>
              <a:rPr lang="sl-SI"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REČI</a:t>
            </a:r>
            <a:r>
              <a:rPr lang="sl-SI" dirty="0" smtClean="0">
                <a:latin typeface="Calibri" panose="020F0502020204030204" pitchFamily="34" charset="0"/>
                <a:ea typeface="Calibri" panose="020F0502020204030204" pitchFamily="34" charset="0"/>
                <a:cs typeface="Times New Roman" panose="02020603050405020304" pitchFamily="18" charset="0"/>
              </a:rPr>
              <a:t>: povedati</a:t>
            </a:r>
            <a:r>
              <a:rPr lang="sl-SI" dirty="0">
                <a:latin typeface="Calibri" panose="020F0502020204030204" pitchFamily="34" charset="0"/>
                <a:ea typeface="Calibri" panose="020F0502020204030204" pitchFamily="34" charset="0"/>
                <a:cs typeface="Times New Roman" panose="02020603050405020304" pitchFamily="18" charset="0"/>
              </a:rPr>
              <a:t>, omeniti, iztisniti, zajecljati, zamrmrati, črhniti, izustiti, pripomniti, dodati, odgovoriti, vprašati, pozanimati se, </a:t>
            </a:r>
            <a:r>
              <a:rPr lang="sl-SI" dirty="0" smtClean="0">
                <a:latin typeface="Calibri" panose="020F0502020204030204" pitchFamily="34" charset="0"/>
                <a:ea typeface="Calibri" panose="020F0502020204030204" pitchFamily="34" charset="0"/>
                <a:cs typeface="Times New Roman" panose="02020603050405020304" pitchFamily="18" charset="0"/>
              </a:rPr>
              <a:t>zavpiti, zašepetati, zaklicati, jezikati,           zabrusiti …</a:t>
            </a:r>
            <a:endParaRPr lang="sl-SI" dirty="0">
              <a:latin typeface="Calibri" panose="020F0502020204030204" pitchFamily="34" charset="0"/>
              <a:ea typeface="Calibri" panose="020F0502020204030204" pitchFamily="34" charset="0"/>
              <a:cs typeface="Times New Roman" panose="02020603050405020304" pitchFamily="18" charset="0"/>
            </a:endParaRPr>
          </a:p>
          <a:p>
            <a:endParaRPr lang="sl-SI" dirty="0" smtClean="0">
              <a:latin typeface="Calibri" panose="020F0502020204030204" pitchFamily="34" charset="0"/>
              <a:ea typeface="Calibri" panose="020F0502020204030204" pitchFamily="34" charset="0"/>
              <a:cs typeface="Times New Roman" panose="02020603050405020304" pitchFamily="18" charset="0"/>
            </a:endParaRPr>
          </a:p>
          <a:p>
            <a:r>
              <a:rPr lang="sl-SI" dirty="0" smtClean="0">
                <a:latin typeface="Calibri" panose="020F0502020204030204" pitchFamily="34" charset="0"/>
                <a:ea typeface="Calibri" panose="020F0502020204030204" pitchFamily="34" charset="0"/>
                <a:cs typeface="Times New Roman" panose="02020603050405020304" pitchFamily="18" charset="0"/>
              </a:rPr>
              <a:t>      </a:t>
            </a:r>
            <a:endParaRPr lang="sl-SI" dirty="0"/>
          </a:p>
        </p:txBody>
      </p:sp>
    </p:spTree>
    <p:extLst>
      <p:ext uri="{BB962C8B-B14F-4D97-AF65-F5344CB8AC3E}">
        <p14:creationId xmlns:p14="http://schemas.microsoft.com/office/powerpoint/2010/main" val="351269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583473" y="705394"/>
            <a:ext cx="8090264" cy="4378250"/>
          </a:xfrm>
          <a:prstGeom prst="rect">
            <a:avLst/>
          </a:prstGeom>
        </p:spPr>
        <p:txBody>
          <a:bodyPr wrap="square">
            <a:spAutoFit/>
          </a:bodyPr>
          <a:lstStyle/>
          <a:p>
            <a:pPr>
              <a:lnSpc>
                <a:spcPct val="107000"/>
              </a:lnSpc>
              <a:spcAft>
                <a:spcPts val="800"/>
              </a:spcAft>
            </a:pPr>
            <a:endParaRPr lang="sl-SI"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sl-SI" dirty="0" smtClean="0">
                <a:latin typeface="Calibri" panose="020F0502020204030204" pitchFamily="34" charset="0"/>
                <a:ea typeface="Calibri" panose="020F0502020204030204" pitchFamily="34" charset="0"/>
                <a:cs typeface="Times New Roman" panose="02020603050405020304" pitchFamily="18" charset="0"/>
              </a:rPr>
              <a:t>postaviti vprašanje </a:t>
            </a:r>
            <a:r>
              <a:rPr lang="sl-SI" dirty="0" smtClean="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vprašati</a:t>
            </a:r>
            <a:endParaRPr lang="sl-SI"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sl-SI" dirty="0" smtClean="0">
                <a:latin typeface="Calibri" panose="020F0502020204030204" pitchFamily="34" charset="0"/>
                <a:ea typeface="Calibri" panose="020F0502020204030204" pitchFamily="34" charset="0"/>
                <a:cs typeface="Times New Roman" panose="02020603050405020304" pitchFamily="18" charset="0"/>
              </a:rPr>
              <a:t>dati </a:t>
            </a:r>
            <a:r>
              <a:rPr lang="sl-SI" dirty="0">
                <a:latin typeface="Calibri" panose="020F0502020204030204" pitchFamily="34" charset="0"/>
                <a:ea typeface="Calibri" panose="020F0502020204030204" pitchFamily="34" charset="0"/>
                <a:cs typeface="Times New Roman" panose="02020603050405020304" pitchFamily="18" charset="0"/>
              </a:rPr>
              <a:t>v </a:t>
            </a:r>
            <a:r>
              <a:rPr lang="sl-SI" dirty="0" smtClean="0">
                <a:latin typeface="Calibri" panose="020F0502020204030204" pitchFamily="34" charset="0"/>
                <a:ea typeface="Calibri" panose="020F0502020204030204" pitchFamily="34" charset="0"/>
                <a:cs typeface="Times New Roman" panose="02020603050405020304" pitchFamily="18" charset="0"/>
              </a:rPr>
              <a:t>okvir</a:t>
            </a:r>
            <a:r>
              <a:rPr lang="sl-SI" dirty="0">
                <a:latin typeface="Calibri" panose="020F0502020204030204" pitchFamily="34" charset="0"/>
                <a:ea typeface="Calibri" panose="020F0502020204030204" pitchFamily="34" charset="0"/>
                <a:cs typeface="Times New Roman" panose="02020603050405020304" pitchFamily="18" charset="0"/>
              </a:rPr>
              <a:t> </a:t>
            </a:r>
            <a:r>
              <a:rPr lang="sl-SI" dirty="0" smtClean="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uokviriti</a:t>
            </a:r>
            <a:endParaRPr lang="sl-SI"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sl-SI" dirty="0" smtClean="0">
                <a:latin typeface="Calibri" panose="020F0502020204030204" pitchFamily="34" charset="0"/>
                <a:ea typeface="Calibri" panose="020F0502020204030204" pitchFamily="34" charset="0"/>
                <a:cs typeface="Times New Roman" panose="02020603050405020304" pitchFamily="18" charset="0"/>
              </a:rPr>
              <a:t>stopiti s konja </a:t>
            </a:r>
            <a:r>
              <a:rPr lang="sl-SI" dirty="0" smtClean="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razjahati</a:t>
            </a:r>
            <a:endParaRPr lang="sl-SI"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sl-SI" dirty="0">
                <a:latin typeface="Calibri" panose="020F0502020204030204" pitchFamily="34" charset="0"/>
                <a:ea typeface="Calibri" panose="020F0502020204030204" pitchFamily="34" charset="0"/>
                <a:cs typeface="Times New Roman" panose="02020603050405020304" pitchFamily="18" charset="0"/>
              </a:rPr>
              <a:t>d</a:t>
            </a:r>
            <a:r>
              <a:rPr lang="sl-SI" dirty="0" smtClean="0">
                <a:latin typeface="Calibri" panose="020F0502020204030204" pitchFamily="34" charset="0"/>
                <a:ea typeface="Calibri" panose="020F0502020204030204" pitchFamily="34" charset="0"/>
                <a:cs typeface="Times New Roman" panose="02020603050405020304" pitchFamily="18" charset="0"/>
              </a:rPr>
              <a:t>ati čevlje dol </a:t>
            </a:r>
            <a:r>
              <a:rPr lang="sl-SI" dirty="0" smtClean="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sezuti se</a:t>
            </a:r>
            <a:endParaRPr lang="sl-SI"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sl-SI" dirty="0">
                <a:latin typeface="Calibri" panose="020F0502020204030204" pitchFamily="34" charset="0"/>
                <a:ea typeface="Calibri" panose="020F0502020204030204" pitchFamily="34" charset="0"/>
                <a:cs typeface="Times New Roman" panose="02020603050405020304" pitchFamily="18" charset="0"/>
              </a:rPr>
              <a:t>z</a:t>
            </a:r>
            <a:r>
              <a:rPr lang="sl-SI" dirty="0" smtClean="0">
                <a:latin typeface="Calibri" panose="020F0502020204030204" pitchFamily="34" charset="0"/>
                <a:ea typeface="Calibri" panose="020F0502020204030204" pitchFamily="34" charset="0"/>
                <a:cs typeface="Times New Roman" panose="02020603050405020304" pitchFamily="18" charset="0"/>
              </a:rPr>
              <a:t>ačeti jahati </a:t>
            </a:r>
            <a:r>
              <a:rPr lang="sl-SI" dirty="0" smtClean="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odjahati</a:t>
            </a:r>
            <a:endParaRPr lang="sl-SI"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sl-SI" dirty="0">
                <a:latin typeface="Calibri" panose="020F0502020204030204" pitchFamily="34" charset="0"/>
                <a:ea typeface="Calibri" panose="020F0502020204030204" pitchFamily="34" charset="0"/>
                <a:cs typeface="Times New Roman" panose="02020603050405020304" pitchFamily="18" charset="0"/>
              </a:rPr>
              <a:t>k</a:t>
            </a:r>
            <a:r>
              <a:rPr lang="sl-SI" dirty="0" smtClean="0">
                <a:latin typeface="Calibri" panose="020F0502020204030204" pitchFamily="34" charset="0"/>
                <a:ea typeface="Calibri" panose="020F0502020204030204" pitchFamily="34" charset="0"/>
                <a:cs typeface="Times New Roman" panose="02020603050405020304" pitchFamily="18" charset="0"/>
              </a:rPr>
              <a:t>ončati z govorjenjem </a:t>
            </a:r>
            <a:r>
              <a:rPr lang="sl-SI" dirty="0" smtClean="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utihniti</a:t>
            </a:r>
            <a:endParaRPr lang="sl-SI"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sl-SI" dirty="0">
                <a:latin typeface="Calibri" panose="020F0502020204030204" pitchFamily="34" charset="0"/>
                <a:ea typeface="Calibri" panose="020F0502020204030204" pitchFamily="34" charset="0"/>
                <a:cs typeface="Times New Roman" panose="02020603050405020304" pitchFamily="18" charset="0"/>
              </a:rPr>
              <a:t>š</a:t>
            </a:r>
            <a:r>
              <a:rPr lang="sl-SI" dirty="0" smtClean="0">
                <a:latin typeface="Calibri" panose="020F0502020204030204" pitchFamily="34" charset="0"/>
                <a:ea typeface="Calibri" panose="020F0502020204030204" pitchFamily="34" charset="0"/>
                <a:cs typeface="Times New Roman" panose="02020603050405020304" pitchFamily="18" charset="0"/>
              </a:rPr>
              <a:t>el je gledat </a:t>
            </a:r>
            <a:r>
              <a:rPr lang="sl-SI" dirty="0" smtClean="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pogledal je</a:t>
            </a:r>
          </a:p>
          <a:p>
            <a:pPr marL="285750" indent="-285750">
              <a:lnSpc>
                <a:spcPct val="107000"/>
              </a:lnSpc>
              <a:spcAft>
                <a:spcPts val="800"/>
              </a:spcAft>
              <a:buFont typeface="Courier New" panose="02070309020205020404" pitchFamily="49" charset="0"/>
              <a:buChar char="o"/>
            </a:pPr>
            <a:r>
              <a:rPr lang="sl-SI"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s</a:t>
            </a:r>
            <a:r>
              <a:rPr lang="sl-SI" dirty="0" smtClean="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mejal se je  krohotal se je, hihital se je, režal se je, nasmihal se je …</a:t>
            </a:r>
          </a:p>
          <a:p>
            <a:pPr marL="285750" indent="-285750">
              <a:lnSpc>
                <a:spcPct val="107000"/>
              </a:lnSpc>
              <a:spcAft>
                <a:spcPts val="800"/>
              </a:spcAft>
              <a:buFont typeface="Courier New" panose="02070309020205020404" pitchFamily="49" charset="0"/>
              <a:buChar char="o"/>
            </a:pPr>
            <a:r>
              <a:rPr lang="sl-SI"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j</a:t>
            </a:r>
            <a:r>
              <a:rPr lang="sl-SI" dirty="0" smtClean="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okal se je  cmeral se je, vekal je, kisal se je, </a:t>
            </a:r>
            <a:endParaRPr lang="sl-SI"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sl-SI" dirty="0" smtClean="0">
                <a:latin typeface="Calibri" panose="020F0502020204030204" pitchFamily="34" charset="0"/>
                <a:ea typeface="Calibri" panose="020F0502020204030204" pitchFamily="34" charset="0"/>
                <a:cs typeface="Times New Roman" panose="02020603050405020304" pitchFamily="18" charset="0"/>
              </a:rPr>
              <a:t>vprašal je</a:t>
            </a:r>
            <a:r>
              <a:rPr lang="sl-SI"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sl-SI" dirty="0" smtClean="0">
                <a:latin typeface="Calibri" panose="020F0502020204030204" pitchFamily="34" charset="0"/>
                <a:ea typeface="Calibri" panose="020F0502020204030204" pitchFamily="34" charset="0"/>
                <a:cs typeface="Times New Roman" panose="02020603050405020304" pitchFamily="18" charset="0"/>
              </a:rPr>
              <a:t> hotel je vedeti, zanimalo ga je, želel je izvedeti, pozanimal se je …</a:t>
            </a:r>
          </a:p>
        </p:txBody>
      </p:sp>
    </p:spTree>
    <p:extLst>
      <p:ext uri="{BB962C8B-B14F-4D97-AF65-F5344CB8AC3E}">
        <p14:creationId xmlns:p14="http://schemas.microsoft.com/office/powerpoint/2010/main" val="392125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304924200"/>
              </p:ext>
            </p:extLst>
          </p:nvPr>
        </p:nvGraphicFramePr>
        <p:xfrm>
          <a:off x="394447" y="403412"/>
          <a:ext cx="8355106" cy="6051177"/>
        </p:xfrm>
        <a:graphic>
          <a:graphicData uri="http://schemas.openxmlformats.org/drawingml/2006/table">
            <a:tbl>
              <a:tblPr>
                <a:tableStyleId>{5C22544A-7EE6-4342-B048-85BDC9FD1C3A}</a:tableStyleId>
              </a:tblPr>
              <a:tblGrid>
                <a:gridCol w="8355106">
                  <a:extLst>
                    <a:ext uri="{9D8B030D-6E8A-4147-A177-3AD203B41FA5}">
                      <a16:colId xmlns:a16="http://schemas.microsoft.com/office/drawing/2014/main" val="224337848"/>
                    </a:ext>
                  </a:extLst>
                </a:gridCol>
              </a:tblGrid>
              <a:tr h="654090">
                <a:tc>
                  <a:txBody>
                    <a:bodyPr/>
                    <a:lstStyle/>
                    <a:p>
                      <a:pPr algn="ctr">
                        <a:lnSpc>
                          <a:spcPct val="107000"/>
                        </a:lnSpc>
                        <a:spcAft>
                          <a:spcPts val="0"/>
                        </a:spcAft>
                      </a:pPr>
                      <a:endParaRPr lang="sl-SI" sz="18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lnSpc>
                          <a:spcPct val="107000"/>
                        </a:lnSpc>
                        <a:spcAft>
                          <a:spcPts val="0"/>
                        </a:spcAft>
                      </a:pPr>
                      <a:r>
                        <a:rPr lang="sl-SI" sz="18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ESTETSKA </a:t>
                      </a:r>
                      <a:r>
                        <a:rPr lang="sl-SI" sz="18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UREJENOST IZDELKA </a:t>
                      </a:r>
                      <a:endParaRPr lang="sl-SI" sz="1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24508108"/>
                  </a:ext>
                </a:extLst>
              </a:tr>
              <a:tr h="5397087">
                <a:tc>
                  <a:txBody>
                    <a:bodyPr/>
                    <a:lstStyle/>
                    <a:p>
                      <a:pPr marL="285750" indent="-285750">
                        <a:lnSpc>
                          <a:spcPct val="150000"/>
                        </a:lnSpc>
                        <a:spcAft>
                          <a:spcPts val="0"/>
                        </a:spcAft>
                        <a:buFont typeface="Courier New" panose="02070309020205020404" pitchFamily="49" charset="0"/>
                        <a:buChar char="o"/>
                      </a:pPr>
                      <a:r>
                        <a:rPr lang="sl-SI" sz="1800" dirty="0" smtClean="0">
                          <a:effectLst/>
                          <a:latin typeface="Calibri" panose="020F0502020204030204" pitchFamily="34" charset="0"/>
                          <a:cs typeface="Calibri" panose="020F0502020204030204" pitchFamily="34" charset="0"/>
                        </a:rPr>
                        <a:t>izdelek daje vtis urejenosti</a:t>
                      </a:r>
                    </a:p>
                    <a:p>
                      <a:pPr marL="285750" indent="-285750">
                        <a:lnSpc>
                          <a:spcPct val="150000"/>
                        </a:lnSpc>
                        <a:spcAft>
                          <a:spcPts val="0"/>
                        </a:spcAft>
                        <a:buFont typeface="Courier New" panose="02070309020205020404" pitchFamily="49" charset="0"/>
                        <a:buChar char="o"/>
                      </a:pPr>
                      <a:r>
                        <a:rPr lang="sl-SI" sz="1800" dirty="0" smtClean="0">
                          <a:effectLst/>
                          <a:latin typeface="Calibri" panose="020F0502020204030204" pitchFamily="34" charset="0"/>
                          <a:cs typeface="Calibri" panose="020F0502020204030204" pitchFamily="34" charset="0"/>
                        </a:rPr>
                        <a:t>besedilo je berljivo</a:t>
                      </a:r>
                      <a:r>
                        <a:rPr lang="sl-SI" sz="1800" baseline="0" dirty="0" smtClean="0">
                          <a:effectLst/>
                          <a:latin typeface="Calibri" panose="020F0502020204030204" pitchFamily="34" charset="0"/>
                          <a:cs typeface="Calibri" panose="020F0502020204030204" pitchFamily="34" charset="0"/>
                        </a:rPr>
                        <a:t> in napisano s pisanimi črkami</a:t>
                      </a:r>
                      <a:r>
                        <a:rPr lang="sl-SI" sz="1800" dirty="0" smtClean="0">
                          <a:effectLst/>
                          <a:latin typeface="Calibri" panose="020F0502020204030204" pitchFamily="34" charset="0"/>
                          <a:cs typeface="Calibri" panose="020F0502020204030204" pitchFamily="34" charset="0"/>
                        </a:rPr>
                        <a:t>                                                                                         </a:t>
                      </a:r>
                    </a:p>
                    <a:p>
                      <a:pPr marL="285750" indent="-285750">
                        <a:lnSpc>
                          <a:spcPct val="150000"/>
                        </a:lnSpc>
                        <a:spcAft>
                          <a:spcPts val="0"/>
                        </a:spcAft>
                        <a:buFont typeface="Courier New" panose="02070309020205020404" pitchFamily="49" charset="0"/>
                        <a:buChar char="o"/>
                      </a:pPr>
                      <a:r>
                        <a:rPr lang="sl-SI" sz="1800" dirty="0" smtClean="0">
                          <a:effectLst/>
                          <a:latin typeface="Calibri" panose="020F0502020204030204" pitchFamily="34" charset="0"/>
                          <a:cs typeface="Calibri" panose="020F0502020204030204" pitchFamily="34" charset="0"/>
                        </a:rPr>
                        <a:t>notranji in zunanji rob                                                                                                                     </a:t>
                      </a:r>
                    </a:p>
                    <a:p>
                      <a:pPr marL="285750" indent="-285750">
                        <a:lnSpc>
                          <a:spcPct val="150000"/>
                        </a:lnSpc>
                        <a:spcAft>
                          <a:spcPts val="0"/>
                        </a:spcAft>
                        <a:buFont typeface="Courier New" panose="02070309020205020404" pitchFamily="49" charset="0"/>
                        <a:buChar char="o"/>
                      </a:pPr>
                      <a:r>
                        <a:rPr lang="sl-SI" sz="1800" dirty="0" smtClean="0">
                          <a:effectLst/>
                          <a:latin typeface="Calibri" panose="020F0502020204030204" pitchFamily="34" charset="0"/>
                          <a:cs typeface="Calibri" panose="020F0502020204030204" pitchFamily="34" charset="0"/>
                        </a:rPr>
                        <a:t>izraba pisnega prostora                                                                                </a:t>
                      </a:r>
                    </a:p>
                    <a:p>
                      <a:pPr marL="285750" indent="-285750">
                        <a:lnSpc>
                          <a:spcPct val="150000"/>
                        </a:lnSpc>
                        <a:spcAft>
                          <a:spcPts val="0"/>
                        </a:spcAft>
                        <a:buFont typeface="Courier New" panose="02070309020205020404" pitchFamily="49" charset="0"/>
                        <a:buChar char="o"/>
                      </a:pPr>
                      <a:r>
                        <a:rPr lang="sl-SI" sz="1800" dirty="0" smtClean="0">
                          <a:effectLst/>
                          <a:latin typeface="Calibri" panose="020F0502020204030204" pitchFamily="34" charset="0"/>
                          <a:cs typeface="Calibri" panose="020F0502020204030204" pitchFamily="34" charset="0"/>
                        </a:rPr>
                        <a:t>popravljanje (črtanje, uporaba brisalcev ...)                                             </a:t>
                      </a:r>
                      <a:endParaRPr lang="sl-SI"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78868397"/>
                  </a:ext>
                </a:extLst>
              </a:tr>
            </a:tbl>
          </a:graphicData>
        </a:graphic>
      </p:graphicFrame>
    </p:spTree>
    <p:extLst>
      <p:ext uri="{BB962C8B-B14F-4D97-AF65-F5344CB8AC3E}">
        <p14:creationId xmlns:p14="http://schemas.microsoft.com/office/powerpoint/2010/main" val="125339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546848" y="735448"/>
            <a:ext cx="8139952" cy="4497898"/>
          </a:xfrm>
          <a:prstGeom prst="rect">
            <a:avLst/>
          </a:prstGeom>
        </p:spPr>
        <p:txBody>
          <a:bodyPr wrap="square">
            <a:spAutoFit/>
          </a:bodyPr>
          <a:lstStyle/>
          <a:p>
            <a:pPr>
              <a:lnSpc>
                <a:spcPct val="107000"/>
              </a:lnSpc>
              <a:spcAft>
                <a:spcPts val="375"/>
              </a:spcAft>
            </a:pPr>
            <a:r>
              <a:rPr lang="sl-SI"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1</a:t>
            </a:r>
            <a:r>
              <a:rPr lang="sl-SI"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DOBRO POZNAVANJE TEME</a:t>
            </a:r>
            <a:endParaRPr lang="sl-SI"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375"/>
              </a:spcAft>
            </a:pPr>
            <a:r>
              <a:rPr lang="sl-SI" dirty="0" smtClean="0">
                <a:latin typeface="Calibri" panose="020F0502020204030204" pitchFamily="34" charset="0"/>
                <a:ea typeface="Times New Roman" panose="02020603050405020304" pitchFamily="18" charset="0"/>
                <a:cs typeface="Calibri" panose="020F0502020204030204" pitchFamily="34" charset="0"/>
              </a:rPr>
              <a:t>Sporočamo </a:t>
            </a:r>
            <a:r>
              <a:rPr lang="sl-SI" dirty="0">
                <a:latin typeface="Calibri" panose="020F0502020204030204" pitchFamily="34" charset="0"/>
                <a:ea typeface="Times New Roman" panose="02020603050405020304" pitchFamily="18" charset="0"/>
                <a:cs typeface="Calibri" panose="020F0502020204030204" pitchFamily="34" charset="0"/>
              </a:rPr>
              <a:t>samo o tem, kar dobro poznamo. Znanje si izpopolnimo z opazovanjem, branjem strokovnih knjig, učenjem in razmišljanjem. </a:t>
            </a:r>
            <a:endParaRPr lang="sl-SI"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375"/>
              </a:spcAft>
            </a:pPr>
            <a:r>
              <a:rPr lang="sl-SI"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2</a:t>
            </a:r>
            <a:r>
              <a:rPr lang="sl-SI"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USTREZNOST</a:t>
            </a:r>
            <a:r>
              <a:rPr lang="sl-SI" dirty="0">
                <a:latin typeface="Calibri" panose="020F0502020204030204" pitchFamily="34" charset="0"/>
                <a:ea typeface="Times New Roman" panose="02020603050405020304" pitchFamily="18" charset="0"/>
                <a:cs typeface="Calibri" panose="020F0502020204030204" pitchFamily="34" charset="0"/>
              </a:rPr>
              <a:t/>
            </a:r>
            <a:br>
              <a:rPr lang="sl-SI" dirty="0">
                <a:latin typeface="Calibri" panose="020F0502020204030204" pitchFamily="34" charset="0"/>
                <a:ea typeface="Times New Roman" panose="02020603050405020304" pitchFamily="18" charset="0"/>
                <a:cs typeface="Calibri" panose="020F0502020204030204" pitchFamily="34" charset="0"/>
              </a:rPr>
            </a:br>
            <a:r>
              <a:rPr lang="sl-SI" dirty="0">
                <a:latin typeface="Calibri" panose="020F0502020204030204" pitchFamily="34" charset="0"/>
                <a:ea typeface="Times New Roman" panose="02020603050405020304" pitchFamily="18" charset="0"/>
                <a:cs typeface="Calibri" panose="020F0502020204030204" pitchFamily="34" charset="0"/>
              </a:rPr>
              <a:t>Besedilo je treba prilagoditi naslovniku, kraju in času sporočanja. Glede na okoliščine se sporočevalec odloči za uradno ali neuradno besedilo, objektivno ali subjektivno pisanje, izbiro socialne zvrsti jezika in ustrezno besedilno vrsto. </a:t>
            </a:r>
            <a:endParaRPr lang="sl-SI"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375"/>
              </a:spcAft>
            </a:pPr>
            <a:r>
              <a:rPr lang="sl-SI"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3</a:t>
            </a:r>
            <a:r>
              <a:rPr lang="sl-SI"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NATANČNOST</a:t>
            </a:r>
            <a:r>
              <a:rPr lang="sl-SI" dirty="0">
                <a:latin typeface="Calibri" panose="020F0502020204030204" pitchFamily="34" charset="0"/>
                <a:ea typeface="Times New Roman" panose="02020603050405020304" pitchFamily="18" charset="0"/>
                <a:cs typeface="Calibri" panose="020F0502020204030204" pitchFamily="34" charset="0"/>
              </a:rPr>
              <a:t/>
            </a:r>
            <a:br>
              <a:rPr lang="sl-SI" dirty="0">
                <a:latin typeface="Calibri" panose="020F0502020204030204" pitchFamily="34" charset="0"/>
                <a:ea typeface="Times New Roman" panose="02020603050405020304" pitchFamily="18" charset="0"/>
                <a:cs typeface="Calibri" panose="020F0502020204030204" pitchFamily="34" charset="0"/>
              </a:rPr>
            </a:br>
            <a:r>
              <a:rPr lang="sl-SI" dirty="0">
                <a:latin typeface="Calibri" panose="020F0502020204030204" pitchFamily="34" charset="0"/>
                <a:ea typeface="Times New Roman" panose="02020603050405020304" pitchFamily="18" charset="0"/>
                <a:cs typeface="Calibri" panose="020F0502020204030204" pitchFamily="34" charset="0"/>
              </a:rPr>
              <a:t>Pri sporočanju podajamo samo resnične podatke. Pri tem pazimo, da poimenovanja zanje natančno izberemo.</a:t>
            </a:r>
            <a:endParaRPr lang="sl-SI"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375"/>
              </a:spcAft>
            </a:pPr>
            <a:r>
              <a:rPr lang="sl-SI"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4</a:t>
            </a:r>
            <a:r>
              <a:rPr lang="sl-SI"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JASNOST</a:t>
            </a:r>
            <a:endParaRPr lang="sl-SI"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375"/>
              </a:spcAft>
            </a:pPr>
            <a:r>
              <a:rPr lang="sl-SI" dirty="0" smtClean="0">
                <a:latin typeface="Calibri" panose="020F0502020204030204" pitchFamily="34" charset="0"/>
                <a:ea typeface="Times New Roman" panose="02020603050405020304" pitchFamily="18" charset="0"/>
                <a:cs typeface="Calibri" panose="020F0502020204030204" pitchFamily="34" charset="0"/>
              </a:rPr>
              <a:t>Besedilo </a:t>
            </a:r>
            <a:r>
              <a:rPr lang="sl-SI" dirty="0">
                <a:latin typeface="Calibri" panose="020F0502020204030204" pitchFamily="34" charset="0"/>
                <a:ea typeface="Times New Roman" panose="02020603050405020304" pitchFamily="18" charset="0"/>
                <a:cs typeface="Calibri" panose="020F0502020204030204" pitchFamily="34" charset="0"/>
              </a:rPr>
              <a:t>mora biti jasno in razumljivo. Jasno morajo biti izražena pomenska/logična razmerja. Besedila so jasnejša, če so podatki v njih predstavljeni urejeno in z vidnimi nebesednimi spremljevalci</a:t>
            </a:r>
            <a:r>
              <a:rPr lang="sl-SI" dirty="0" smtClean="0">
                <a:latin typeface="Calibri" panose="020F0502020204030204" pitchFamily="34" charset="0"/>
                <a:ea typeface="Times New Roman" panose="02020603050405020304" pitchFamily="18" charset="0"/>
                <a:cs typeface="Calibri" panose="020F0502020204030204" pitchFamily="34" charset="0"/>
              </a:rPr>
              <a:t>.</a:t>
            </a:r>
            <a:endParaRPr lang="sl-SI"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9011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30306" y="457200"/>
            <a:ext cx="8364070" cy="4542526"/>
          </a:xfrm>
          <a:prstGeom prst="rect">
            <a:avLst/>
          </a:prstGeom>
        </p:spPr>
        <p:txBody>
          <a:bodyPr wrap="square">
            <a:spAutoFit/>
          </a:bodyPr>
          <a:lstStyle/>
          <a:p>
            <a:pPr>
              <a:lnSpc>
                <a:spcPct val="107000"/>
              </a:lnSpc>
              <a:spcAft>
                <a:spcPts val="375"/>
              </a:spcAft>
            </a:pPr>
            <a:r>
              <a:rPr lang="sl-SI" b="1"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sl-SI"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375"/>
              </a:spcAft>
            </a:pPr>
            <a:r>
              <a:rPr lang="sl-SI"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5</a:t>
            </a:r>
            <a:r>
              <a:rPr lang="sl-SI"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JEDRNATOST</a:t>
            </a:r>
            <a:endParaRPr lang="sl-SI" sz="1600"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sl-SI" dirty="0" smtClean="0">
                <a:latin typeface="Calibri" panose="020F0502020204030204" pitchFamily="34" charset="0"/>
                <a:ea typeface="Times New Roman" panose="02020603050405020304" pitchFamily="18" charset="0"/>
                <a:cs typeface="Calibri" panose="020F0502020204030204" pitchFamily="34" charset="0"/>
              </a:rPr>
              <a:t>Navajamo </a:t>
            </a:r>
            <a:r>
              <a:rPr lang="sl-SI" dirty="0">
                <a:latin typeface="Calibri" panose="020F0502020204030204" pitchFamily="34" charset="0"/>
                <a:ea typeface="Times New Roman" panose="02020603050405020304" pitchFamily="18" charset="0"/>
                <a:cs typeface="Calibri" panose="020F0502020204030204" pitchFamily="34" charset="0"/>
              </a:rPr>
              <a:t>le podatke, ki so za razumevanje besedila potrebni ali ki besedilo dodatno ponazorijo, izogibamo pa se t. i. zastranitvam.</a:t>
            </a:r>
            <a:endParaRPr lang="sl-SI" sz="1600" dirty="0">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375"/>
              </a:spcAft>
            </a:pPr>
            <a:r>
              <a:rPr lang="sl-SI" dirty="0">
                <a:latin typeface="Calibri" panose="020F0502020204030204" pitchFamily="34" charset="0"/>
                <a:ea typeface="Times New Roman" panose="02020603050405020304" pitchFamily="18" charset="0"/>
                <a:cs typeface="Calibri" panose="020F0502020204030204" pitchFamily="34" charset="0"/>
              </a:rPr>
              <a:t>Podatkov ne ponavljamo po nepotrebnem. V govorjenih besedilih jih ponovimo, če s tem olajšamo razumevanje, vendar jih ne ponovimo dobesedno. Izogibamo se mašilom.</a:t>
            </a:r>
            <a:endParaRPr lang="sl-SI" sz="16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sl-SI"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6</a:t>
            </a:r>
            <a:r>
              <a:rPr lang="sl-SI"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ŽIVOST</a:t>
            </a:r>
            <a:r>
              <a:rPr lang="sl-SI" dirty="0">
                <a:latin typeface="Calibri" panose="020F0502020204030204" pitchFamily="34" charset="0"/>
                <a:ea typeface="Times New Roman" panose="02020603050405020304" pitchFamily="18" charset="0"/>
                <a:cs typeface="Calibri" panose="020F0502020204030204" pitchFamily="34" charset="0"/>
              </a:rPr>
              <a:t/>
            </a:r>
            <a:br>
              <a:rPr lang="sl-SI" dirty="0">
                <a:latin typeface="Calibri" panose="020F0502020204030204" pitchFamily="34" charset="0"/>
                <a:ea typeface="Times New Roman" panose="02020603050405020304" pitchFamily="18" charset="0"/>
                <a:cs typeface="Calibri" panose="020F0502020204030204" pitchFamily="34" charset="0"/>
              </a:rPr>
            </a:br>
            <a:r>
              <a:rPr lang="sl-SI" dirty="0">
                <a:latin typeface="Calibri" panose="020F0502020204030204" pitchFamily="34" charset="0"/>
                <a:ea typeface="Times New Roman" panose="02020603050405020304" pitchFamily="18" charset="0"/>
                <a:cs typeface="Calibri" panose="020F0502020204030204" pitchFamily="34" charset="0"/>
              </a:rPr>
              <a:t>Besedilo ne sme ponavljati besed in enakih stavčnih vzorcev, kot so ki-</a:t>
            </a:r>
            <a:r>
              <a:rPr lang="sl-SI" dirty="0" err="1">
                <a:latin typeface="Calibri" panose="020F0502020204030204" pitchFamily="34" charset="0"/>
                <a:ea typeface="Times New Roman" panose="02020603050405020304" pitchFamily="18" charset="0"/>
                <a:cs typeface="Calibri" panose="020F0502020204030204" pitchFamily="34" charset="0"/>
              </a:rPr>
              <a:t>jevski</a:t>
            </a:r>
            <a:r>
              <a:rPr lang="sl-SI" dirty="0">
                <a:latin typeface="Calibri" panose="020F0502020204030204" pitchFamily="34" charset="0"/>
                <a:ea typeface="Times New Roman" panose="02020603050405020304" pitchFamily="18" charset="0"/>
                <a:cs typeface="Calibri" panose="020F0502020204030204" pitchFamily="34" charset="0"/>
              </a:rPr>
              <a:t> in da-</a:t>
            </a:r>
            <a:r>
              <a:rPr lang="sl-SI" dirty="0" err="1">
                <a:latin typeface="Calibri" panose="020F0502020204030204" pitchFamily="34" charset="0"/>
                <a:ea typeface="Times New Roman" panose="02020603050405020304" pitchFamily="18" charset="0"/>
                <a:cs typeface="Calibri" panose="020F0502020204030204" pitchFamily="34" charset="0"/>
              </a:rPr>
              <a:t>jevski</a:t>
            </a:r>
            <a:r>
              <a:rPr lang="sl-SI" dirty="0">
                <a:latin typeface="Calibri" panose="020F0502020204030204" pitchFamily="34" charset="0"/>
                <a:ea typeface="Times New Roman" panose="02020603050405020304" pitchFamily="18" charset="0"/>
                <a:cs typeface="Calibri" panose="020F0502020204030204" pitchFamily="34" charset="0"/>
              </a:rPr>
              <a:t> odvisniki, ter kopičiti rodilnikov in glagolnikov. Izjema je ponavljanje v poeziji in reklamah. Besedilo lahko poživimo z zgledi, navedki, pregovori in vprašanji.</a:t>
            </a:r>
            <a:endParaRPr lang="sl-SI" sz="1600" dirty="0">
              <a:latin typeface="Calibri" panose="020F0502020204030204" pitchFamily="34" charset="0"/>
              <a:ea typeface="Calibri" panose="020F0502020204030204" pitchFamily="34" charset="0"/>
              <a:cs typeface="Calibri" panose="020F0502020204030204" pitchFamily="34" charset="0"/>
            </a:endParaRPr>
          </a:p>
          <a:p>
            <a:endParaRPr lang="sl-SI" dirty="0"/>
          </a:p>
        </p:txBody>
      </p:sp>
    </p:spTree>
    <p:extLst>
      <p:ext uri="{BB962C8B-B14F-4D97-AF65-F5344CB8AC3E}">
        <p14:creationId xmlns:p14="http://schemas.microsoft.com/office/powerpoint/2010/main" val="14213702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aravno">
  <a:themeElements>
    <a:clrScheme name="Naravno">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Naravn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aravn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131</TotalTime>
  <Words>904</Words>
  <Application>Microsoft Office PowerPoint</Application>
  <PresentationFormat>Diaprojekcija na zaslonu (4:3)</PresentationFormat>
  <Paragraphs>84</Paragraphs>
  <Slides>10</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10</vt:i4>
      </vt:variant>
    </vt:vector>
  </HeadingPairs>
  <TitlesOfParts>
    <vt:vector size="17" baseType="lpstr">
      <vt:lpstr>Arial</vt:lpstr>
      <vt:lpstr>Calibri</vt:lpstr>
      <vt:lpstr>Courier New</vt:lpstr>
      <vt:lpstr>Garamond</vt:lpstr>
      <vt:lpstr>Symbol</vt:lpstr>
      <vt:lpstr>Times New Roman</vt:lpstr>
      <vt:lpstr>Naravno</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Zdenka Hiti Kalinger</dc:creator>
  <cp:lastModifiedBy>Zdenka Hiti Kalinger</cp:lastModifiedBy>
  <cp:revision>15</cp:revision>
  <dcterms:created xsi:type="dcterms:W3CDTF">2021-12-14T18:29:54Z</dcterms:created>
  <dcterms:modified xsi:type="dcterms:W3CDTF">2021-12-14T20:41:01Z</dcterms:modified>
</cp:coreProperties>
</file>