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7" r:id="rId5"/>
    <p:sldId id="265" r:id="rId6"/>
    <p:sldId id="260" r:id="rId7"/>
    <p:sldId id="259" r:id="rId8"/>
    <p:sldId id="267" r:id="rId9"/>
    <p:sldId id="268" r:id="rId10"/>
    <p:sldId id="266" r:id="rId11"/>
    <p:sldId id="263" r:id="rId12"/>
    <p:sldId id="261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>
        <p:scale>
          <a:sx n="69" d="100"/>
          <a:sy n="69" d="100"/>
        </p:scale>
        <p:origin x="1234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791F89-64C8-4C62-A5EA-7B2C0DB49D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8EE8F36-DCD9-4411-92C7-67986CAE2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6BFD775-1CA9-4097-9F96-78101AD2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AB6A-817C-476F-859A-DCBCE6C29D79}" type="datetimeFigureOut">
              <a:rPr lang="sl-SI" smtClean="0"/>
              <a:t>27. 05. 2020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15472AE-A36D-4A46-B240-F46FC33EC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EF39B05-852C-4E2E-ABA6-410E8F6B6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3C7A-96C0-468D-B5FF-099D4446DD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476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411B07-585A-4726-9E7B-3F318E5A4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4F38753E-AEB2-4DF5-A04C-346D93119D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FA3620E-7DB8-4D3E-B419-6EEC0461E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AB6A-817C-476F-859A-DCBCE6C29D79}" type="datetimeFigureOut">
              <a:rPr lang="sl-SI" smtClean="0"/>
              <a:t>27. 05. 2020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9C455F7-BF59-40B3-8535-723F49719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7416FA2-78E7-4BD6-A188-4870FC8C1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3C7A-96C0-468D-B5FF-099D4446DD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6659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58049771-234B-4AC9-AEA5-4E2273C02C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158323A-AA0A-46F1-BDFA-B6A630FBB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9AAD4E8-46D0-4B21-8574-35FC4A9A1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AB6A-817C-476F-859A-DCBCE6C29D79}" type="datetimeFigureOut">
              <a:rPr lang="sl-SI" smtClean="0"/>
              <a:t>27. 05. 2020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6B720B2-BCC1-4049-A83B-3AC34BC9F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5D429C5-B4BC-4DA4-BA3F-1B09C04B9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3C7A-96C0-468D-B5FF-099D4446DD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3708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835E23-4795-4F4F-A3B4-013F574C0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0AD10A8-45F2-41DB-9F36-81E4B042B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6330B05-0E3F-4EFA-A32F-997FD6EC9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AB6A-817C-476F-859A-DCBCE6C29D79}" type="datetimeFigureOut">
              <a:rPr lang="sl-SI" smtClean="0"/>
              <a:t>27. 05. 2020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F217F72-FA30-4AED-90EF-3D4F7F486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B74A6A2-C629-4F36-992D-1D4D65AC8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3C7A-96C0-468D-B5FF-099D4446DD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675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127A3E-D077-4D54-BF92-7A1F7DF41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7351538-DD2F-49B0-BC64-6C1EC0864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3F829A8-0E81-4FCE-975B-B5780752D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AB6A-817C-476F-859A-DCBCE6C29D79}" type="datetimeFigureOut">
              <a:rPr lang="sl-SI" smtClean="0"/>
              <a:t>27. 05. 2020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7CC87B5-5ADC-4B51-81AC-307A5DD77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19FC515-4A64-45AE-B739-6F29C6FAD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3C7A-96C0-468D-B5FF-099D4446DD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383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8D2C3C-3354-48E2-8C13-698C8E7FB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1517AA2-EDF5-4D5B-9950-553FFBA436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E459289-E94A-4B49-8F29-1BC5F3CF9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7036FC1-1A80-4CFB-A662-AB2EA5D8A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AB6A-817C-476F-859A-DCBCE6C29D79}" type="datetimeFigureOut">
              <a:rPr lang="sl-SI" smtClean="0"/>
              <a:t>27. 05. 2020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1AA1E84-EC02-4485-B4FC-11CF3903D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426386C-48A6-47EA-921E-FDE63997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3C7A-96C0-468D-B5FF-099D4446DD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039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D41027-60DA-43FB-9092-71E2D2AEA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F107D36-7F32-4523-8586-8AF232FAA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719A11C-FC34-42F6-B747-7050DADF8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278C5596-C2CA-4661-A015-52349BF819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A6EBF17E-783D-4FEC-866D-96B0397388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7303512E-2846-407E-A9C6-7EE02D891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AB6A-817C-476F-859A-DCBCE6C29D79}" type="datetimeFigureOut">
              <a:rPr lang="sl-SI" smtClean="0"/>
              <a:t>27. 05. 2020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1CA6406A-3BB3-43C6-8F77-C73137C1B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44448355-3F4A-4D0D-BAE1-FFC9A8B13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3C7A-96C0-468D-B5FF-099D4446DD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7415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D50ED2-CAB4-45F0-A701-4F761B992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E41D47C3-1F04-4CE8-BC21-B7121F4D8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AB6A-817C-476F-859A-DCBCE6C29D79}" type="datetimeFigureOut">
              <a:rPr lang="sl-SI" smtClean="0"/>
              <a:t>27. 05. 2020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B4824FD9-D546-44A7-89C2-2EAE749B4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FB21C10A-1081-4AFA-A98E-3217E6B89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3C7A-96C0-468D-B5FF-099D4446DD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3574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5643B0B2-E57F-44BA-BD77-56FFD74B6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AB6A-817C-476F-859A-DCBCE6C29D79}" type="datetimeFigureOut">
              <a:rPr lang="sl-SI" smtClean="0"/>
              <a:t>27. 05. 2020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3DAEA996-E5C6-4386-9EAB-9A8251E80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F960D7E1-4263-4A62-B48C-C903778E7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3C7A-96C0-468D-B5FF-099D4446DD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7867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F75A67-D470-4748-8BBB-9800F482A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1C472E1-B075-4565-A310-AB286075C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01A9E63D-F33F-4D66-9275-0D830825E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9DC5781-AA15-40B6-894D-963CBCFC3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AB6A-817C-476F-859A-DCBCE6C29D79}" type="datetimeFigureOut">
              <a:rPr lang="sl-SI" smtClean="0"/>
              <a:t>27. 05. 2020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4B44CCA-1938-4FE5-B62B-0D60AD939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4C03C04-533A-4617-BB64-618F34F2A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3C7A-96C0-468D-B5FF-099D4446DD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12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F32751-0125-4FC2-B6EC-04AC77C7B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918B38B7-2EBF-485F-BB46-CDE9F39EFD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F56D169-37E5-4056-A1AA-C9D88811B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9AC0381-741A-4FAC-8A7C-DE727E1B9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AB6A-817C-476F-859A-DCBCE6C29D79}" type="datetimeFigureOut">
              <a:rPr lang="sl-SI" smtClean="0"/>
              <a:t>27. 05. 2020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593A800-747E-4217-AE46-67CBE96D3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12A42C3-E02B-4D87-9E70-2B90890CE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3C7A-96C0-468D-B5FF-099D4446DD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9700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610D8B0A-5957-4AAE-BF02-7585E9FA4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A1EF0E4-21A3-4A1D-ACCD-4805CC498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5A647CB-651E-4A14-92D0-5D3AC9DA16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CAB6A-817C-476F-859A-DCBCE6C29D79}" type="datetimeFigureOut">
              <a:rPr lang="sl-SI" smtClean="0"/>
              <a:t>27. 05. 2020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DCDEDDB-D540-44DE-96E4-F1A03590E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8383000-D473-4031-8A89-BCDE79157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C3C7A-96C0-468D-B5FF-099D4446DD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0229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l.wikipedia.org/wiki/Elektromotor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delectric.si/Elektromotor-za-elektricni-skiro-48V-1600W" TargetMode="External"/><Relationship Id="rId3" Type="http://schemas.openxmlformats.org/officeDocument/2006/relationships/hyperlink" Target="https://www.amazon.it/OldFe-Motore-elettrico-spazzole-500/dp/B083XJHWZD" TargetMode="External"/><Relationship Id="rId7" Type="http://schemas.openxmlformats.org/officeDocument/2006/relationships/hyperlink" Target="https://www.mimovrste.com/elektricna-kolesa/x-plorer-elektricno-kolo-sydney-crn" TargetMode="External"/><Relationship Id="rId2" Type="http://schemas.openxmlformats.org/officeDocument/2006/relationships/hyperlink" Target="https://www.spyshop.eu/si/dron-syma-x5uw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vozilo.com/izdelek/elektricni-skiro-55-kmh-1600w-ev116/" TargetMode="External"/><Relationship Id="rId11" Type="http://schemas.openxmlformats.org/officeDocument/2006/relationships/hyperlink" Target="https://commons.wikimedia.org/wiki/File:Gleichstrommaschine.svg" TargetMode="External"/><Relationship Id="rId5" Type="http://schemas.openxmlformats.org/officeDocument/2006/relationships/hyperlink" Target="http://www.elektricnakolesa.si/nadgradnje-za-elektricna-kolesa.html" TargetMode="External"/><Relationship Id="rId10" Type="http://schemas.openxmlformats.org/officeDocument/2006/relationships/hyperlink" Target="https://www.paketko.si/gorenje-mesalnik-m450w" TargetMode="External"/><Relationship Id="rId4" Type="http://schemas.openxmlformats.org/officeDocument/2006/relationships/hyperlink" Target="https://www.bolha.com/avtomobilcki/elektricen-go-kart-elektricni-avto-oglas-2346536" TargetMode="External"/><Relationship Id="rId9" Type="http://schemas.openxmlformats.org/officeDocument/2006/relationships/hyperlink" Target="https://www.elektronabava.si/elektromotorji-osnove-za-vsakogar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464D5641-169A-4EF6-AC40-1074A2A73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8516"/>
            <a:ext cx="9144000" cy="911117"/>
          </a:xfrm>
        </p:spPr>
        <p:txBody>
          <a:bodyPr>
            <a:normAutofit/>
          </a:bodyPr>
          <a:lstStyle/>
          <a:p>
            <a:pPr algn="l"/>
            <a:r>
              <a:rPr lang="sl-SI" sz="2000"/>
              <a:t>Martin Knuplež,</a:t>
            </a:r>
          </a:p>
          <a:p>
            <a:pPr algn="l"/>
            <a:r>
              <a:rPr lang="sl-SI" sz="2000"/>
              <a:t>OŠBI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37B991A-92AB-4C1D-865D-B517F0F75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5810"/>
            <a:ext cx="9144000" cy="1355750"/>
          </a:xfrm>
        </p:spPr>
        <p:txBody>
          <a:bodyPr>
            <a:normAutofit/>
          </a:bodyPr>
          <a:lstStyle/>
          <a:p>
            <a:pPr algn="l"/>
            <a:r>
              <a:rPr lang="sl-SI" sz="5400"/>
              <a:t>ELEKTROMOTOR</a:t>
            </a:r>
          </a:p>
        </p:txBody>
      </p:sp>
      <p:pic>
        <p:nvPicPr>
          <p:cNvPr id="4" name="Slika 3" descr="Slika, ki vsebuje besede ura&#10;&#10;Opis je samodejno ustvarjen">
            <a:extLst>
              <a:ext uri="{FF2B5EF4-FFF2-40B4-BE49-F238E27FC236}">
                <a16:creationId xmlns:a16="http://schemas.microsoft.com/office/drawing/2014/main" id="{65F3E6D4-F331-4508-9B32-2BD5E3FDA5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5920598" cy="2130941"/>
          </a:xfrm>
          <a:custGeom>
            <a:avLst/>
            <a:gdLst/>
            <a:ahLst/>
            <a:cxnLst/>
            <a:rect l="l" t="t" r="r" b="b"/>
            <a:pathLst>
              <a:path w="5920618" h="2130951">
                <a:moveTo>
                  <a:pt x="0" y="0"/>
                </a:moveTo>
                <a:lnTo>
                  <a:pt x="5920618" y="0"/>
                </a:lnTo>
                <a:lnTo>
                  <a:pt x="4933709" y="2130951"/>
                </a:lnTo>
                <a:lnTo>
                  <a:pt x="0" y="2130951"/>
                </a:lnTo>
                <a:close/>
              </a:path>
            </a:pathLst>
          </a:custGeom>
        </p:spPr>
      </p:pic>
      <p:sp>
        <p:nvSpPr>
          <p:cNvPr id="9" name="Freeform 16">
            <a:extLst>
              <a:ext uri="{FF2B5EF4-FFF2-40B4-BE49-F238E27FC236}">
                <a16:creationId xmlns:a16="http://schemas.microsoft.com/office/drawing/2014/main" id="{B0BDD275-E79C-4B6F-9875-E474D59D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7752" y="0"/>
            <a:ext cx="7084249" cy="2130552"/>
          </a:xfrm>
          <a:custGeom>
            <a:avLst/>
            <a:gdLst>
              <a:gd name="connsiteX0" fmla="*/ 986725 w 7084249"/>
              <a:gd name="connsiteY0" fmla="*/ 0 h 2130552"/>
              <a:gd name="connsiteX1" fmla="*/ 7084249 w 7084249"/>
              <a:gd name="connsiteY1" fmla="*/ 0 h 2130552"/>
              <a:gd name="connsiteX2" fmla="*/ 7084249 w 7084249"/>
              <a:gd name="connsiteY2" fmla="*/ 2130552 h 2130552"/>
              <a:gd name="connsiteX3" fmla="*/ 0 w 7084249"/>
              <a:gd name="connsiteY3" fmla="*/ 2130552 h 213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4249" h="2130552">
                <a:moveTo>
                  <a:pt x="986725" y="0"/>
                </a:moveTo>
                <a:lnTo>
                  <a:pt x="7084249" y="0"/>
                </a:lnTo>
                <a:lnTo>
                  <a:pt x="7084249" y="2130552"/>
                </a:lnTo>
                <a:lnTo>
                  <a:pt x="0" y="213055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FFE24BB0-6C00-4CD0-B19A-F41513025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3319"/>
            <a:ext cx="5925190" cy="2174681"/>
          </a:xfrm>
          <a:custGeom>
            <a:avLst/>
            <a:gdLst>
              <a:gd name="connsiteX0" fmla="*/ 1007162 w 5925190"/>
              <a:gd name="connsiteY0" fmla="*/ 0 h 2174681"/>
              <a:gd name="connsiteX1" fmla="*/ 5925190 w 5925190"/>
              <a:gd name="connsiteY1" fmla="*/ 0 h 2174681"/>
              <a:gd name="connsiteX2" fmla="*/ 5925190 w 5925190"/>
              <a:gd name="connsiteY2" fmla="*/ 2174681 h 2174681"/>
              <a:gd name="connsiteX3" fmla="*/ 0 w 5925190"/>
              <a:gd name="connsiteY3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4681">
                <a:moveTo>
                  <a:pt x="1007162" y="0"/>
                </a:moveTo>
                <a:lnTo>
                  <a:pt x="5925190" y="0"/>
                </a:lnTo>
                <a:lnTo>
                  <a:pt x="592519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22">
            <a:extLst>
              <a:ext uri="{FF2B5EF4-FFF2-40B4-BE49-F238E27FC236}">
                <a16:creationId xmlns:a16="http://schemas.microsoft.com/office/drawing/2014/main" id="{045D7A58-411F-4E92-A78E-A6FEB1890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1728"/>
            <a:ext cx="7112212" cy="2176272"/>
          </a:xfrm>
          <a:custGeom>
            <a:avLst/>
            <a:gdLst>
              <a:gd name="connsiteX0" fmla="*/ 0 w 7112212"/>
              <a:gd name="connsiteY0" fmla="*/ 0 h 2176272"/>
              <a:gd name="connsiteX1" fmla="*/ 7112212 w 7112212"/>
              <a:gd name="connsiteY1" fmla="*/ 0 h 2176272"/>
              <a:gd name="connsiteX2" fmla="*/ 6104313 w 7112212"/>
              <a:gd name="connsiteY2" fmla="*/ 2176272 h 2176272"/>
              <a:gd name="connsiteX3" fmla="*/ 0 w 7112212"/>
              <a:gd name="connsiteY3" fmla="*/ 2176272 h 2176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212" h="2176272">
                <a:moveTo>
                  <a:pt x="0" y="0"/>
                </a:moveTo>
                <a:lnTo>
                  <a:pt x="7112212" y="0"/>
                </a:lnTo>
                <a:lnTo>
                  <a:pt x="6104313" y="2176272"/>
                </a:lnTo>
                <a:lnTo>
                  <a:pt x="0" y="217627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72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id="{66FC297A-53AF-4D02-9609-8ECC956E6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94" y="1124744"/>
            <a:ext cx="11978510" cy="5292588"/>
          </a:xfrm>
          <a:prstGeom prst="rect">
            <a:avLst/>
          </a:prstGeom>
        </p:spPr>
      </p:pic>
      <p:sp>
        <p:nvSpPr>
          <p:cNvPr id="21" name="Naslov 1">
            <a:extLst>
              <a:ext uri="{FF2B5EF4-FFF2-40B4-BE49-F238E27FC236}">
                <a16:creationId xmlns:a16="http://schemas.microsoft.com/office/drawing/2014/main" id="{E51426F4-BAA5-4E0C-996D-8A3DA34B1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627" y="125468"/>
            <a:ext cx="5893373" cy="654882"/>
          </a:xfrm>
        </p:spPr>
        <p:txBody>
          <a:bodyPr>
            <a:normAutofit/>
          </a:bodyPr>
          <a:lstStyle/>
          <a:p>
            <a:r>
              <a:rPr lang="sl-SI" sz="3200" dirty="0"/>
              <a:t>KATERI PODATKI SO POMEMBNI?</a:t>
            </a: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C8C5D2DC-BE38-463A-B97C-2F31BE9E57DA}"/>
              </a:ext>
            </a:extLst>
          </p:cNvPr>
          <p:cNvSpPr txBox="1"/>
          <p:nvPr/>
        </p:nvSpPr>
        <p:spPr>
          <a:xfrm>
            <a:off x="8730806" y="639239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Električni go-kart in elektromotor</a:t>
            </a: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52EFFC0F-10C2-4A63-B8DE-B755E62F23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6553" y="4293096"/>
            <a:ext cx="2072820" cy="1874682"/>
          </a:xfrm>
          <a:prstGeom prst="rect">
            <a:avLst/>
          </a:prstGeom>
        </p:spPr>
      </p:pic>
      <p:sp>
        <p:nvSpPr>
          <p:cNvPr id="2" name="Elipsa 1">
            <a:extLst>
              <a:ext uri="{FF2B5EF4-FFF2-40B4-BE49-F238E27FC236}">
                <a16:creationId xmlns:a16="http://schemas.microsoft.com/office/drawing/2014/main" id="{53F24815-306D-4059-B4AC-966B25F99869}"/>
              </a:ext>
            </a:extLst>
          </p:cNvPr>
          <p:cNvSpPr/>
          <p:nvPr/>
        </p:nvSpPr>
        <p:spPr>
          <a:xfrm>
            <a:off x="191344" y="2224089"/>
            <a:ext cx="1620180" cy="30481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4608CA1-2FEA-40F9-A31C-EA40F0DDCFE6}"/>
              </a:ext>
            </a:extLst>
          </p:cNvPr>
          <p:cNvSpPr txBox="1"/>
          <p:nvPr/>
        </p:nvSpPr>
        <p:spPr>
          <a:xfrm>
            <a:off x="2495600" y="1900923"/>
            <a:ext cx="316835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Moč motorja: večja kot je, večje obremenitve lahko prenaša.</a:t>
            </a:r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0F0FF085-2E2F-4D11-860E-3CF644F32C38}"/>
              </a:ext>
            </a:extLst>
          </p:cNvPr>
          <p:cNvSpPr/>
          <p:nvPr/>
        </p:nvSpPr>
        <p:spPr>
          <a:xfrm>
            <a:off x="191344" y="2878301"/>
            <a:ext cx="1620180" cy="30481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21BDD01F-0B31-4215-B9DF-2AC8E1F21118}"/>
              </a:ext>
            </a:extLst>
          </p:cNvPr>
          <p:cNvSpPr txBox="1"/>
          <p:nvPr/>
        </p:nvSpPr>
        <p:spPr>
          <a:xfrm>
            <a:off x="2135560" y="2752509"/>
            <a:ext cx="388843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Kapaciteta akumulatorja: višja kot je, dalj časa lahko elektromotor obratuje.</a:t>
            </a:r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65F4B12A-967F-45FE-9F1C-8C968FF1994E}"/>
              </a:ext>
            </a:extLst>
          </p:cNvPr>
          <p:cNvSpPr/>
          <p:nvPr/>
        </p:nvSpPr>
        <p:spPr>
          <a:xfrm>
            <a:off x="208866" y="3160802"/>
            <a:ext cx="1620180" cy="30481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BC8C4B79-D41C-40DE-9BE0-556506E28B94}"/>
              </a:ext>
            </a:extLst>
          </p:cNvPr>
          <p:cNvSpPr txBox="1"/>
          <p:nvPr/>
        </p:nvSpPr>
        <p:spPr>
          <a:xfrm>
            <a:off x="1667508" y="3859454"/>
            <a:ext cx="3888432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Električna napetost akumulatorja – pomembno pri polnjenju akumulatorja.</a:t>
            </a:r>
          </a:p>
          <a:p>
            <a:r>
              <a:rPr lang="sl-SI" dirty="0"/>
              <a:t>Napetost polnilca mora biti usklajena z napetostjo akumulatorja. </a:t>
            </a:r>
          </a:p>
          <a:p>
            <a:r>
              <a:rPr lang="sl-SI" dirty="0"/>
              <a:t>Pri zamenjavi akumulatorja mora novi imeti enako napetost, saj tolikšno napetost potrebuje elektromotor za normalno delovanje.</a:t>
            </a:r>
          </a:p>
        </p:txBody>
      </p:sp>
      <p:cxnSp>
        <p:nvCxnSpPr>
          <p:cNvPr id="5" name="Raven povezovalnik 4">
            <a:extLst>
              <a:ext uri="{FF2B5EF4-FFF2-40B4-BE49-F238E27FC236}">
                <a16:creationId xmlns:a16="http://schemas.microsoft.com/office/drawing/2014/main" id="{FAD1724C-AF83-45B0-ABF6-1F7BE2505D37}"/>
              </a:ext>
            </a:extLst>
          </p:cNvPr>
          <p:cNvCxnSpPr>
            <a:endCxn id="3" idx="1"/>
          </p:cNvCxnSpPr>
          <p:nvPr/>
        </p:nvCxnSpPr>
        <p:spPr>
          <a:xfrm flipV="1">
            <a:off x="1829046" y="2224089"/>
            <a:ext cx="666554" cy="15240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ovezovalnik 13">
            <a:extLst>
              <a:ext uri="{FF2B5EF4-FFF2-40B4-BE49-F238E27FC236}">
                <a16:creationId xmlns:a16="http://schemas.microsoft.com/office/drawing/2014/main" id="{35C72F32-C137-4641-B647-E0B4D4974A63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1784761" y="3030707"/>
            <a:ext cx="350799" cy="449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ovezovalnik 15">
            <a:extLst>
              <a:ext uri="{FF2B5EF4-FFF2-40B4-BE49-F238E27FC236}">
                <a16:creationId xmlns:a16="http://schemas.microsoft.com/office/drawing/2014/main" id="{05378F46-7AE5-4FD1-B9E6-DBEC45F6403A}"/>
              </a:ext>
            </a:extLst>
          </p:cNvPr>
          <p:cNvCxnSpPr>
            <a:cxnSpLocks/>
            <a:stCxn id="11" idx="5"/>
          </p:cNvCxnSpPr>
          <p:nvPr/>
        </p:nvCxnSpPr>
        <p:spPr>
          <a:xfrm>
            <a:off x="1591776" y="3420974"/>
            <a:ext cx="651796" cy="41635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58371796-7B95-4ADA-8ADC-13B2B19FBF2D}"/>
              </a:ext>
            </a:extLst>
          </p:cNvPr>
          <p:cNvSpPr txBox="1"/>
          <p:nvPr/>
        </p:nvSpPr>
        <p:spPr>
          <a:xfrm>
            <a:off x="109062" y="702216"/>
            <a:ext cx="11636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Ko kupujemo električno napravo, moramo biti posebej pozorni na nekatere podatke:</a:t>
            </a:r>
          </a:p>
        </p:txBody>
      </p:sp>
    </p:spTree>
    <p:extLst>
      <p:ext uri="{BB962C8B-B14F-4D97-AF65-F5344CB8AC3E}">
        <p14:creationId xmlns:p14="http://schemas.microsoft.com/office/powerpoint/2010/main" val="125803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179E63-0782-45B8-99F2-4F4286BE8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Zanimivost ...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1B2CA16-D526-4A30-B3FF-9403DA402F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7" t="3884" r="1128" b="10554"/>
          <a:stretch/>
        </p:blipFill>
        <p:spPr>
          <a:xfrm>
            <a:off x="5259365" y="2094821"/>
            <a:ext cx="6702976" cy="4332677"/>
          </a:xfrm>
          <a:prstGeom prst="rect">
            <a:avLst/>
          </a:prstGeom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5C820FF2-2F64-4590-BE72-B1082BC1C198}"/>
              </a:ext>
            </a:extLst>
          </p:cNvPr>
          <p:cNvSpPr/>
          <p:nvPr/>
        </p:nvSpPr>
        <p:spPr>
          <a:xfrm>
            <a:off x="227348" y="2532037"/>
            <a:ext cx="4896544" cy="3788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dirty="0"/>
              <a:t>Leta 1827 je </a:t>
            </a:r>
            <a:r>
              <a:rPr lang="sl-SI" dirty="0" err="1"/>
              <a:t>Anyos</a:t>
            </a:r>
            <a:r>
              <a:rPr lang="sl-SI" dirty="0"/>
              <a:t> </a:t>
            </a:r>
            <a:r>
              <a:rPr lang="sl-SI" dirty="0" err="1"/>
              <a:t>Jedlik</a:t>
            </a:r>
            <a:r>
              <a:rPr lang="sl-SI" dirty="0"/>
              <a:t> rešil tehnične probleme konstantnega vrtenja z iznajdbo komutatorja. Naslednje leto je demonstriral prvo napravo, ki vsebuje tri glavne komponente enosmernih motorjev: stator, rotor ter komutator. Naprava ni vsebovala trajnih magnetov. Magnetna polja so ustvarjale tuljave, skozi katere je tekel električni tok. </a:t>
            </a:r>
          </a:p>
          <a:p>
            <a:pPr>
              <a:lnSpc>
                <a:spcPct val="150000"/>
              </a:lnSpc>
            </a:pPr>
            <a:r>
              <a:rPr lang="sl-SI" dirty="0"/>
              <a:t>(vir: </a:t>
            </a:r>
            <a:r>
              <a:rPr lang="sl-SI" dirty="0">
                <a:hlinkClick r:id="rId3"/>
              </a:rPr>
              <a:t>https://sl.wikipedia.org/wiki/Elektromotor</a:t>
            </a:r>
            <a:r>
              <a:rPr lang="sl-SI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39292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3BAF99-C372-43C6-93BC-D459481CA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Viri slik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6F8E783-4563-40A9-BC36-C86CA7867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200" dirty="0">
                <a:hlinkClick r:id="rId2"/>
              </a:rPr>
              <a:t>https://www.spyshop.eu/si/dron-syma-x5uw.html</a:t>
            </a:r>
            <a:endParaRPr lang="sl-SI" sz="1200" dirty="0"/>
          </a:p>
          <a:p>
            <a:r>
              <a:rPr lang="sl-SI" sz="1200" dirty="0">
                <a:hlinkClick r:id="rId3"/>
              </a:rPr>
              <a:t>https://www.amazon.it/OldFe-Motore-elettrico-spazzole-500/dp/B083XJHWZD</a:t>
            </a:r>
            <a:endParaRPr lang="sl-SI" sz="1200" dirty="0"/>
          </a:p>
          <a:p>
            <a:r>
              <a:rPr lang="sl-SI" sz="1200" dirty="0">
                <a:hlinkClick r:id="rId4"/>
              </a:rPr>
              <a:t>https://www.bolha.com/avtomobilcki/elektricen-go-kart-elektricni-avto-oglas-2346536</a:t>
            </a:r>
            <a:endParaRPr lang="sl-SI" sz="1200" dirty="0"/>
          </a:p>
          <a:p>
            <a:r>
              <a:rPr lang="sl-SI" sz="1200" dirty="0">
                <a:hlinkClick r:id="rId5"/>
              </a:rPr>
              <a:t>http://www.elektricnakolesa.si/nadgradnje-za-elektricna-kolesa.html</a:t>
            </a:r>
            <a:endParaRPr lang="sl-SI" sz="1200" dirty="0"/>
          </a:p>
          <a:p>
            <a:r>
              <a:rPr lang="sl-SI" sz="1200" dirty="0">
                <a:hlinkClick r:id="rId6"/>
              </a:rPr>
              <a:t>https://www.evozilo.com/izdelek/elektricni-skiro-55-kmh-1600w-ev116/</a:t>
            </a:r>
            <a:endParaRPr lang="sl-SI" sz="1200" dirty="0"/>
          </a:p>
          <a:p>
            <a:r>
              <a:rPr lang="sl-SI" sz="1200" dirty="0">
                <a:hlinkClick r:id="rId7"/>
              </a:rPr>
              <a:t>https://www.mimovrste.com/elektricna-kolesa/x-plorer-elektricno-kolo-sydney-crn</a:t>
            </a:r>
            <a:endParaRPr lang="sl-SI" sz="1200" dirty="0"/>
          </a:p>
          <a:p>
            <a:r>
              <a:rPr lang="sl-SI" sz="1200" dirty="0">
                <a:hlinkClick r:id="rId8"/>
              </a:rPr>
              <a:t>https://delectric.si/Elektromotor-za-elektricni-skiro-48V-1600W</a:t>
            </a:r>
            <a:endParaRPr lang="sl-SI" sz="1200" dirty="0"/>
          </a:p>
          <a:p>
            <a:r>
              <a:rPr lang="sl-SI" sz="1200" dirty="0">
                <a:hlinkClick r:id="rId9"/>
              </a:rPr>
              <a:t>https://www.elektronabava.si/elektromotorji-osnove-za-vsakogar/</a:t>
            </a:r>
            <a:endParaRPr lang="sl-SI" sz="1200" dirty="0"/>
          </a:p>
          <a:p>
            <a:r>
              <a:rPr lang="sl-SI" sz="1200" dirty="0">
                <a:hlinkClick r:id="rId10"/>
              </a:rPr>
              <a:t>https://www.paketko.si/gorenje-mesalnik-m450w</a:t>
            </a:r>
            <a:endParaRPr lang="sl-SI" sz="1200" dirty="0"/>
          </a:p>
          <a:p>
            <a:r>
              <a:rPr lang="sl-SI" sz="1200" dirty="0">
                <a:hlinkClick r:id="rId11"/>
              </a:rPr>
              <a:t>https://commons.wikimedia.org/wiki/File:Gleichstrommaschine.svg</a:t>
            </a:r>
            <a:endParaRPr lang="sl-SI" sz="1200" dirty="0"/>
          </a:p>
          <a:p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2859903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A72846-5255-4D78-8571-C974C24B4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627" y="125468"/>
            <a:ext cx="5893373" cy="654882"/>
          </a:xfrm>
        </p:spPr>
        <p:txBody>
          <a:bodyPr>
            <a:normAutofit/>
          </a:bodyPr>
          <a:lstStyle/>
          <a:p>
            <a:r>
              <a:rPr lang="sl-SI" sz="3200" dirty="0"/>
              <a:t>KAKO DELUJEJO ... ?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4BF50F0-7F4B-432F-9C2C-7473BB192E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863" y="832734"/>
            <a:ext cx="2988332" cy="156944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187903A-6B27-47FB-A5DD-E2CBC0A15A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267" y="3682298"/>
            <a:ext cx="2060323" cy="282719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53205F0-51A2-4826-A197-513C9B1FA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281" y="3493410"/>
            <a:ext cx="4505162" cy="3275406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46620B67-1547-44C9-B2BA-22F6BBD1880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728" y="1791439"/>
            <a:ext cx="1189988" cy="622405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7F802711-D66F-44F2-8F32-E29F81095B5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082" y="4810166"/>
            <a:ext cx="1179210" cy="1346474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206CD8D0-5BDA-47F4-B948-D89E6B15D92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1555" y="4745191"/>
            <a:ext cx="1539042" cy="1404409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7AD042B6-754B-41E4-A85B-C35653FBFB0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1952" y="915209"/>
            <a:ext cx="2904953" cy="2578201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A2063BD8-F810-45F8-83D2-F126D5FB461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0959" y="1210238"/>
            <a:ext cx="1638442" cy="1325995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531C6A17-49AA-4ED8-AE2B-7EA5DE313591}"/>
              </a:ext>
            </a:extLst>
          </p:cNvPr>
          <p:cNvSpPr txBox="1"/>
          <p:nvPr/>
        </p:nvSpPr>
        <p:spPr>
          <a:xfrm>
            <a:off x="301295" y="2453824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Dron</a:t>
            </a:r>
            <a:r>
              <a:rPr lang="sl-SI" dirty="0"/>
              <a:t>: majhni elektromotorčki vrtijo elise, kar povzroči dviganje </a:t>
            </a:r>
            <a:r>
              <a:rPr lang="sl-SI" dirty="0" err="1"/>
              <a:t>drona</a:t>
            </a:r>
            <a:r>
              <a:rPr lang="sl-SI" dirty="0"/>
              <a:t>. Če se vrtijo dovolj hitro, se </a:t>
            </a:r>
            <a:r>
              <a:rPr lang="sl-SI" dirty="0" err="1"/>
              <a:t>dron</a:t>
            </a:r>
            <a:r>
              <a:rPr lang="sl-SI" dirty="0"/>
              <a:t> dviga, če počasneje, se spušča. Ob ustrezni hitrosti vrtenja elis, </a:t>
            </a:r>
            <a:r>
              <a:rPr lang="sl-SI" dirty="0" err="1"/>
              <a:t>dron</a:t>
            </a:r>
            <a:r>
              <a:rPr lang="sl-SI" dirty="0"/>
              <a:t> miruje v zraku – lebdi.</a:t>
            </a: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417224F9-D1CE-4EFC-857E-821168D367C3}"/>
              </a:ext>
            </a:extLst>
          </p:cNvPr>
          <p:cNvSpPr txBox="1"/>
          <p:nvPr/>
        </p:nvSpPr>
        <p:spPr>
          <a:xfrm>
            <a:off x="5394410" y="296652"/>
            <a:ext cx="646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highlight>
                  <a:srgbClr val="FFFF00"/>
                </a:highlight>
              </a:rPr>
              <a:t>NALOGA: Opiši, kako delujejo električne naprave, prikazane na slikah! O eni zapiši princip delovanja v zvezek!</a:t>
            </a: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4BFDB060-F4B8-4432-B2B1-06C7E17DE1D2}"/>
              </a:ext>
            </a:extLst>
          </p:cNvPr>
          <p:cNvSpPr txBox="1"/>
          <p:nvPr/>
        </p:nvSpPr>
        <p:spPr>
          <a:xfrm>
            <a:off x="9555126" y="2741150"/>
            <a:ext cx="2526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Električni avtomobilček in elektromotor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46C7E790-3992-4F9F-A80F-4CFE7BBD94FA}"/>
              </a:ext>
            </a:extLst>
          </p:cNvPr>
          <p:cNvSpPr txBox="1"/>
          <p:nvPr/>
        </p:nvSpPr>
        <p:spPr>
          <a:xfrm>
            <a:off x="1157623" y="4171182"/>
            <a:ext cx="283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Električno kolo in elektromotor v pestu kolesa</a:t>
            </a: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5023E21E-8D4E-4086-94DA-282E045EB194}"/>
              </a:ext>
            </a:extLst>
          </p:cNvPr>
          <p:cNvSpPr txBox="1"/>
          <p:nvPr/>
        </p:nvSpPr>
        <p:spPr>
          <a:xfrm>
            <a:off x="9623252" y="3882414"/>
            <a:ext cx="2060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Električni skiro in elektromotor</a:t>
            </a:r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8ADEB45C-2D6D-46E8-917B-146C251C0DDB}"/>
              </a:ext>
            </a:extLst>
          </p:cNvPr>
          <p:cNvSpPr txBox="1"/>
          <p:nvPr/>
        </p:nvSpPr>
        <p:spPr>
          <a:xfrm>
            <a:off x="4478675" y="2511952"/>
            <a:ext cx="3132319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Te naprave delujejo na nizko enosmerno napetost, ki ob dotiku priključkov ni nevarna.</a:t>
            </a:r>
          </a:p>
        </p:txBody>
      </p:sp>
    </p:spTree>
    <p:extLst>
      <p:ext uri="{BB962C8B-B14F-4D97-AF65-F5344CB8AC3E}">
        <p14:creationId xmlns:p14="http://schemas.microsoft.com/office/powerpoint/2010/main" val="2970044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C65AD488-34CB-4CE8-A5B8-4204B9D2B5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380" y="1640282"/>
            <a:ext cx="2677815" cy="228487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CB01D504-9EA2-4DC4-B7EC-4A7CFF6F43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329" y="1637866"/>
            <a:ext cx="3001655" cy="2539164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278E1076-4118-4958-90D8-5DD2D5B3FD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2003" y="0"/>
            <a:ext cx="3406435" cy="4191363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C0FD90AD-E825-4214-8D17-4C98AB25E17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046051" y="4304402"/>
            <a:ext cx="1993010" cy="2736305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51EC449A-38DC-4889-8504-BB474ACC964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00" y="4676049"/>
            <a:ext cx="2559685" cy="1985499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8260FD84-762A-47FD-8A81-2D76E1E5BB6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1804" y="4678129"/>
            <a:ext cx="3083480" cy="1990931"/>
          </a:xfrm>
          <a:prstGeom prst="rect">
            <a:avLst/>
          </a:prstGeom>
        </p:spPr>
      </p:pic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620F0285-3AAF-4E8E-90E1-13A81B64484D}"/>
              </a:ext>
            </a:extLst>
          </p:cNvPr>
          <p:cNvSpPr txBox="1"/>
          <p:nvPr/>
        </p:nvSpPr>
        <p:spPr>
          <a:xfrm>
            <a:off x="1163452" y="813601"/>
            <a:ext cx="5796615" cy="646331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Ti stroji delujejo na omrežno izmenično napetost, ki je ob dotiku priključkov smrtno nevarna.</a:t>
            </a:r>
          </a:p>
        </p:txBody>
      </p:sp>
      <p:sp>
        <p:nvSpPr>
          <p:cNvPr id="18" name="Naslov 1">
            <a:extLst>
              <a:ext uri="{FF2B5EF4-FFF2-40B4-BE49-F238E27FC236}">
                <a16:creationId xmlns:a16="http://schemas.microsoft.com/office/drawing/2014/main" id="{4D2F360C-0BF1-4B18-A8DC-61E269A31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627" y="125468"/>
            <a:ext cx="5893373" cy="654882"/>
          </a:xfrm>
        </p:spPr>
        <p:txBody>
          <a:bodyPr>
            <a:normAutofit/>
          </a:bodyPr>
          <a:lstStyle/>
          <a:p>
            <a:r>
              <a:rPr lang="sl-SI" sz="3200" dirty="0"/>
              <a:t>KAKO DELUJEJO ... ?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05D50E7B-0B48-4371-B1D2-32C8BE10D013}"/>
              </a:ext>
            </a:extLst>
          </p:cNvPr>
          <p:cNvSpPr txBox="1"/>
          <p:nvPr/>
        </p:nvSpPr>
        <p:spPr>
          <a:xfrm>
            <a:off x="764125" y="3977437"/>
            <a:ext cx="2060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Ročni mešalnik in elektromotor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01A0C785-F581-4EB5-8AD8-16A3FDA7F4A0}"/>
              </a:ext>
            </a:extLst>
          </p:cNvPr>
          <p:cNvSpPr txBox="1"/>
          <p:nvPr/>
        </p:nvSpPr>
        <p:spPr>
          <a:xfrm>
            <a:off x="4235741" y="4029718"/>
            <a:ext cx="2060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Salamoreznica</a:t>
            </a:r>
            <a:r>
              <a:rPr lang="sl-SI" dirty="0"/>
              <a:t> in elektromotor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13795662-FC50-4D74-AD01-4B758EFBB4D0}"/>
              </a:ext>
            </a:extLst>
          </p:cNvPr>
          <p:cNvSpPr txBox="1"/>
          <p:nvPr/>
        </p:nvSpPr>
        <p:spPr>
          <a:xfrm>
            <a:off x="9336805" y="4029718"/>
            <a:ext cx="2060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Pomivalni stroj in elektromotor</a:t>
            </a:r>
          </a:p>
        </p:txBody>
      </p:sp>
    </p:spTree>
    <p:extLst>
      <p:ext uri="{BB962C8B-B14F-4D97-AF65-F5344CB8AC3E}">
        <p14:creationId xmlns:p14="http://schemas.microsoft.com/office/powerpoint/2010/main" val="1301372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5728AC-A29C-49FE-B469-4B7ECF37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64" y="260648"/>
            <a:ext cx="2985081" cy="579599"/>
          </a:xfrm>
        </p:spPr>
        <p:txBody>
          <a:bodyPr>
            <a:normAutofit/>
          </a:bodyPr>
          <a:lstStyle/>
          <a:p>
            <a:r>
              <a:rPr lang="sl-SI" sz="3200" dirty="0"/>
              <a:t>ELEKTROMOTOR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3DC4A6BC-2C34-4522-8637-44D71E89EF16}"/>
              </a:ext>
            </a:extLst>
          </p:cNvPr>
          <p:cNvSpPr txBox="1"/>
          <p:nvPr/>
        </p:nvSpPr>
        <p:spPr>
          <a:xfrm>
            <a:off x="263352" y="840247"/>
            <a:ext cx="11557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Elektromotor je naprava, ki spreminja električno energijo v vrtenje (temu pravimo strokovno „v mehansko delo“). Deluje na principu </a:t>
            </a:r>
            <a:r>
              <a:rPr lang="sl-SI" dirty="0" err="1"/>
              <a:t>privlačenja</a:t>
            </a:r>
            <a:r>
              <a:rPr lang="sl-SI" dirty="0"/>
              <a:t> / odboja magnetnih polj.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7A130D07-B9EB-44ED-9A6E-A640ECACC1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8993" y="1621946"/>
            <a:ext cx="1368152" cy="423984"/>
          </a:xfrm>
          <a:prstGeom prst="rect">
            <a:avLst/>
          </a:prstGeom>
        </p:spPr>
      </p:pic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A98A18FC-4663-4C78-ACA1-8154247FF16B}"/>
              </a:ext>
            </a:extLst>
          </p:cNvPr>
          <p:cNvSpPr txBox="1"/>
          <p:nvPr/>
        </p:nvSpPr>
        <p:spPr>
          <a:xfrm>
            <a:off x="6276020" y="2458723"/>
            <a:ext cx="4140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Istoimenska magnetna pola se odbijata.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C7480563-D87C-4987-8355-EF3895B8619B}"/>
              </a:ext>
            </a:extLst>
          </p:cNvPr>
          <p:cNvSpPr txBox="1"/>
          <p:nvPr/>
        </p:nvSpPr>
        <p:spPr>
          <a:xfrm>
            <a:off x="1451484" y="2458723"/>
            <a:ext cx="4273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Raznoimenska magnetna pola se privlačita.</a:t>
            </a:r>
          </a:p>
        </p:txBody>
      </p:sp>
      <p:sp>
        <p:nvSpPr>
          <p:cNvPr id="15" name="Puščica: desno 14">
            <a:extLst>
              <a:ext uri="{FF2B5EF4-FFF2-40B4-BE49-F238E27FC236}">
                <a16:creationId xmlns:a16="http://schemas.microsoft.com/office/drawing/2014/main" id="{133C4ABD-2874-44DC-8005-2446958E01B0}"/>
              </a:ext>
            </a:extLst>
          </p:cNvPr>
          <p:cNvSpPr/>
          <p:nvPr/>
        </p:nvSpPr>
        <p:spPr>
          <a:xfrm>
            <a:off x="2881081" y="2244022"/>
            <a:ext cx="576064" cy="214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uščica: desno 15">
            <a:extLst>
              <a:ext uri="{FF2B5EF4-FFF2-40B4-BE49-F238E27FC236}">
                <a16:creationId xmlns:a16="http://schemas.microsoft.com/office/drawing/2014/main" id="{43A98434-8B99-4C5B-B1B7-946C546556A6}"/>
              </a:ext>
            </a:extLst>
          </p:cNvPr>
          <p:cNvSpPr/>
          <p:nvPr/>
        </p:nvSpPr>
        <p:spPr>
          <a:xfrm>
            <a:off x="8040216" y="2201835"/>
            <a:ext cx="576064" cy="214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uščica: desno 16">
            <a:extLst>
              <a:ext uri="{FF2B5EF4-FFF2-40B4-BE49-F238E27FC236}">
                <a16:creationId xmlns:a16="http://schemas.microsoft.com/office/drawing/2014/main" id="{7751F480-297E-44DB-B6B8-F2FCC436730F}"/>
              </a:ext>
            </a:extLst>
          </p:cNvPr>
          <p:cNvSpPr/>
          <p:nvPr/>
        </p:nvSpPr>
        <p:spPr>
          <a:xfrm flipH="1">
            <a:off x="3709173" y="2253015"/>
            <a:ext cx="576064" cy="2147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Puščica: desno 17">
            <a:extLst>
              <a:ext uri="{FF2B5EF4-FFF2-40B4-BE49-F238E27FC236}">
                <a16:creationId xmlns:a16="http://schemas.microsoft.com/office/drawing/2014/main" id="{F19E1CF6-325B-444D-A7E3-EB56496FB78F}"/>
              </a:ext>
            </a:extLst>
          </p:cNvPr>
          <p:cNvSpPr/>
          <p:nvPr/>
        </p:nvSpPr>
        <p:spPr>
          <a:xfrm flipH="1">
            <a:off x="7176120" y="2214114"/>
            <a:ext cx="576064" cy="214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F1A41188-60C3-4D48-A7AF-3F1C154EE2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9183" y="1616351"/>
            <a:ext cx="1368152" cy="423984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CBD7EF7B-6D2D-4C84-890B-B29FEDAC78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4032" y="1632214"/>
            <a:ext cx="1368152" cy="423984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BAD88D50-6801-4FB1-8063-5B60BD0FFA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050781" y="1614627"/>
            <a:ext cx="1368152" cy="423984"/>
          </a:xfrm>
          <a:prstGeom prst="rect">
            <a:avLst/>
          </a:prstGeom>
        </p:spPr>
      </p:pic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B96B9565-F56C-46FD-85A2-F619BDAC42D9}"/>
              </a:ext>
            </a:extLst>
          </p:cNvPr>
          <p:cNvSpPr txBox="1"/>
          <p:nvPr/>
        </p:nvSpPr>
        <p:spPr>
          <a:xfrm>
            <a:off x="263352" y="3018809"/>
            <a:ext cx="5976664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dirty="0"/>
              <a:t>Pri elektromotorju je vsaj 1 elektromagnet. Običajno je na valjasti palici, ki jo imenujemo gred elektromotorja. Elektromagnet je sestavljen iz železnega jedra, okrog katerega je navita bakrena lakirana žica – tuljava. Ko teče električni tok skozi tuljavo, nastane magnetna sila. Ker se elektromagnet na gredi ne more premikati drugače, se vrti.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354902DB-58D4-4772-BE87-6FECCDEA7B70}"/>
              </a:ext>
            </a:extLst>
          </p:cNvPr>
          <p:cNvGrpSpPr/>
          <p:nvPr/>
        </p:nvGrpSpPr>
        <p:grpSpPr>
          <a:xfrm>
            <a:off x="6762236" y="2828055"/>
            <a:ext cx="5058400" cy="3785253"/>
            <a:chOff x="6734607" y="2839245"/>
            <a:chExt cx="5058400" cy="3785253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20E01F3A-859B-422E-9F09-D37865DA6B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4607" y="3131793"/>
              <a:ext cx="5058400" cy="3492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PoljeZBesedilom 22">
              <a:extLst>
                <a:ext uri="{FF2B5EF4-FFF2-40B4-BE49-F238E27FC236}">
                  <a16:creationId xmlns:a16="http://schemas.microsoft.com/office/drawing/2014/main" id="{C34C3BD5-12E0-40AD-9535-8935D89094B4}"/>
                </a:ext>
              </a:extLst>
            </p:cNvPr>
            <p:cNvSpPr txBox="1"/>
            <p:nvPr/>
          </p:nvSpPr>
          <p:spPr>
            <a:xfrm>
              <a:off x="10901689" y="3056992"/>
              <a:ext cx="891318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l-SI" dirty="0"/>
                <a:t>stator </a:t>
              </a:r>
              <a:r>
                <a:rPr lang="sl-SI" sz="1200" dirty="0"/>
                <a:t>(trajni magnet)</a:t>
              </a:r>
              <a:endParaRPr lang="sl-SI" dirty="0"/>
            </a:p>
          </p:txBody>
        </p:sp>
        <p:sp>
          <p:nvSpPr>
            <p:cNvPr id="25" name="PoljeZBesedilom 24">
              <a:extLst>
                <a:ext uri="{FF2B5EF4-FFF2-40B4-BE49-F238E27FC236}">
                  <a16:creationId xmlns:a16="http://schemas.microsoft.com/office/drawing/2014/main" id="{304E3B59-1E3E-4A28-A023-48358D607CA8}"/>
                </a:ext>
              </a:extLst>
            </p:cNvPr>
            <p:cNvSpPr txBox="1"/>
            <p:nvPr/>
          </p:nvSpPr>
          <p:spPr>
            <a:xfrm>
              <a:off x="9065360" y="2839245"/>
              <a:ext cx="1053582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l-SI" dirty="0"/>
                <a:t>rotor </a:t>
              </a:r>
              <a:r>
                <a:rPr lang="sl-SI" sz="1200" dirty="0"/>
                <a:t>(elektro- magnet)</a:t>
              </a:r>
              <a:endParaRPr lang="sl-SI" dirty="0"/>
            </a:p>
          </p:txBody>
        </p:sp>
        <p:sp>
          <p:nvSpPr>
            <p:cNvPr id="26" name="PoljeZBesedilom 25">
              <a:extLst>
                <a:ext uri="{FF2B5EF4-FFF2-40B4-BE49-F238E27FC236}">
                  <a16:creationId xmlns:a16="http://schemas.microsoft.com/office/drawing/2014/main" id="{85481745-64A7-45D7-9E91-CED9B8D6B311}"/>
                </a:ext>
              </a:extLst>
            </p:cNvPr>
            <p:cNvSpPr txBox="1"/>
            <p:nvPr/>
          </p:nvSpPr>
          <p:spPr>
            <a:xfrm>
              <a:off x="6758996" y="4447481"/>
              <a:ext cx="11881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sl-SI" dirty="0"/>
                <a:t>kolektor</a:t>
              </a:r>
            </a:p>
          </p:txBody>
        </p:sp>
        <p:sp>
          <p:nvSpPr>
            <p:cNvPr id="27" name="PoljeZBesedilom 26">
              <a:extLst>
                <a:ext uri="{FF2B5EF4-FFF2-40B4-BE49-F238E27FC236}">
                  <a16:creationId xmlns:a16="http://schemas.microsoft.com/office/drawing/2014/main" id="{3E50A5A7-0C66-4B78-8BB1-AFBE9F3A89E7}"/>
                </a:ext>
              </a:extLst>
            </p:cNvPr>
            <p:cNvSpPr txBox="1"/>
            <p:nvPr/>
          </p:nvSpPr>
          <p:spPr>
            <a:xfrm>
              <a:off x="6849193" y="4981991"/>
              <a:ext cx="7896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sl-SI" dirty="0"/>
                <a:t>ščetke </a:t>
              </a:r>
              <a:endParaRPr lang="sl-SI" sz="1200" dirty="0"/>
            </a:p>
          </p:txBody>
        </p:sp>
        <p:sp>
          <p:nvSpPr>
            <p:cNvPr id="28" name="PoljeZBesedilom 27">
              <a:extLst>
                <a:ext uri="{FF2B5EF4-FFF2-40B4-BE49-F238E27FC236}">
                  <a16:creationId xmlns:a16="http://schemas.microsoft.com/office/drawing/2014/main" id="{ECA9B98B-087C-439E-9F9A-C19E0615EA0D}"/>
                </a:ext>
              </a:extLst>
            </p:cNvPr>
            <p:cNvSpPr txBox="1"/>
            <p:nvPr/>
          </p:nvSpPr>
          <p:spPr>
            <a:xfrm>
              <a:off x="7392144" y="6255166"/>
              <a:ext cx="36364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l-SI" dirty="0"/>
                <a:t>električna priključka</a:t>
              </a:r>
            </a:p>
          </p:txBody>
        </p:sp>
      </p:grpSp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076014D1-EF02-44DF-8EBA-9319808B6ACF}"/>
              </a:ext>
            </a:extLst>
          </p:cNvPr>
          <p:cNvSpPr txBox="1"/>
          <p:nvPr/>
        </p:nvSpPr>
        <p:spPr>
          <a:xfrm>
            <a:off x="263352" y="5719975"/>
            <a:ext cx="6012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Če zamenjamo priključka + in -, se vrti elektromotor v nasprotno smer. </a:t>
            </a:r>
            <a:r>
              <a:rPr lang="sl-SI" dirty="0"/>
              <a:t>To s pridom izkoriščamo pri akumulatorskih vijačnikih za vrtenje v levo ali desno.</a:t>
            </a:r>
          </a:p>
        </p:txBody>
      </p:sp>
      <p:sp>
        <p:nvSpPr>
          <p:cNvPr id="31" name="PoljeZBesedilom 30">
            <a:extLst>
              <a:ext uri="{FF2B5EF4-FFF2-40B4-BE49-F238E27FC236}">
                <a16:creationId xmlns:a16="http://schemas.microsoft.com/office/drawing/2014/main" id="{6508DA53-7A29-4FD0-AD37-F3587D5565E8}"/>
              </a:ext>
            </a:extLst>
          </p:cNvPr>
          <p:cNvSpPr txBox="1"/>
          <p:nvPr/>
        </p:nvSpPr>
        <p:spPr>
          <a:xfrm>
            <a:off x="5167336" y="217479"/>
            <a:ext cx="6761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highlight>
                  <a:srgbClr val="FFFF00"/>
                </a:highlight>
              </a:rPr>
              <a:t>Prepiši v zvezek! Navedi tudi glavne sestavne dele elektromotorja.</a:t>
            </a:r>
          </a:p>
        </p:txBody>
      </p:sp>
    </p:spTree>
    <p:extLst>
      <p:ext uri="{BB962C8B-B14F-4D97-AF65-F5344CB8AC3E}">
        <p14:creationId xmlns:p14="http://schemas.microsoft.com/office/powerpoint/2010/main" val="3606687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471EE2-6A48-4A78-801E-260A81D13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41" y="151744"/>
            <a:ext cx="7423655" cy="662782"/>
          </a:xfrm>
        </p:spPr>
        <p:txBody>
          <a:bodyPr>
            <a:normAutofit/>
          </a:bodyPr>
          <a:lstStyle/>
          <a:p>
            <a:r>
              <a:rPr lang="sl-SI" sz="3200" dirty="0"/>
              <a:t>Zgradba elektromotorja na enosmerni tok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DB8ACA5E-E8F9-48AC-B2B0-8C965C1AF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16" y="3343085"/>
            <a:ext cx="2267776" cy="2354167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9FB46E29-D458-4192-9F10-F6511BA69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1436931"/>
            <a:ext cx="2360833" cy="1906154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AAF008C9-38E3-42F7-A03C-5AA69CADA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857" y="2390008"/>
            <a:ext cx="7702225" cy="2848511"/>
          </a:xfrm>
          <a:prstGeom prst="rect">
            <a:avLst/>
          </a:prstGeom>
        </p:spPr>
      </p:pic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E8A3CD9D-5278-4865-A87B-F0040B1A7152}"/>
              </a:ext>
            </a:extLst>
          </p:cNvPr>
          <p:cNvSpPr txBox="1"/>
          <p:nvPr/>
        </p:nvSpPr>
        <p:spPr>
          <a:xfrm>
            <a:off x="2444198" y="137914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gred elektromotorja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BB9C50C5-D1E2-4E16-8E6D-07D842568F7A}"/>
              </a:ext>
            </a:extLst>
          </p:cNvPr>
          <p:cNvSpPr txBox="1"/>
          <p:nvPr/>
        </p:nvSpPr>
        <p:spPr>
          <a:xfrm>
            <a:off x="1127448" y="582992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priključni sponki,</a:t>
            </a:r>
          </a:p>
          <a:p>
            <a:r>
              <a:rPr lang="sl-SI" dirty="0"/>
              <a:t>povezani s ščetkami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3DD54537-D74C-4856-997A-94EC61C8DF4B}"/>
              </a:ext>
            </a:extLst>
          </p:cNvPr>
          <p:cNvSpPr txBox="1"/>
          <p:nvPr/>
        </p:nvSpPr>
        <p:spPr>
          <a:xfrm>
            <a:off x="4585590" y="2577829"/>
            <a:ext cx="894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ščetke</a:t>
            </a: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AB08F37F-893C-4A79-9E28-19C6DE292EA1}"/>
              </a:ext>
            </a:extLst>
          </p:cNvPr>
          <p:cNvSpPr txBox="1"/>
          <p:nvPr/>
        </p:nvSpPr>
        <p:spPr>
          <a:xfrm>
            <a:off x="7555159" y="25534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gred elektromotorja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EF29430F-C186-44A6-9CDC-EAE21C7C7B2F}"/>
              </a:ext>
            </a:extLst>
          </p:cNvPr>
          <p:cNvSpPr txBox="1"/>
          <p:nvPr/>
        </p:nvSpPr>
        <p:spPr>
          <a:xfrm>
            <a:off x="6200863" y="2589859"/>
            <a:ext cx="129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kolektor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7153A55E-AD35-41EA-8105-8089D901191A}"/>
              </a:ext>
            </a:extLst>
          </p:cNvPr>
          <p:cNvSpPr txBox="1"/>
          <p:nvPr/>
        </p:nvSpPr>
        <p:spPr>
          <a:xfrm>
            <a:off x="6980278" y="5703913"/>
            <a:ext cx="1043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/>
              <a:t>rotor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1040C933-FC64-4D16-94CD-0D03706AEE84}"/>
              </a:ext>
            </a:extLst>
          </p:cNvPr>
          <p:cNvSpPr txBox="1"/>
          <p:nvPr/>
        </p:nvSpPr>
        <p:spPr>
          <a:xfrm>
            <a:off x="6624083" y="4722495"/>
            <a:ext cx="1043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rotorsko navitje</a:t>
            </a: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3F1DCE98-4B68-47A6-B93C-0266623AB2A0}"/>
              </a:ext>
            </a:extLst>
          </p:cNvPr>
          <p:cNvSpPr txBox="1"/>
          <p:nvPr/>
        </p:nvSpPr>
        <p:spPr>
          <a:xfrm>
            <a:off x="8075271" y="4755583"/>
            <a:ext cx="1377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železno jedro rotorja</a:t>
            </a:r>
          </a:p>
        </p:txBody>
      </p: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F3FF4386-B8AC-4816-9385-FB47F13D9BD8}"/>
              </a:ext>
            </a:extLst>
          </p:cNvPr>
          <p:cNvSpPr txBox="1"/>
          <p:nvPr/>
        </p:nvSpPr>
        <p:spPr>
          <a:xfrm>
            <a:off x="10337274" y="5703913"/>
            <a:ext cx="1043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/>
              <a:t>stator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37DE6711-5C9C-4F01-B0BE-DB5999B37331}"/>
              </a:ext>
            </a:extLst>
          </p:cNvPr>
          <p:cNvSpPr txBox="1"/>
          <p:nvPr/>
        </p:nvSpPr>
        <p:spPr>
          <a:xfrm>
            <a:off x="9799052" y="4798734"/>
            <a:ext cx="1238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ležaj motorne gredi</a:t>
            </a: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E21ED1D0-D6B8-4B51-B8F0-EACA6707ACE7}"/>
              </a:ext>
            </a:extLst>
          </p:cNvPr>
          <p:cNvSpPr txBox="1"/>
          <p:nvPr/>
        </p:nvSpPr>
        <p:spPr>
          <a:xfrm>
            <a:off x="10965094" y="4852663"/>
            <a:ext cx="1238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trajni magnet (N)</a:t>
            </a:r>
          </a:p>
        </p:txBody>
      </p:sp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3849781C-32EF-4252-A945-BE35DA0D5CE9}"/>
              </a:ext>
            </a:extLst>
          </p:cNvPr>
          <p:cNvSpPr txBox="1"/>
          <p:nvPr/>
        </p:nvSpPr>
        <p:spPr>
          <a:xfrm>
            <a:off x="9523744" y="1738003"/>
            <a:ext cx="1238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trajni magnet (S)</a:t>
            </a:r>
          </a:p>
        </p:txBody>
      </p:sp>
      <p:cxnSp>
        <p:nvCxnSpPr>
          <p:cNvPr id="28" name="Raven povezovalnik 27">
            <a:extLst>
              <a:ext uri="{FF2B5EF4-FFF2-40B4-BE49-F238E27FC236}">
                <a16:creationId xmlns:a16="http://schemas.microsoft.com/office/drawing/2014/main" id="{37E35E38-80BA-451F-AF47-9C5AB027706D}"/>
              </a:ext>
            </a:extLst>
          </p:cNvPr>
          <p:cNvCxnSpPr/>
          <p:nvPr/>
        </p:nvCxnSpPr>
        <p:spPr>
          <a:xfrm>
            <a:off x="6624083" y="2922736"/>
            <a:ext cx="222248" cy="89152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ven povezovalnik 32">
            <a:extLst>
              <a:ext uri="{FF2B5EF4-FFF2-40B4-BE49-F238E27FC236}">
                <a16:creationId xmlns:a16="http://schemas.microsoft.com/office/drawing/2014/main" id="{7267D71B-85CC-4C97-92A3-9321200B7B99}"/>
              </a:ext>
            </a:extLst>
          </p:cNvPr>
          <p:cNvCxnSpPr/>
          <p:nvPr/>
        </p:nvCxnSpPr>
        <p:spPr>
          <a:xfrm>
            <a:off x="8510096" y="2897321"/>
            <a:ext cx="222248" cy="89152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ven povezovalnik 33">
            <a:extLst>
              <a:ext uri="{FF2B5EF4-FFF2-40B4-BE49-F238E27FC236}">
                <a16:creationId xmlns:a16="http://schemas.microsoft.com/office/drawing/2014/main" id="{09E1DAF4-22A0-4427-9EC9-97F10F8F1BBF}"/>
              </a:ext>
            </a:extLst>
          </p:cNvPr>
          <p:cNvCxnSpPr>
            <a:cxnSpLocks/>
          </p:cNvCxnSpPr>
          <p:nvPr/>
        </p:nvCxnSpPr>
        <p:spPr>
          <a:xfrm flipH="1">
            <a:off x="4749787" y="2959191"/>
            <a:ext cx="165491" cy="95164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ven povezovalnik 35">
            <a:extLst>
              <a:ext uri="{FF2B5EF4-FFF2-40B4-BE49-F238E27FC236}">
                <a16:creationId xmlns:a16="http://schemas.microsoft.com/office/drawing/2014/main" id="{9477B83B-5C97-4D76-963A-264E2E3C7203}"/>
              </a:ext>
            </a:extLst>
          </p:cNvPr>
          <p:cNvCxnSpPr>
            <a:cxnSpLocks/>
          </p:cNvCxnSpPr>
          <p:nvPr/>
        </p:nvCxnSpPr>
        <p:spPr>
          <a:xfrm>
            <a:off x="5126888" y="2947161"/>
            <a:ext cx="354712" cy="12874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ven povezovalnik 37">
            <a:extLst>
              <a:ext uri="{FF2B5EF4-FFF2-40B4-BE49-F238E27FC236}">
                <a16:creationId xmlns:a16="http://schemas.microsoft.com/office/drawing/2014/main" id="{560CB7D9-AD42-446A-8AA5-DE336B710228}"/>
              </a:ext>
            </a:extLst>
          </p:cNvPr>
          <p:cNvCxnSpPr>
            <a:cxnSpLocks/>
          </p:cNvCxnSpPr>
          <p:nvPr/>
        </p:nvCxnSpPr>
        <p:spPr>
          <a:xfrm flipH="1">
            <a:off x="6957456" y="4313431"/>
            <a:ext cx="326676" cy="43610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ven povezovalnik 40">
            <a:extLst>
              <a:ext uri="{FF2B5EF4-FFF2-40B4-BE49-F238E27FC236}">
                <a16:creationId xmlns:a16="http://schemas.microsoft.com/office/drawing/2014/main" id="{61AB4E77-D321-4543-A129-8C827C65EEEC}"/>
              </a:ext>
            </a:extLst>
          </p:cNvPr>
          <p:cNvCxnSpPr>
            <a:cxnSpLocks/>
          </p:cNvCxnSpPr>
          <p:nvPr/>
        </p:nvCxnSpPr>
        <p:spPr>
          <a:xfrm>
            <a:off x="7957951" y="4132765"/>
            <a:ext cx="277505" cy="6788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ven povezovalnik 42">
            <a:extLst>
              <a:ext uri="{FF2B5EF4-FFF2-40B4-BE49-F238E27FC236}">
                <a16:creationId xmlns:a16="http://schemas.microsoft.com/office/drawing/2014/main" id="{94F41315-440B-41C5-A3C1-4DCA5DF8A90C}"/>
              </a:ext>
            </a:extLst>
          </p:cNvPr>
          <p:cNvCxnSpPr>
            <a:cxnSpLocks/>
          </p:cNvCxnSpPr>
          <p:nvPr/>
        </p:nvCxnSpPr>
        <p:spPr>
          <a:xfrm flipH="1">
            <a:off x="10075826" y="3814263"/>
            <a:ext cx="342415" cy="101252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ven povezovalnik 44">
            <a:extLst>
              <a:ext uri="{FF2B5EF4-FFF2-40B4-BE49-F238E27FC236}">
                <a16:creationId xmlns:a16="http://schemas.microsoft.com/office/drawing/2014/main" id="{186F1105-62F3-46A3-B613-B9476B540DDC}"/>
              </a:ext>
            </a:extLst>
          </p:cNvPr>
          <p:cNvCxnSpPr>
            <a:cxnSpLocks/>
          </p:cNvCxnSpPr>
          <p:nvPr/>
        </p:nvCxnSpPr>
        <p:spPr>
          <a:xfrm>
            <a:off x="10986447" y="4313431"/>
            <a:ext cx="273232" cy="59938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ven povezovalnik 46">
            <a:extLst>
              <a:ext uri="{FF2B5EF4-FFF2-40B4-BE49-F238E27FC236}">
                <a16:creationId xmlns:a16="http://schemas.microsoft.com/office/drawing/2014/main" id="{D294A6DA-5305-4D28-A568-537BCBC23080}"/>
              </a:ext>
            </a:extLst>
          </p:cNvPr>
          <p:cNvCxnSpPr>
            <a:cxnSpLocks/>
          </p:cNvCxnSpPr>
          <p:nvPr/>
        </p:nvCxnSpPr>
        <p:spPr>
          <a:xfrm>
            <a:off x="10073334" y="2390007"/>
            <a:ext cx="152475" cy="57233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ven povezovalnik 52">
            <a:extLst>
              <a:ext uri="{FF2B5EF4-FFF2-40B4-BE49-F238E27FC236}">
                <a16:creationId xmlns:a16="http://schemas.microsoft.com/office/drawing/2014/main" id="{7EEF51AF-9CCA-4D46-BCD4-0C38CFD0A917}"/>
              </a:ext>
            </a:extLst>
          </p:cNvPr>
          <p:cNvCxnSpPr>
            <a:cxnSpLocks/>
          </p:cNvCxnSpPr>
          <p:nvPr/>
        </p:nvCxnSpPr>
        <p:spPr>
          <a:xfrm flipH="1">
            <a:off x="11311713" y="2259701"/>
            <a:ext cx="68728" cy="4126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PoljeZBesedilom 51">
            <a:extLst>
              <a:ext uri="{FF2B5EF4-FFF2-40B4-BE49-F238E27FC236}">
                <a16:creationId xmlns:a16="http://schemas.microsoft.com/office/drawing/2014/main" id="{356C1DA0-53D6-4F58-A71A-6B9C62BB1994}"/>
              </a:ext>
            </a:extLst>
          </p:cNvPr>
          <p:cNvSpPr txBox="1"/>
          <p:nvPr/>
        </p:nvSpPr>
        <p:spPr>
          <a:xfrm>
            <a:off x="10965094" y="1666920"/>
            <a:ext cx="105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ohišje statorja</a:t>
            </a:r>
          </a:p>
        </p:txBody>
      </p:sp>
      <p:cxnSp>
        <p:nvCxnSpPr>
          <p:cNvPr id="57" name="Raven povezovalnik 56">
            <a:extLst>
              <a:ext uri="{FF2B5EF4-FFF2-40B4-BE49-F238E27FC236}">
                <a16:creationId xmlns:a16="http://schemas.microsoft.com/office/drawing/2014/main" id="{3DF3370F-1358-4B23-86E6-3D65B48A5D02}"/>
              </a:ext>
            </a:extLst>
          </p:cNvPr>
          <p:cNvCxnSpPr>
            <a:cxnSpLocks/>
          </p:cNvCxnSpPr>
          <p:nvPr/>
        </p:nvCxnSpPr>
        <p:spPr>
          <a:xfrm flipH="1">
            <a:off x="2833773" y="1738003"/>
            <a:ext cx="314125" cy="8518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aven povezovalnik 60">
            <a:extLst>
              <a:ext uri="{FF2B5EF4-FFF2-40B4-BE49-F238E27FC236}">
                <a16:creationId xmlns:a16="http://schemas.microsoft.com/office/drawing/2014/main" id="{E6C13FCE-6011-402D-B580-0C05C3B7C1DF}"/>
              </a:ext>
            </a:extLst>
          </p:cNvPr>
          <p:cNvCxnSpPr>
            <a:cxnSpLocks/>
          </p:cNvCxnSpPr>
          <p:nvPr/>
        </p:nvCxnSpPr>
        <p:spPr>
          <a:xfrm flipH="1">
            <a:off x="1998823" y="4730064"/>
            <a:ext cx="463181" cy="11921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aven povezovalnik 62">
            <a:extLst>
              <a:ext uri="{FF2B5EF4-FFF2-40B4-BE49-F238E27FC236}">
                <a16:creationId xmlns:a16="http://schemas.microsoft.com/office/drawing/2014/main" id="{7CDCE7B4-D618-489F-A72B-09CF81543384}"/>
              </a:ext>
            </a:extLst>
          </p:cNvPr>
          <p:cNvCxnSpPr>
            <a:cxnSpLocks/>
          </p:cNvCxnSpPr>
          <p:nvPr/>
        </p:nvCxnSpPr>
        <p:spPr>
          <a:xfrm>
            <a:off x="1755152" y="5380568"/>
            <a:ext cx="98190" cy="49107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PoljeZBesedilom 61">
            <a:extLst>
              <a:ext uri="{FF2B5EF4-FFF2-40B4-BE49-F238E27FC236}">
                <a16:creationId xmlns:a16="http://schemas.microsoft.com/office/drawing/2014/main" id="{45C99216-7379-4265-AD46-791D38870C90}"/>
              </a:ext>
            </a:extLst>
          </p:cNvPr>
          <p:cNvSpPr txBox="1"/>
          <p:nvPr/>
        </p:nvSpPr>
        <p:spPr>
          <a:xfrm>
            <a:off x="5207376" y="1722757"/>
            <a:ext cx="1756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komutator</a:t>
            </a:r>
            <a:endParaRPr lang="sl-SI" dirty="0"/>
          </a:p>
        </p:txBody>
      </p:sp>
      <p:cxnSp>
        <p:nvCxnSpPr>
          <p:cNvPr id="67" name="Raven povezovalnik 66">
            <a:extLst>
              <a:ext uri="{FF2B5EF4-FFF2-40B4-BE49-F238E27FC236}">
                <a16:creationId xmlns:a16="http://schemas.microsoft.com/office/drawing/2014/main" id="{4465EB8E-BFF6-48C5-9EB7-ABF8F18C5B2A}"/>
              </a:ext>
            </a:extLst>
          </p:cNvPr>
          <p:cNvCxnSpPr>
            <a:cxnSpLocks/>
          </p:cNvCxnSpPr>
          <p:nvPr/>
        </p:nvCxnSpPr>
        <p:spPr>
          <a:xfrm>
            <a:off x="6015916" y="2144095"/>
            <a:ext cx="522224" cy="52828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aven povezovalnik 68">
            <a:extLst>
              <a:ext uri="{FF2B5EF4-FFF2-40B4-BE49-F238E27FC236}">
                <a16:creationId xmlns:a16="http://schemas.microsoft.com/office/drawing/2014/main" id="{3F648869-D12C-4CA7-B40B-9FB82533FF9A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5032596" y="2136679"/>
            <a:ext cx="802292" cy="4411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aven povezovalnik 72">
            <a:extLst>
              <a:ext uri="{FF2B5EF4-FFF2-40B4-BE49-F238E27FC236}">
                <a16:creationId xmlns:a16="http://schemas.microsoft.com/office/drawing/2014/main" id="{222BA88D-4831-423A-9471-2FC9908D740A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7145667" y="5368826"/>
            <a:ext cx="286559" cy="4228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aven povezovalnik 73">
            <a:extLst>
              <a:ext uri="{FF2B5EF4-FFF2-40B4-BE49-F238E27FC236}">
                <a16:creationId xmlns:a16="http://schemas.microsoft.com/office/drawing/2014/main" id="{3E5A43AB-A9DE-4B94-87F9-906EB46072F8}"/>
              </a:ext>
            </a:extLst>
          </p:cNvPr>
          <p:cNvCxnSpPr>
            <a:cxnSpLocks/>
          </p:cNvCxnSpPr>
          <p:nvPr/>
        </p:nvCxnSpPr>
        <p:spPr>
          <a:xfrm flipH="1">
            <a:off x="7617131" y="5326159"/>
            <a:ext cx="415978" cy="4655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33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C3EACB-F882-40B9-B4F8-7A6B873D5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154503"/>
            <a:ext cx="10515600" cy="718214"/>
          </a:xfrm>
        </p:spPr>
        <p:txBody>
          <a:bodyPr>
            <a:normAutofit/>
          </a:bodyPr>
          <a:lstStyle/>
          <a:p>
            <a:r>
              <a:rPr lang="sl-SI" sz="3200" dirty="0"/>
              <a:t>Elektromotorji na izmenični tok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36DCA74-129D-4B28-AA88-FFBEB1A9EA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88" y="2184502"/>
            <a:ext cx="4010675" cy="248899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BA64D79-E6CC-4B83-93D9-6988FE858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136" y="1016732"/>
            <a:ext cx="5976664" cy="4628852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9F428B22-FA52-4522-B065-03C2EE675589}"/>
              </a:ext>
            </a:extLst>
          </p:cNvPr>
          <p:cNvSpPr txBox="1"/>
          <p:nvPr/>
        </p:nvSpPr>
        <p:spPr>
          <a:xfrm>
            <a:off x="468489" y="5543958"/>
            <a:ext cx="4908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Elektromotor z rotorjem s kratkostično kletko – motor ne potrebuje ščetk. V statorju imamo tuljave, ki ustvarjajo elektromagnet.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7A867335-91EF-4034-9EA2-BB8927406111}"/>
              </a:ext>
            </a:extLst>
          </p:cNvPr>
          <p:cNvSpPr txBox="1"/>
          <p:nvPr/>
        </p:nvSpPr>
        <p:spPr>
          <a:xfrm>
            <a:off x="5661496" y="5327934"/>
            <a:ext cx="6084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Elektromotor z rotorskim navitjem – motor ima na gredi komutator (kolektor). Preko  njega in ščetk (krtačke) prihaja tok v rotorsko navitje in ustvarja magnetno polje.</a:t>
            </a:r>
          </a:p>
          <a:p>
            <a:r>
              <a:rPr lang="sl-SI" dirty="0"/>
              <a:t>Tudi stator ima elektromagnet.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50A791A0-26A2-49A5-A1DE-E76ABEF8D762}"/>
              </a:ext>
            </a:extLst>
          </p:cNvPr>
          <p:cNvSpPr txBox="1"/>
          <p:nvPr/>
        </p:nvSpPr>
        <p:spPr>
          <a:xfrm>
            <a:off x="191344" y="123275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stator (ohišje) s statorskim elektromagnetom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49A5AF2B-F13C-4E72-B3C7-9455A3501E9B}"/>
              </a:ext>
            </a:extLst>
          </p:cNvPr>
          <p:cNvSpPr txBox="1"/>
          <p:nvPr/>
        </p:nvSpPr>
        <p:spPr>
          <a:xfrm>
            <a:off x="2229277" y="4762605"/>
            <a:ext cx="947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gred motorja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847CD3C-0E7B-46CD-BA7A-7C4901E16610}"/>
              </a:ext>
            </a:extLst>
          </p:cNvPr>
          <p:cNvSpPr txBox="1"/>
          <p:nvPr/>
        </p:nvSpPr>
        <p:spPr>
          <a:xfrm>
            <a:off x="974745" y="4785562"/>
            <a:ext cx="1112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ležaj na </a:t>
            </a:r>
          </a:p>
          <a:p>
            <a:r>
              <a:rPr lang="sl-SI" dirty="0"/>
              <a:t>gredi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E6C4AE69-7AA3-4AA5-98B5-2C29666EF8BE}"/>
              </a:ext>
            </a:extLst>
          </p:cNvPr>
          <p:cNvSpPr txBox="1"/>
          <p:nvPr/>
        </p:nvSpPr>
        <p:spPr>
          <a:xfrm>
            <a:off x="3318978" y="4762605"/>
            <a:ext cx="2100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rotor s </a:t>
            </a:r>
          </a:p>
          <a:p>
            <a:r>
              <a:rPr lang="sl-SI" dirty="0"/>
              <a:t>kratkostično kletko</a:t>
            </a:r>
          </a:p>
        </p:txBody>
      </p:sp>
      <p:cxnSp>
        <p:nvCxnSpPr>
          <p:cNvPr id="13" name="Raven povezovalnik 12">
            <a:extLst>
              <a:ext uri="{FF2B5EF4-FFF2-40B4-BE49-F238E27FC236}">
                <a16:creationId xmlns:a16="http://schemas.microsoft.com/office/drawing/2014/main" id="{F4A53054-1164-4923-810B-E125412ECA89}"/>
              </a:ext>
            </a:extLst>
          </p:cNvPr>
          <p:cNvCxnSpPr/>
          <p:nvPr/>
        </p:nvCxnSpPr>
        <p:spPr>
          <a:xfrm>
            <a:off x="3318904" y="3825044"/>
            <a:ext cx="241801" cy="9605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ovezovalnik 13">
            <a:extLst>
              <a:ext uri="{FF2B5EF4-FFF2-40B4-BE49-F238E27FC236}">
                <a16:creationId xmlns:a16="http://schemas.microsoft.com/office/drawing/2014/main" id="{2DAE0EC3-63D6-4069-B975-6882A24AD0C0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2681011" y="3667065"/>
            <a:ext cx="21990" cy="10955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ovezovalnik 15">
            <a:extLst>
              <a:ext uri="{FF2B5EF4-FFF2-40B4-BE49-F238E27FC236}">
                <a16:creationId xmlns:a16="http://schemas.microsoft.com/office/drawing/2014/main" id="{0414EAEE-1983-4038-9295-38285A75D98C}"/>
              </a:ext>
            </a:extLst>
          </p:cNvPr>
          <p:cNvCxnSpPr>
            <a:cxnSpLocks/>
          </p:cNvCxnSpPr>
          <p:nvPr/>
        </p:nvCxnSpPr>
        <p:spPr>
          <a:xfrm flipH="1">
            <a:off x="1651895" y="3903169"/>
            <a:ext cx="737504" cy="9605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FA134082-57F1-400B-B205-D87BA095A037}"/>
              </a:ext>
            </a:extLst>
          </p:cNvPr>
          <p:cNvSpPr txBox="1"/>
          <p:nvPr/>
        </p:nvSpPr>
        <p:spPr>
          <a:xfrm>
            <a:off x="7284132" y="1016732"/>
            <a:ext cx="16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rotorsko navitje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F60573BB-A11B-4DE0-9AEB-6F5244560064}"/>
              </a:ext>
            </a:extLst>
          </p:cNvPr>
          <p:cNvSpPr txBox="1"/>
          <p:nvPr/>
        </p:nvSpPr>
        <p:spPr>
          <a:xfrm>
            <a:off x="9842712" y="1671147"/>
            <a:ext cx="137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kolektor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48422698-C62F-4C5A-8B20-E2D5791DCA5A}"/>
              </a:ext>
            </a:extLst>
          </p:cNvPr>
          <p:cNvSpPr txBox="1"/>
          <p:nvPr/>
        </p:nvSpPr>
        <p:spPr>
          <a:xfrm>
            <a:off x="9984432" y="4863687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ščetke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B261A461-1070-4D75-BFF0-AA5B527327BB}"/>
              </a:ext>
            </a:extLst>
          </p:cNvPr>
          <p:cNvSpPr txBox="1"/>
          <p:nvPr/>
        </p:nvSpPr>
        <p:spPr>
          <a:xfrm>
            <a:off x="5920859" y="4599824"/>
            <a:ext cx="2100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statorski elektromagnet</a:t>
            </a:r>
          </a:p>
        </p:txBody>
      </p:sp>
      <p:cxnSp>
        <p:nvCxnSpPr>
          <p:cNvPr id="22" name="Raven povezovalnik 21">
            <a:extLst>
              <a:ext uri="{FF2B5EF4-FFF2-40B4-BE49-F238E27FC236}">
                <a16:creationId xmlns:a16="http://schemas.microsoft.com/office/drawing/2014/main" id="{5658C03A-135F-4241-AA15-D81E46BDA7A0}"/>
              </a:ext>
            </a:extLst>
          </p:cNvPr>
          <p:cNvCxnSpPr>
            <a:cxnSpLocks/>
          </p:cNvCxnSpPr>
          <p:nvPr/>
        </p:nvCxnSpPr>
        <p:spPr>
          <a:xfrm>
            <a:off x="7680176" y="1347145"/>
            <a:ext cx="216051" cy="13176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2F9276DB-3718-458B-83E5-332D678FD5CA}"/>
              </a:ext>
            </a:extLst>
          </p:cNvPr>
          <p:cNvSpPr txBox="1"/>
          <p:nvPr/>
        </p:nvSpPr>
        <p:spPr>
          <a:xfrm>
            <a:off x="9118563" y="1509755"/>
            <a:ext cx="978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rotor</a:t>
            </a:r>
          </a:p>
        </p:txBody>
      </p:sp>
      <p:cxnSp>
        <p:nvCxnSpPr>
          <p:cNvPr id="25" name="Raven povezovalnik 24">
            <a:extLst>
              <a:ext uri="{FF2B5EF4-FFF2-40B4-BE49-F238E27FC236}">
                <a16:creationId xmlns:a16="http://schemas.microsoft.com/office/drawing/2014/main" id="{1C02142D-0E58-4710-92CB-767278C55131}"/>
              </a:ext>
            </a:extLst>
          </p:cNvPr>
          <p:cNvCxnSpPr>
            <a:cxnSpLocks/>
          </p:cNvCxnSpPr>
          <p:nvPr/>
        </p:nvCxnSpPr>
        <p:spPr>
          <a:xfrm flipH="1">
            <a:off x="8981685" y="1879087"/>
            <a:ext cx="390679" cy="7740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en povezovalnik 26">
            <a:extLst>
              <a:ext uri="{FF2B5EF4-FFF2-40B4-BE49-F238E27FC236}">
                <a16:creationId xmlns:a16="http://schemas.microsoft.com/office/drawing/2014/main" id="{CEB23F1B-598A-4A41-8516-21F1E3B4CAC4}"/>
              </a:ext>
            </a:extLst>
          </p:cNvPr>
          <p:cNvCxnSpPr>
            <a:cxnSpLocks/>
          </p:cNvCxnSpPr>
          <p:nvPr/>
        </p:nvCxnSpPr>
        <p:spPr>
          <a:xfrm flipH="1">
            <a:off x="9607601" y="2146485"/>
            <a:ext cx="233419" cy="9584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en povezovalnik 28">
            <a:extLst>
              <a:ext uri="{FF2B5EF4-FFF2-40B4-BE49-F238E27FC236}">
                <a16:creationId xmlns:a16="http://schemas.microsoft.com/office/drawing/2014/main" id="{4352899A-7825-4A6B-A771-A7FEDF5D6857}"/>
              </a:ext>
            </a:extLst>
          </p:cNvPr>
          <p:cNvCxnSpPr>
            <a:cxnSpLocks/>
          </p:cNvCxnSpPr>
          <p:nvPr/>
        </p:nvCxnSpPr>
        <p:spPr>
          <a:xfrm>
            <a:off x="9509243" y="3740921"/>
            <a:ext cx="587396" cy="11820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en povezovalnik 30">
            <a:extLst>
              <a:ext uri="{FF2B5EF4-FFF2-40B4-BE49-F238E27FC236}">
                <a16:creationId xmlns:a16="http://schemas.microsoft.com/office/drawing/2014/main" id="{E4DE66E8-BBE6-4BB1-BB01-CA3614D3420D}"/>
              </a:ext>
            </a:extLst>
          </p:cNvPr>
          <p:cNvCxnSpPr>
            <a:cxnSpLocks/>
          </p:cNvCxnSpPr>
          <p:nvPr/>
        </p:nvCxnSpPr>
        <p:spPr>
          <a:xfrm flipH="1">
            <a:off x="6712023" y="4599824"/>
            <a:ext cx="765904" cy="3461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ven povezovalnik 32">
            <a:extLst>
              <a:ext uri="{FF2B5EF4-FFF2-40B4-BE49-F238E27FC236}">
                <a16:creationId xmlns:a16="http://schemas.microsoft.com/office/drawing/2014/main" id="{8356F769-A39C-4F0F-A3CA-EEB42E4B8E32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1667508" y="1879087"/>
            <a:ext cx="405156" cy="9262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ravokotnik 34">
            <a:extLst>
              <a:ext uri="{FF2B5EF4-FFF2-40B4-BE49-F238E27FC236}">
                <a16:creationId xmlns:a16="http://schemas.microsoft.com/office/drawing/2014/main" id="{E983D940-1909-4051-8661-C06D5FD03C97}"/>
              </a:ext>
            </a:extLst>
          </p:cNvPr>
          <p:cNvSpPr/>
          <p:nvPr/>
        </p:nvSpPr>
        <p:spPr>
          <a:xfrm>
            <a:off x="10096639" y="566067"/>
            <a:ext cx="14671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komutator:</a:t>
            </a:r>
          </a:p>
          <a:p>
            <a:pPr marL="285750" indent="-285750">
              <a:buFontTx/>
              <a:buChar char="-"/>
            </a:pPr>
            <a:r>
              <a:rPr lang="sl-SI" dirty="0"/>
              <a:t>kolektor in</a:t>
            </a:r>
          </a:p>
          <a:p>
            <a:pPr marL="285750" indent="-285750">
              <a:buFontTx/>
              <a:buChar char="-"/>
            </a:pPr>
            <a:r>
              <a:rPr lang="sl-SI" dirty="0"/>
              <a:t>ščetke</a:t>
            </a:r>
          </a:p>
        </p:txBody>
      </p:sp>
    </p:spTree>
    <p:extLst>
      <p:ext uri="{BB962C8B-B14F-4D97-AF65-F5344CB8AC3E}">
        <p14:creationId xmlns:p14="http://schemas.microsoft.com/office/powerpoint/2010/main" val="496776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Naslov 1">
            <a:extLst>
              <a:ext uri="{FF2B5EF4-FFF2-40B4-BE49-F238E27FC236}">
                <a16:creationId xmlns:a16="http://schemas.microsoft.com/office/drawing/2014/main" id="{E51426F4-BAA5-4E0C-996D-8A3DA34B1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627" y="125468"/>
            <a:ext cx="10681905" cy="654882"/>
          </a:xfrm>
        </p:spPr>
        <p:txBody>
          <a:bodyPr>
            <a:normAutofit/>
          </a:bodyPr>
          <a:lstStyle/>
          <a:p>
            <a:r>
              <a:rPr lang="sl-SI" sz="3200" dirty="0"/>
              <a:t>KAKO DELUJE AKUMULATORSKI VRTALNIK / VIJAČNIK?</a:t>
            </a:r>
          </a:p>
        </p:txBody>
      </p:sp>
      <p:grpSp>
        <p:nvGrpSpPr>
          <p:cNvPr id="38" name="Skupina 37">
            <a:extLst>
              <a:ext uri="{FF2B5EF4-FFF2-40B4-BE49-F238E27FC236}">
                <a16:creationId xmlns:a16="http://schemas.microsoft.com/office/drawing/2014/main" id="{AB1D417C-A97F-45A3-AA33-29A377F02CCF}"/>
              </a:ext>
            </a:extLst>
          </p:cNvPr>
          <p:cNvGrpSpPr/>
          <p:nvPr/>
        </p:nvGrpSpPr>
        <p:grpSpPr>
          <a:xfrm>
            <a:off x="2711624" y="1340768"/>
            <a:ext cx="8907871" cy="4997817"/>
            <a:chOff x="695400" y="1110364"/>
            <a:chExt cx="8907871" cy="4997817"/>
          </a:xfrm>
        </p:grpSpPr>
        <p:pic>
          <p:nvPicPr>
            <p:cNvPr id="25" name="Slika 24">
              <a:extLst>
                <a:ext uri="{FF2B5EF4-FFF2-40B4-BE49-F238E27FC236}">
                  <a16:creationId xmlns:a16="http://schemas.microsoft.com/office/drawing/2014/main" id="{69B75BDC-7E5F-42FB-843E-14849950C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40653" y="1479696"/>
              <a:ext cx="4284476" cy="4628485"/>
            </a:xfrm>
            <a:prstGeom prst="rect">
              <a:avLst/>
            </a:prstGeom>
          </p:spPr>
        </p:pic>
        <p:sp>
          <p:nvSpPr>
            <p:cNvPr id="23" name="PoljeZBesedilom 22">
              <a:extLst>
                <a:ext uri="{FF2B5EF4-FFF2-40B4-BE49-F238E27FC236}">
                  <a16:creationId xmlns:a16="http://schemas.microsoft.com/office/drawing/2014/main" id="{C8C5D2DC-BE38-463A-B97C-2F31BE9E57DA}"/>
                </a:ext>
              </a:extLst>
            </p:cNvPr>
            <p:cNvSpPr txBox="1"/>
            <p:nvPr/>
          </p:nvSpPr>
          <p:spPr>
            <a:xfrm>
              <a:off x="695400" y="5193638"/>
              <a:ext cx="3456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/>
                <a:t>akumulator – vir električnega toka</a:t>
              </a:r>
            </a:p>
          </p:txBody>
        </p:sp>
        <p:sp>
          <p:nvSpPr>
            <p:cNvPr id="26" name="PoljeZBesedilom 25">
              <a:extLst>
                <a:ext uri="{FF2B5EF4-FFF2-40B4-BE49-F238E27FC236}">
                  <a16:creationId xmlns:a16="http://schemas.microsoft.com/office/drawing/2014/main" id="{16C3B147-E0CD-41BD-A0BB-B053EEBAC54A}"/>
                </a:ext>
              </a:extLst>
            </p:cNvPr>
            <p:cNvSpPr txBox="1"/>
            <p:nvPr/>
          </p:nvSpPr>
          <p:spPr>
            <a:xfrm>
              <a:off x="6708068" y="4113076"/>
              <a:ext cx="2556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/>
                <a:t>stikalo za vklop / izklop</a:t>
              </a:r>
            </a:p>
          </p:txBody>
        </p:sp>
        <p:sp>
          <p:nvSpPr>
            <p:cNvPr id="27" name="PoljeZBesedilom 26">
              <a:extLst>
                <a:ext uri="{FF2B5EF4-FFF2-40B4-BE49-F238E27FC236}">
                  <a16:creationId xmlns:a16="http://schemas.microsoft.com/office/drawing/2014/main" id="{3E27C231-4EAE-42A8-90C9-A1D2439E33B6}"/>
                </a:ext>
              </a:extLst>
            </p:cNvPr>
            <p:cNvSpPr txBox="1"/>
            <p:nvPr/>
          </p:nvSpPr>
          <p:spPr>
            <a:xfrm>
              <a:off x="7046987" y="2924944"/>
              <a:ext cx="25562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/>
                <a:t>stikalo za preklapljanje vrtenja v levo / desno</a:t>
              </a:r>
            </a:p>
          </p:txBody>
        </p:sp>
        <p:sp>
          <p:nvSpPr>
            <p:cNvPr id="28" name="PoljeZBesedilom 27">
              <a:extLst>
                <a:ext uri="{FF2B5EF4-FFF2-40B4-BE49-F238E27FC236}">
                  <a16:creationId xmlns:a16="http://schemas.microsoft.com/office/drawing/2014/main" id="{AA5E9ACC-0272-4ABE-911A-86F8C6B03BC1}"/>
                </a:ext>
              </a:extLst>
            </p:cNvPr>
            <p:cNvSpPr txBox="1"/>
            <p:nvPr/>
          </p:nvSpPr>
          <p:spPr>
            <a:xfrm>
              <a:off x="4503841" y="1110364"/>
              <a:ext cx="15857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/>
                <a:t>elektromotor</a:t>
              </a:r>
            </a:p>
          </p:txBody>
        </p:sp>
        <p:cxnSp>
          <p:nvCxnSpPr>
            <p:cNvPr id="30" name="Raven povezovalnik 29">
              <a:extLst>
                <a:ext uri="{FF2B5EF4-FFF2-40B4-BE49-F238E27FC236}">
                  <a16:creationId xmlns:a16="http://schemas.microsoft.com/office/drawing/2014/main" id="{6615459A-E4C5-4BEC-8568-5F4B83E501F6}"/>
                </a:ext>
              </a:extLst>
            </p:cNvPr>
            <p:cNvCxnSpPr>
              <a:cxnSpLocks/>
            </p:cNvCxnSpPr>
            <p:nvPr/>
          </p:nvCxnSpPr>
          <p:spPr>
            <a:xfrm>
              <a:off x="4040653" y="5378304"/>
              <a:ext cx="68719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aven povezovalnik 31">
              <a:extLst>
                <a:ext uri="{FF2B5EF4-FFF2-40B4-BE49-F238E27FC236}">
                  <a16:creationId xmlns:a16="http://schemas.microsoft.com/office/drawing/2014/main" id="{B653287A-74A7-4C3F-9A0D-2CFFF907D1A3}"/>
                </a:ext>
              </a:extLst>
            </p:cNvPr>
            <p:cNvCxnSpPr>
              <a:cxnSpLocks/>
            </p:cNvCxnSpPr>
            <p:nvPr/>
          </p:nvCxnSpPr>
          <p:spPr>
            <a:xfrm>
              <a:off x="6418331" y="3225506"/>
              <a:ext cx="505761" cy="9955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aven povezovalnik 33">
              <a:extLst>
                <a:ext uri="{FF2B5EF4-FFF2-40B4-BE49-F238E27FC236}">
                  <a16:creationId xmlns:a16="http://schemas.microsoft.com/office/drawing/2014/main" id="{89D6EA85-113A-4F43-8EEC-1CF3CA95B6EF}"/>
                </a:ext>
              </a:extLst>
            </p:cNvPr>
            <p:cNvCxnSpPr>
              <a:cxnSpLocks/>
            </p:cNvCxnSpPr>
            <p:nvPr/>
          </p:nvCxnSpPr>
          <p:spPr>
            <a:xfrm>
              <a:off x="6418330" y="2593630"/>
              <a:ext cx="628657" cy="57787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aven povezovalnik 35">
              <a:extLst>
                <a:ext uri="{FF2B5EF4-FFF2-40B4-BE49-F238E27FC236}">
                  <a16:creationId xmlns:a16="http://schemas.microsoft.com/office/drawing/2014/main" id="{AA923778-5056-4E22-B41C-DA0E97795FE3}"/>
                </a:ext>
              </a:extLst>
            </p:cNvPr>
            <p:cNvCxnSpPr>
              <a:cxnSpLocks/>
            </p:cNvCxnSpPr>
            <p:nvPr/>
          </p:nvCxnSpPr>
          <p:spPr>
            <a:xfrm>
              <a:off x="5296708" y="1460718"/>
              <a:ext cx="151220" cy="56412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PoljeZBesedilom 38">
            <a:extLst>
              <a:ext uri="{FF2B5EF4-FFF2-40B4-BE49-F238E27FC236}">
                <a16:creationId xmlns:a16="http://schemas.microsoft.com/office/drawing/2014/main" id="{44CCB895-7E32-4FAA-8EEE-690A568ADEF7}"/>
              </a:ext>
            </a:extLst>
          </p:cNvPr>
          <p:cNvSpPr txBox="1"/>
          <p:nvPr/>
        </p:nvSpPr>
        <p:spPr>
          <a:xfrm>
            <a:off x="322386" y="982506"/>
            <a:ext cx="5264568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dirty="0"/>
              <a:t>Akumulatorski vrtalnik / vijačnik spada med varna električna ročna orodja.</a:t>
            </a:r>
          </a:p>
          <a:p>
            <a:pPr>
              <a:lnSpc>
                <a:spcPct val="150000"/>
              </a:lnSpc>
            </a:pPr>
            <a:r>
              <a:rPr lang="sl-SI" dirty="0"/>
              <a:t>S pritiskom na glavno stikalo, sprožimo vrtenje elektromotorja. </a:t>
            </a:r>
          </a:p>
          <a:p>
            <a:pPr>
              <a:lnSpc>
                <a:spcPct val="150000"/>
              </a:lnSpc>
            </a:pPr>
            <a:r>
              <a:rPr lang="sl-SI" dirty="0"/>
              <a:t>Če želimo spremeniti smer vrtenja, pritisnemo na preklopni gumb, ki je povezan s posebnim dvojnim menjalnim stikalom. To povzroči, da teče tok v nasprotni smeri. Zato se tudi elektromotor prične vrteti v nasprotno smer.</a:t>
            </a:r>
          </a:p>
        </p:txBody>
      </p:sp>
    </p:spTree>
    <p:extLst>
      <p:ext uri="{BB962C8B-B14F-4D97-AF65-F5344CB8AC3E}">
        <p14:creationId xmlns:p14="http://schemas.microsoft.com/office/powerpoint/2010/main" val="2673496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Naslov 1">
            <a:extLst>
              <a:ext uri="{FF2B5EF4-FFF2-40B4-BE49-F238E27FC236}">
                <a16:creationId xmlns:a16="http://schemas.microsoft.com/office/drawing/2014/main" id="{E51426F4-BAA5-4E0C-996D-8A3DA34B1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627" y="125468"/>
            <a:ext cx="10681905" cy="146732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sl-SI" sz="3200" dirty="0"/>
              <a:t>KAKO KRMILIMO ELEKTROMOTOR NA ENOSMERNI TOK </a:t>
            </a:r>
            <a:br>
              <a:rPr lang="sl-SI" sz="3200" dirty="0"/>
            </a:br>
            <a:r>
              <a:rPr lang="sl-SI" sz="3200" dirty="0"/>
              <a:t>Z DVEMA MENJALNIMA STIKALOMA?</a:t>
            </a:r>
          </a:p>
        </p:txBody>
      </p:sp>
      <p:pic>
        <p:nvPicPr>
          <p:cNvPr id="3" name="Slika 2" descr="Slika, ki vsebuje besede besedilo&#10;&#10;Opis je samodejno ustvarjen">
            <a:extLst>
              <a:ext uri="{FF2B5EF4-FFF2-40B4-BE49-F238E27FC236}">
                <a16:creationId xmlns:a16="http://schemas.microsoft.com/office/drawing/2014/main" id="{7B3E1B74-2238-4C6A-82B3-5DE1DC121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544" y="4135381"/>
            <a:ext cx="3708412" cy="2384794"/>
          </a:xfrm>
          <a:prstGeom prst="rect">
            <a:avLst/>
          </a:prstGeom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37934E3F-7E4F-4E65-9C75-A53B6A9F6B5F}"/>
              </a:ext>
            </a:extLst>
          </p:cNvPr>
          <p:cNvSpPr/>
          <p:nvPr/>
        </p:nvSpPr>
        <p:spPr>
          <a:xfrm>
            <a:off x="218116" y="1448780"/>
            <a:ext cx="7138024" cy="295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dirty="0"/>
              <a:t>Analiziraj električni krog, kot ga prikazuje slika. S preklapljanjem stikal spreminjamo možnost vrtenja elektromotorja (sheme v tabeli)! Preuči, v katerem primeru se elektromotor vrti v eno in v katerem v  drugo smer!</a:t>
            </a:r>
          </a:p>
          <a:p>
            <a:pPr>
              <a:lnSpc>
                <a:spcPct val="150000"/>
              </a:lnSpc>
            </a:pPr>
            <a:r>
              <a:rPr lang="sl-SI" dirty="0"/>
              <a:t>Rezultate zapiši v tabelo!</a:t>
            </a:r>
          </a:p>
          <a:p>
            <a:pPr>
              <a:lnSpc>
                <a:spcPct val="150000"/>
              </a:lnSpc>
            </a:pPr>
            <a:r>
              <a:rPr lang="sl-SI" dirty="0"/>
              <a:t>Stikalo lahko ima vrednost 1L  (položaj preklopnika levo) in 1D (položaj preklopnika desno), elektromotor  pa 0 (miruje), V (vrtenje) ali VN (vrtenje v nasprotno smer).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E446C66C-25A3-46F7-9806-714C1C37F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190" y="1498041"/>
            <a:ext cx="3816422" cy="502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18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Naslov 1">
            <a:extLst>
              <a:ext uri="{FF2B5EF4-FFF2-40B4-BE49-F238E27FC236}">
                <a16:creationId xmlns:a16="http://schemas.microsoft.com/office/drawing/2014/main" id="{E51426F4-BAA5-4E0C-996D-8A3DA34B1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627" y="125468"/>
            <a:ext cx="10681905" cy="146732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sl-SI" sz="3200" dirty="0"/>
              <a:t>KAKO KRMILIMO ELEKTROMOTOR NA ENOSMERNI TOK </a:t>
            </a:r>
            <a:br>
              <a:rPr lang="sl-SI" sz="3200" dirty="0"/>
            </a:br>
            <a:r>
              <a:rPr lang="sl-SI" sz="3200" dirty="0"/>
              <a:t>Z DVEMA MENJALNIMA STIKALOMA?</a:t>
            </a: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37934E3F-7E4F-4E65-9C75-A53B6A9F6B5F}"/>
              </a:ext>
            </a:extLst>
          </p:cNvPr>
          <p:cNvSpPr/>
          <p:nvPr/>
        </p:nvSpPr>
        <p:spPr>
          <a:xfrm>
            <a:off x="839416" y="1389389"/>
            <a:ext cx="2601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Utemelji svoje odgovore!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E446C66C-25A3-46F7-9806-714C1C37F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190" y="1498041"/>
            <a:ext cx="3816422" cy="5022133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B5AB3E8-56FF-45F6-BE23-00328ED2425E}"/>
              </a:ext>
            </a:extLst>
          </p:cNvPr>
          <p:cNvSpPr txBox="1"/>
          <p:nvPr/>
        </p:nvSpPr>
        <p:spPr>
          <a:xfrm>
            <a:off x="947428" y="1883670"/>
            <a:ext cx="674498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l-SI" dirty="0"/>
              <a:t>V tem primeru se elektromotor (izberi) vrti / ne vrti / vrti v nasprotno smer, ker _________________________________________________</a:t>
            </a:r>
          </a:p>
          <a:p>
            <a:r>
              <a:rPr lang="sl-SI" dirty="0"/>
              <a:t>_________________________________________________________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6FFE161E-96F8-4F09-B482-AD2DAB508B66}"/>
              </a:ext>
            </a:extLst>
          </p:cNvPr>
          <p:cNvSpPr txBox="1"/>
          <p:nvPr/>
        </p:nvSpPr>
        <p:spPr>
          <a:xfrm>
            <a:off x="947427" y="3141424"/>
            <a:ext cx="674498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l-SI" dirty="0"/>
              <a:t>V tem primeru se elektromotor (izberi) vrti / ne vrti / vrti v nasprotno smer, ker _________________________________________________</a:t>
            </a:r>
          </a:p>
          <a:p>
            <a:r>
              <a:rPr lang="sl-SI" dirty="0"/>
              <a:t>_________________________________________________________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1F5CBDB6-84AF-4C89-8966-7102ADE53EC4}"/>
              </a:ext>
            </a:extLst>
          </p:cNvPr>
          <p:cNvSpPr txBox="1"/>
          <p:nvPr/>
        </p:nvSpPr>
        <p:spPr>
          <a:xfrm>
            <a:off x="947428" y="4314653"/>
            <a:ext cx="674498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l-SI" dirty="0"/>
              <a:t>V tem primeru se elektromotor (izberi) vrti / ne vrti / vrti v nasprotno smer, ker _________________________________________________</a:t>
            </a:r>
          </a:p>
          <a:p>
            <a:r>
              <a:rPr lang="sl-SI" dirty="0"/>
              <a:t>_________________________________________________________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F4F058E1-12B2-4F57-9978-AC59EF26026A}"/>
              </a:ext>
            </a:extLst>
          </p:cNvPr>
          <p:cNvSpPr txBox="1"/>
          <p:nvPr/>
        </p:nvSpPr>
        <p:spPr>
          <a:xfrm>
            <a:off x="947427" y="5572407"/>
            <a:ext cx="674498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l-SI" dirty="0"/>
              <a:t>V tem primeru se elektromotor (izberi) vrti / ne vrti / vrti v nasprotno smer, ker _________________________________________________</a:t>
            </a:r>
          </a:p>
          <a:p>
            <a:r>
              <a:rPr lang="sl-SI" dirty="0"/>
              <a:t>_________________________________________________________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5FB665B1-D5D0-4F0A-9927-C8EAE3952E44}"/>
              </a:ext>
            </a:extLst>
          </p:cNvPr>
          <p:cNvSpPr txBox="1"/>
          <p:nvPr/>
        </p:nvSpPr>
        <p:spPr>
          <a:xfrm>
            <a:off x="9003091" y="855052"/>
            <a:ext cx="2601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highlight>
                  <a:srgbClr val="FFFF00"/>
                </a:highlight>
              </a:rPr>
              <a:t>Prepiši in preriši v zvezek!</a:t>
            </a:r>
          </a:p>
        </p:txBody>
      </p:sp>
    </p:spTree>
    <p:extLst>
      <p:ext uri="{BB962C8B-B14F-4D97-AF65-F5344CB8AC3E}">
        <p14:creationId xmlns:p14="http://schemas.microsoft.com/office/powerpoint/2010/main" val="3107731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952</Words>
  <Application>Microsoft Office PowerPoint</Application>
  <PresentationFormat>Širokozaslonsko</PresentationFormat>
  <Paragraphs>106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Officeova tema</vt:lpstr>
      <vt:lpstr>ELEKTROMOTOR</vt:lpstr>
      <vt:lpstr>KAKO DELUJEJO ... ?</vt:lpstr>
      <vt:lpstr>KAKO DELUJEJO ... ?</vt:lpstr>
      <vt:lpstr>ELEKTROMOTOR</vt:lpstr>
      <vt:lpstr>Zgradba elektromotorja na enosmerni tok</vt:lpstr>
      <vt:lpstr>Elektromotorji na izmenični tok</vt:lpstr>
      <vt:lpstr>KAKO DELUJE AKUMULATORSKI VRTALNIK / VIJAČNIK?</vt:lpstr>
      <vt:lpstr>KAKO KRMILIMO ELEKTROMOTOR NA ENOSMERNI TOK  Z DVEMA MENJALNIMA STIKALOMA?</vt:lpstr>
      <vt:lpstr>KAKO KRMILIMO ELEKTROMOTOR NA ENOSMERNI TOK  Z DVEMA MENJALNIMA STIKALOMA?</vt:lpstr>
      <vt:lpstr>KATERI PODATKI SO POMEMBNI?</vt:lpstr>
      <vt:lpstr>Zanimivost ...</vt:lpstr>
      <vt:lpstr>Viri slik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ELEKTROMOTOR</dc:title>
  <dc:creator>Martin Knuplež</dc:creator>
  <cp:lastModifiedBy>Martin Knuplež</cp:lastModifiedBy>
  <cp:revision>19</cp:revision>
  <dcterms:created xsi:type="dcterms:W3CDTF">2020-05-27T18:59:21Z</dcterms:created>
  <dcterms:modified xsi:type="dcterms:W3CDTF">2020-05-27T21:57:46Z</dcterms:modified>
</cp:coreProperties>
</file>