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8" r:id="rId5"/>
    <p:sldId id="269" r:id="rId6"/>
    <p:sldId id="299" r:id="rId7"/>
    <p:sldId id="300" r:id="rId8"/>
    <p:sldId id="291" r:id="rId9"/>
    <p:sldId id="301" r:id="rId10"/>
    <p:sldId id="302" r:id="rId11"/>
    <p:sldId id="303" r:id="rId12"/>
    <p:sldId id="304" r:id="rId13"/>
    <p:sldId id="306" r:id="rId14"/>
    <p:sldId id="307" r:id="rId15"/>
    <p:sldId id="308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23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27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64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188" y="339502"/>
            <a:ext cx="4450844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188" y="1563638"/>
            <a:ext cx="44508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altLang="ko-KR" sz="6000" dirty="0">
                <a:ea typeface="맑은 고딕" pitchFamily="50" charset="-127"/>
              </a:rPr>
              <a:t>CSS</a:t>
            </a:r>
            <a:endParaRPr lang="en-US" altLang="ko-KR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l-SI" sz="1800" b="1" dirty="0" err="1"/>
              <a:t>C</a:t>
            </a:r>
            <a:r>
              <a:rPr lang="sl-SI" sz="1800" dirty="0" err="1"/>
              <a:t>ascading</a:t>
            </a:r>
            <a:r>
              <a:rPr lang="sl-SI" sz="1800" dirty="0"/>
              <a:t> </a:t>
            </a:r>
            <a:r>
              <a:rPr lang="sl-SI" sz="1800" b="1" dirty="0" err="1"/>
              <a:t>S</a:t>
            </a:r>
            <a:r>
              <a:rPr lang="sl-SI" sz="1800" dirty="0" err="1"/>
              <a:t>tyle</a:t>
            </a:r>
            <a:r>
              <a:rPr lang="sl-SI" sz="1800" dirty="0"/>
              <a:t> </a:t>
            </a:r>
            <a:r>
              <a:rPr lang="sl-SI" sz="1800" b="1" dirty="0" err="1"/>
              <a:t>S</a:t>
            </a:r>
            <a:r>
              <a:rPr lang="sl-SI" sz="1800" dirty="0" err="1"/>
              <a:t>heets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2F0D1883-E78C-4FEC-8AF5-3723E04AE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CSS </a:t>
            </a:r>
            <a:r>
              <a:rPr lang="sl-SI" dirty="0" err="1"/>
              <a:t>Margins</a:t>
            </a:r>
            <a:endParaRPr lang="sl-SI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D7397A0-84BB-4563-A70D-6C0D51E2C081}"/>
              </a:ext>
            </a:extLst>
          </p:cNvPr>
          <p:cNvSpPr txBox="1"/>
          <p:nvPr/>
        </p:nvSpPr>
        <p:spPr>
          <a:xfrm>
            <a:off x="698822" y="947589"/>
            <a:ext cx="704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Prestavlja prazen prostor okrog objekta – slike, odseka, odstavka.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593A0F-BD3A-481F-B33A-F7A377CD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7" y="1470376"/>
            <a:ext cx="6557202" cy="3235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5D7733-4FE2-47E4-AC7C-7091CC8C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572231"/>
            <a:ext cx="5248282" cy="195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0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2F0D1883-E78C-4FEC-8AF5-3723E04AE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CSS </a:t>
            </a:r>
            <a:r>
              <a:rPr lang="sl-SI" dirty="0" err="1"/>
              <a:t>Padding</a:t>
            </a:r>
            <a:endParaRPr lang="sl-SI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D7397A0-84BB-4563-A70D-6C0D51E2C081}"/>
              </a:ext>
            </a:extLst>
          </p:cNvPr>
          <p:cNvSpPr txBox="1"/>
          <p:nvPr/>
        </p:nvSpPr>
        <p:spPr>
          <a:xfrm>
            <a:off x="698822" y="947589"/>
            <a:ext cx="704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Prestavlja prazen prostor znotraj objekta – odseka, odstavka.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3A49F0-4C13-4E5B-A272-B74472EE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1630"/>
            <a:ext cx="5917256" cy="3135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F6475A-CA27-460F-92A4-32AD3FCC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07654"/>
            <a:ext cx="6027198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17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9A24CDD5-3AEB-4735-85F8-B0C3640B1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Več na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13C755-B6CB-4A97-A406-031896E7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76" y="2295486"/>
            <a:ext cx="3200847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84E23A49-7524-4C81-8F61-C39E33D67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Vaja</a:t>
            </a:r>
          </a:p>
        </p:txBody>
      </p:sp>
      <p:pic>
        <p:nvPicPr>
          <p:cNvPr id="5" name="Slika 4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304930C6-4B62-418A-9171-63D7868D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/>
          <a:stretch/>
        </p:blipFill>
        <p:spPr>
          <a:xfrm>
            <a:off x="1619672" y="1491630"/>
            <a:ext cx="5541235" cy="340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32FEFC2B-327F-41B7-AEB5-D3C8D38B2960}"/>
              </a:ext>
            </a:extLst>
          </p:cNvPr>
          <p:cNvSpPr txBox="1"/>
          <p:nvPr/>
        </p:nvSpPr>
        <p:spPr>
          <a:xfrm>
            <a:off x="698822" y="947589"/>
            <a:ext cx="768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spletni učilnici poišči HTML dokument in ga preoblikuj v spodnjo sliko:</a:t>
            </a:r>
          </a:p>
        </p:txBody>
      </p:sp>
    </p:spTree>
    <p:extLst>
      <p:ext uri="{BB962C8B-B14F-4D97-AF65-F5344CB8AC3E}">
        <p14:creationId xmlns:p14="http://schemas.microsoft.com/office/powerpoint/2010/main" val="77614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altLang="ko-KR" dirty="0"/>
              <a:t>Zgradba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889525"/>
            <a:ext cx="10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dirty="0">
                <a:cs typeface="Arial" pitchFamily="34" charset="0"/>
              </a:rPr>
              <a:t>Selektor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794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306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60281" y="1963786"/>
            <a:ext cx="1728192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2794" y="1963786"/>
            <a:ext cx="1728192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5306" y="1963786"/>
            <a:ext cx="1728192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59832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345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4857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354896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2345" y="333193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2" name="Slika 31">
            <a:extLst>
              <a:ext uri="{FF2B5EF4-FFF2-40B4-BE49-F238E27FC236}">
                <a16:creationId xmlns:a16="http://schemas.microsoft.com/office/drawing/2014/main" id="{05B3928D-5D0E-4AB1-BBBD-F8B0B637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64" y="2195460"/>
            <a:ext cx="6068272" cy="752580"/>
          </a:xfrm>
          <a:prstGeom prst="rect">
            <a:avLst/>
          </a:prstGeom>
        </p:spPr>
      </p:pic>
      <p:grpSp>
        <p:nvGrpSpPr>
          <p:cNvPr id="46" name="Skupina 45">
            <a:extLst>
              <a:ext uri="{FF2B5EF4-FFF2-40B4-BE49-F238E27FC236}">
                <a16:creationId xmlns:a16="http://schemas.microsoft.com/office/drawing/2014/main" id="{46327906-4CCA-4C18-B246-1ABC2FBA8FC5}"/>
              </a:ext>
            </a:extLst>
          </p:cNvPr>
          <p:cNvGrpSpPr/>
          <p:nvPr/>
        </p:nvGrpSpPr>
        <p:grpSpPr>
          <a:xfrm>
            <a:off x="2780933" y="1393469"/>
            <a:ext cx="4499473" cy="865365"/>
            <a:chOff x="2780933" y="1393469"/>
            <a:chExt cx="4499473" cy="865365"/>
          </a:xfrm>
        </p:grpSpPr>
        <p:sp>
          <p:nvSpPr>
            <p:cNvPr id="33" name="TextBox 3">
              <a:extLst>
                <a:ext uri="{FF2B5EF4-FFF2-40B4-BE49-F238E27FC236}">
                  <a16:creationId xmlns:a16="http://schemas.microsoft.com/office/drawing/2014/main" id="{CCB6A52C-BABE-4B40-A3E8-B52DBB605F52}"/>
                </a:ext>
              </a:extLst>
            </p:cNvPr>
            <p:cNvSpPr txBox="1"/>
            <p:nvPr/>
          </p:nvSpPr>
          <p:spPr>
            <a:xfrm>
              <a:off x="3948435" y="1393469"/>
              <a:ext cx="2386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altLang="ko-KR" dirty="0">
                  <a:cs typeface="Arial" pitchFamily="34" charset="0"/>
                </a:rPr>
                <a:t>Deklaracijski blok</a:t>
              </a:r>
              <a:endParaRPr lang="en-US" altLang="ko-KR" dirty="0">
                <a:cs typeface="Arial" pitchFamily="34" charset="0"/>
              </a:endParaRPr>
            </a:p>
          </p:txBody>
        </p:sp>
        <p:cxnSp>
          <p:nvCxnSpPr>
            <p:cNvPr id="35" name="Povezovalnik: kolenski 34">
              <a:extLst>
                <a:ext uri="{FF2B5EF4-FFF2-40B4-BE49-F238E27FC236}">
                  <a16:creationId xmlns:a16="http://schemas.microsoft.com/office/drawing/2014/main" id="{96BA5EE3-29D5-46C8-9439-3058BBD78551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rot="10800000" flipV="1">
              <a:off x="2780933" y="1578135"/>
              <a:ext cx="1167502" cy="662650"/>
            </a:xfrm>
            <a:prstGeom prst="bentConnector3">
              <a:avLst>
                <a:gd name="adj1" fmla="val 10067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ovezovalnik: kolenski 38">
              <a:extLst>
                <a:ext uri="{FF2B5EF4-FFF2-40B4-BE49-F238E27FC236}">
                  <a16:creationId xmlns:a16="http://schemas.microsoft.com/office/drawing/2014/main" id="{41346823-AB85-42B9-8A1E-BE3819D4EB49}"/>
                </a:ext>
              </a:extLst>
            </p:cNvPr>
            <p:cNvCxnSpPr>
              <a:cxnSpLocks/>
            </p:cNvCxnSpPr>
            <p:nvPr/>
          </p:nvCxnSpPr>
          <p:spPr>
            <a:xfrm>
              <a:off x="5859658" y="1578135"/>
              <a:ext cx="1420748" cy="680699"/>
            </a:xfrm>
            <a:prstGeom prst="bentConnector3">
              <a:avLst>
                <a:gd name="adj1" fmla="val 9969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3">
            <a:extLst>
              <a:ext uri="{FF2B5EF4-FFF2-40B4-BE49-F238E27FC236}">
                <a16:creationId xmlns:a16="http://schemas.microsoft.com/office/drawing/2014/main" id="{5C6DD000-896F-48D3-B672-AD2921BD0579}"/>
              </a:ext>
            </a:extLst>
          </p:cNvPr>
          <p:cNvSpPr txBox="1"/>
          <p:nvPr/>
        </p:nvSpPr>
        <p:spPr>
          <a:xfrm>
            <a:off x="2766316" y="2980401"/>
            <a:ext cx="10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dirty="0">
                <a:cs typeface="Arial" pitchFamily="34" charset="0"/>
              </a:rPr>
              <a:t>Lastnost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C551E404-AB64-413C-95C7-4D0413E4EC57}"/>
              </a:ext>
            </a:extLst>
          </p:cNvPr>
          <p:cNvSpPr txBox="1"/>
          <p:nvPr/>
        </p:nvSpPr>
        <p:spPr>
          <a:xfrm>
            <a:off x="4989004" y="2952115"/>
            <a:ext cx="106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dirty="0">
                <a:cs typeface="Arial" pitchFamily="34" charset="0"/>
              </a:rPr>
              <a:t>Lastnost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id="{E1AB807A-F010-4582-9848-A048B24A6D7C}"/>
              </a:ext>
            </a:extLst>
          </p:cNvPr>
          <p:cNvSpPr txBox="1"/>
          <p:nvPr/>
        </p:nvSpPr>
        <p:spPr>
          <a:xfrm>
            <a:off x="3766573" y="2922406"/>
            <a:ext cx="128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dirty="0">
                <a:cs typeface="Arial" pitchFamily="34" charset="0"/>
              </a:rPr>
              <a:t>Vrednost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40BA07EF-432E-4314-AD4C-6063977294C5}"/>
              </a:ext>
            </a:extLst>
          </p:cNvPr>
          <p:cNvSpPr txBox="1"/>
          <p:nvPr/>
        </p:nvSpPr>
        <p:spPr>
          <a:xfrm>
            <a:off x="6211436" y="2905948"/>
            <a:ext cx="128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dirty="0">
                <a:cs typeface="Arial" pitchFamily="34" charset="0"/>
              </a:rPr>
              <a:t>Vrednost</a:t>
            </a:r>
            <a:endParaRPr lang="en-US" altLang="ko-K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973811"/>
          </a:xfrm>
        </p:spPr>
        <p:txBody>
          <a:bodyPr/>
          <a:lstStyle/>
          <a:p>
            <a:r>
              <a:rPr lang="pl-PL" sz="3200" dirty="0"/>
              <a:t>CSS LAHKO UPORABIMO NA TRI NAČINE.</a:t>
            </a:r>
            <a:endParaRPr lang="ko-KR" alt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648" y="1866682"/>
            <a:ext cx="3528392" cy="1410135"/>
            <a:chOff x="251520" y="3350185"/>
            <a:chExt cx="1656183" cy="3598044"/>
          </a:xfrm>
        </p:grpSpPr>
        <p:sp>
          <p:nvSpPr>
            <p:cNvPr id="11" name="Text Placeholder 17"/>
            <p:cNvSpPr txBox="1">
              <a:spLocks/>
            </p:cNvSpPr>
            <p:nvPr/>
          </p:nvSpPr>
          <p:spPr>
            <a:xfrm>
              <a:off x="251520" y="335018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b="1" dirty="0">
                  <a:solidFill>
                    <a:schemeClr val="accent3"/>
                  </a:solidFill>
                  <a:cs typeface="Arial" pitchFamily="34" charset="0"/>
                </a:rPr>
                <a:t>Notranji ali vgrajeni stil</a:t>
              </a: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3885518"/>
              <a:ext cx="1656183" cy="306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/>
                <a:t>V notranjemu ali vgrajenemu </a:t>
              </a:r>
            </a:p>
            <a:p>
              <a:pPr algn="ctr"/>
              <a:r>
                <a:rPr lang="sl-SI" dirty="0"/>
                <a:t>stilu vstavimo "CSS predlogo" v glavo HTML dokumenta. Pri tem uporabimo značko &lt;STYLE&gt;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notranji">
            <a:extLst>
              <a:ext uri="{FF2B5EF4-FFF2-40B4-BE49-F238E27FC236}">
                <a16:creationId xmlns:a16="http://schemas.microsoft.com/office/drawing/2014/main" id="{EBF20D0F-5F82-46E9-A7C9-FA9FABFD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37005"/>
            <a:ext cx="2009775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973811"/>
          </a:xfrm>
        </p:spPr>
        <p:txBody>
          <a:bodyPr/>
          <a:lstStyle/>
          <a:p>
            <a:r>
              <a:rPr lang="pl-PL" sz="3200" dirty="0"/>
              <a:t>CSS LAHKO UPORABIMO NA TRI NAČINE.</a:t>
            </a:r>
            <a:endParaRPr lang="ko-KR" altLang="en-US" sz="3200" dirty="0"/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04C566EF-2802-4D68-9C58-DEB77552221A}"/>
              </a:ext>
            </a:extLst>
          </p:cNvPr>
          <p:cNvGrpSpPr/>
          <p:nvPr/>
        </p:nvGrpSpPr>
        <p:grpSpPr>
          <a:xfrm>
            <a:off x="3059833" y="1299897"/>
            <a:ext cx="2951438" cy="1408481"/>
            <a:chOff x="127230" y="3539473"/>
            <a:chExt cx="1698124" cy="3593824"/>
          </a:xfrm>
        </p:grpSpPr>
        <p:sp>
          <p:nvSpPr>
            <p:cNvPr id="28" name="Text Placeholder 17">
              <a:extLst>
                <a:ext uri="{FF2B5EF4-FFF2-40B4-BE49-F238E27FC236}">
                  <a16:creationId xmlns:a16="http://schemas.microsoft.com/office/drawing/2014/main" id="{ABC1DED6-7850-4531-AA49-8DF622ECE7E0}"/>
                </a:ext>
              </a:extLst>
            </p:cNvPr>
            <p:cNvSpPr txBox="1">
              <a:spLocks/>
            </p:cNvSpPr>
            <p:nvPr/>
          </p:nvSpPr>
          <p:spPr>
            <a:xfrm>
              <a:off x="169171" y="3539473"/>
              <a:ext cx="1656183" cy="246088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b="1" dirty="0">
                  <a:solidFill>
                    <a:schemeClr val="accent3"/>
                  </a:solidFill>
                  <a:cs typeface="Arial" pitchFamily="34" charset="0"/>
                </a:rPr>
                <a:t>Vrstični stil</a:t>
              </a: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A76E808F-3D51-4222-96FD-080E653B605E}"/>
                </a:ext>
              </a:extLst>
            </p:cNvPr>
            <p:cNvSpPr txBox="1"/>
            <p:nvPr/>
          </p:nvSpPr>
          <p:spPr>
            <a:xfrm>
              <a:off x="127230" y="4070585"/>
              <a:ext cx="1656183" cy="306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/>
                <a:t>V vrstičnem stilu vstavimo "CSS predlogo" znotraj </a:t>
              </a:r>
            </a:p>
            <a:p>
              <a:pPr algn="ctr"/>
              <a:r>
                <a:rPr lang="sl-SI" dirty="0"/>
                <a:t>elementa, ki mu želimo </a:t>
              </a:r>
            </a:p>
            <a:p>
              <a:pPr algn="ctr"/>
              <a:r>
                <a:rPr lang="sl-SI" dirty="0"/>
                <a:t>spremeniti lastnosti.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24" name="Slika 23">
            <a:extLst>
              <a:ext uri="{FF2B5EF4-FFF2-40B4-BE49-F238E27FC236}">
                <a16:creationId xmlns:a16="http://schemas.microsoft.com/office/drawing/2014/main" id="{2B8A98D9-3D4C-49C9-BDF6-1EF69D51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931790"/>
            <a:ext cx="4608512" cy="30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5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631"/>
            <a:ext cx="9144000" cy="973811"/>
          </a:xfrm>
        </p:spPr>
        <p:txBody>
          <a:bodyPr/>
          <a:lstStyle/>
          <a:p>
            <a:r>
              <a:rPr lang="pl-PL" sz="3200" dirty="0"/>
              <a:t>CSS LAHKO UPORABIMO NA TRI NAČINE.</a:t>
            </a:r>
            <a:endParaRPr lang="ko-KR" altLang="en-US" sz="3200" dirty="0"/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1269F104-6220-4872-9E0D-1DEA23FABA98}"/>
              </a:ext>
            </a:extLst>
          </p:cNvPr>
          <p:cNvGrpSpPr/>
          <p:nvPr/>
        </p:nvGrpSpPr>
        <p:grpSpPr>
          <a:xfrm>
            <a:off x="3707904" y="3435846"/>
            <a:ext cx="4680520" cy="1526023"/>
            <a:chOff x="251520" y="3350185"/>
            <a:chExt cx="1656183" cy="4776009"/>
          </a:xfrm>
        </p:grpSpPr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CC190E0C-3A47-4AFB-9250-4B4370D91C13}"/>
                </a:ext>
              </a:extLst>
            </p:cNvPr>
            <p:cNvSpPr txBox="1">
              <a:spLocks/>
            </p:cNvSpPr>
            <p:nvPr/>
          </p:nvSpPr>
          <p:spPr>
            <a:xfrm>
              <a:off x="251520" y="335018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l-SI" sz="1400" b="1" dirty="0">
                  <a:solidFill>
                    <a:schemeClr val="accent3"/>
                  </a:solidFill>
                  <a:cs typeface="Arial" pitchFamily="34" charset="0"/>
                </a:rPr>
                <a:t>Zunanji stil</a:t>
              </a: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CA4E4DFC-1533-444A-B2E2-1CF7175E0ED2}"/>
                </a:ext>
              </a:extLst>
            </p:cNvPr>
            <p:cNvSpPr txBox="1"/>
            <p:nvPr/>
          </p:nvSpPr>
          <p:spPr>
            <a:xfrm>
              <a:off x="251520" y="3885518"/>
              <a:ext cx="1656183" cy="4240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V zunanjem stili "CSS predlogo" shranimo </a:t>
              </a:r>
            </a:p>
            <a:p>
              <a:r>
                <a:rPr lang="sl-SI" dirty="0"/>
                <a:t>posebej kot .</a:t>
              </a:r>
              <a:r>
                <a:rPr lang="sl-SI" dirty="0" err="1"/>
                <a:t>css</a:t>
              </a:r>
              <a:r>
                <a:rPr lang="sl-SI" dirty="0"/>
                <a:t> dokument (npr. mojstil.css). </a:t>
              </a:r>
            </a:p>
            <a:p>
              <a:r>
                <a:rPr lang="sl-SI" dirty="0"/>
                <a:t>V HTML dokumentu pa v glavo vstavimo povezavo do "CSS predloge".</a:t>
              </a:r>
            </a:p>
            <a:p>
              <a:br>
                <a:rPr lang="sl-SI" dirty="0"/>
              </a:b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B93BF140-F20F-4DED-AB48-B7558252DF7B}"/>
              </a:ext>
            </a:extLst>
          </p:cNvPr>
          <p:cNvGrpSpPr/>
          <p:nvPr/>
        </p:nvGrpSpPr>
        <p:grpSpPr>
          <a:xfrm>
            <a:off x="611560" y="1247862"/>
            <a:ext cx="4819650" cy="1900140"/>
            <a:chOff x="3131840" y="873632"/>
            <a:chExt cx="4819650" cy="1900140"/>
          </a:xfrm>
        </p:grpSpPr>
        <p:pic>
          <p:nvPicPr>
            <p:cNvPr id="1028" name="Picture 4" descr="cssdokument">
              <a:extLst>
                <a:ext uri="{FF2B5EF4-FFF2-40B4-BE49-F238E27FC236}">
                  <a16:creationId xmlns:a16="http://schemas.microsoft.com/office/drawing/2014/main" id="{C4FD8093-EF7C-489D-A9AA-4BADBD408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289" y="873632"/>
              <a:ext cx="1666875" cy="1162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inkglava">
              <a:extLst>
                <a:ext uri="{FF2B5EF4-FFF2-40B4-BE49-F238E27FC236}">
                  <a16:creationId xmlns:a16="http://schemas.microsoft.com/office/drawing/2014/main" id="{A5EA16BF-2C9B-479D-9F63-C273277E3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040347"/>
              <a:ext cx="4819650" cy="733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5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sz="3200" dirty="0"/>
          </a:p>
        </p:txBody>
      </p:sp>
      <p:pic>
        <p:nvPicPr>
          <p:cNvPr id="2050" name="Picture 2" descr="vecselektorjev">
            <a:extLst>
              <a:ext uri="{FF2B5EF4-FFF2-40B4-BE49-F238E27FC236}">
                <a16:creationId xmlns:a16="http://schemas.microsoft.com/office/drawing/2014/main" id="{BE2987E2-2D5C-4B5F-A82F-8BE186DE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9822"/>
            <a:ext cx="2419350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F48FCBB-24FD-4E7B-9710-CF2742832BE3}"/>
              </a:ext>
            </a:extLst>
          </p:cNvPr>
          <p:cNvSpPr txBox="1"/>
          <p:nvPr/>
        </p:nvSpPr>
        <p:spPr>
          <a:xfrm>
            <a:off x="2411760" y="170765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želimo imeti več različnih selektorjev z </a:t>
            </a:r>
          </a:p>
          <a:p>
            <a:r>
              <a:rPr lang="sl-SI" dirty="0"/>
              <a:t>enakimi lastnostmi, jih enostavno zapišemo enega za drugim in ločimo z vejico.</a:t>
            </a:r>
          </a:p>
        </p:txBody>
      </p:sp>
    </p:spTree>
    <p:extLst>
      <p:ext uri="{BB962C8B-B14F-4D97-AF65-F5344CB8AC3E}">
        <p14:creationId xmlns:p14="http://schemas.microsoft.com/office/powerpoint/2010/main" val="19191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b="1" dirty="0"/>
              <a:t>SELEKTOR - RAZRED</a:t>
            </a:r>
            <a:endParaRPr lang="ko-KR" altLang="en-US" sz="32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F48FCBB-24FD-4E7B-9710-CF2742832BE3}"/>
              </a:ext>
            </a:extLst>
          </p:cNvPr>
          <p:cNvSpPr txBox="1"/>
          <p:nvPr/>
        </p:nvSpPr>
        <p:spPr>
          <a:xfrm>
            <a:off x="698823" y="947589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CSS predlogi ne določamo lastnosti </a:t>
            </a:r>
          </a:p>
          <a:p>
            <a:r>
              <a:rPr lang="sl-SI" dirty="0"/>
              <a:t>določenemu elementu ampak določimo </a:t>
            </a:r>
          </a:p>
          <a:p>
            <a:r>
              <a:rPr lang="sl-SI" dirty="0"/>
              <a:t>lastnosti razredu. </a:t>
            </a:r>
          </a:p>
          <a:p>
            <a:r>
              <a:rPr lang="sl-SI" dirty="0"/>
              <a:t>Lastnosti razreda pa lahko uporabimo za </a:t>
            </a:r>
          </a:p>
          <a:p>
            <a:r>
              <a:rPr lang="sl-SI" dirty="0"/>
              <a:t>kateri koli element v nadaljevanju HTML </a:t>
            </a:r>
          </a:p>
          <a:p>
            <a:r>
              <a:rPr lang="sl-SI" dirty="0"/>
              <a:t>dokumenta. </a:t>
            </a:r>
          </a:p>
          <a:p>
            <a:r>
              <a:rPr lang="sl-SI" dirty="0"/>
              <a:t>Ime razreda se lahko izmislimo sami. </a:t>
            </a:r>
          </a:p>
          <a:p>
            <a:r>
              <a:rPr lang="sl-SI" dirty="0"/>
              <a:t>Da gre za razred nam pove pika pred imenom. </a:t>
            </a:r>
          </a:p>
        </p:txBody>
      </p:sp>
      <p:pic>
        <p:nvPicPr>
          <p:cNvPr id="5122" name="Picture 2" descr="razredi">
            <a:extLst>
              <a:ext uri="{FF2B5EF4-FFF2-40B4-BE49-F238E27FC236}">
                <a16:creationId xmlns:a16="http://schemas.microsoft.com/office/drawing/2014/main" id="{6AAE497B-9113-4137-AF45-CB354F86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12052"/>
            <a:ext cx="219075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porabarazredov">
            <a:extLst>
              <a:ext uri="{FF2B5EF4-FFF2-40B4-BE49-F238E27FC236}">
                <a16:creationId xmlns:a16="http://schemas.microsoft.com/office/drawing/2014/main" id="{E3B1D9D2-A39A-4787-BD15-3449D930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7894"/>
            <a:ext cx="5514975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6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b="1" dirty="0"/>
              <a:t>SELEKTOR - ID</a:t>
            </a:r>
            <a:endParaRPr lang="ko-KR" altLang="en-US" sz="3200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F48FCBB-24FD-4E7B-9710-CF2742832BE3}"/>
              </a:ext>
            </a:extLst>
          </p:cNvPr>
          <p:cNvSpPr txBox="1"/>
          <p:nvPr/>
        </p:nvSpPr>
        <p:spPr>
          <a:xfrm>
            <a:off x="698823" y="947589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ID selektor uporabimo kadar želimo določiti </a:t>
            </a:r>
          </a:p>
          <a:p>
            <a:r>
              <a:rPr lang="sl-SI" dirty="0"/>
              <a:t>lastnosti točno </a:t>
            </a:r>
            <a:r>
              <a:rPr lang="sl-SI" dirty="0" err="1"/>
              <a:t>določememu</a:t>
            </a:r>
            <a:r>
              <a:rPr lang="sl-SI" dirty="0"/>
              <a:t> elementu in </a:t>
            </a:r>
          </a:p>
          <a:p>
            <a:r>
              <a:rPr lang="sl-SI" dirty="0"/>
              <a:t>nobenemu več. </a:t>
            </a:r>
          </a:p>
          <a:p>
            <a:r>
              <a:rPr lang="sl-SI" dirty="0"/>
              <a:t>Ime ID selektorja se lahko izmislimo sami. </a:t>
            </a:r>
          </a:p>
          <a:p>
            <a:r>
              <a:rPr lang="sl-SI" dirty="0"/>
              <a:t>Da gre za ID selektor nam pove lojtra (#) pred imenom.</a:t>
            </a:r>
          </a:p>
        </p:txBody>
      </p:sp>
      <p:pic>
        <p:nvPicPr>
          <p:cNvPr id="6146" name="Picture 2" descr="id">
            <a:extLst>
              <a:ext uri="{FF2B5EF4-FFF2-40B4-BE49-F238E27FC236}">
                <a16:creationId xmlns:a16="http://schemas.microsoft.com/office/drawing/2014/main" id="{695C45ED-AD17-421F-8C3F-CD2E284E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68415"/>
            <a:ext cx="2105025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porabaid">
            <a:extLst>
              <a:ext uri="{FF2B5EF4-FFF2-40B4-BE49-F238E27FC236}">
                <a16:creationId xmlns:a16="http://schemas.microsoft.com/office/drawing/2014/main" id="{A373463E-F46D-42FA-BBEF-E6DBAF3F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7814"/>
            <a:ext cx="3400425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67A221B9-5EB8-44DE-B83B-1DF96F28D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HTML &lt;DIV&gt;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C11C245-93B0-4652-87D9-33DEB67BFA99}"/>
              </a:ext>
            </a:extLst>
          </p:cNvPr>
          <p:cNvSpPr txBox="1"/>
          <p:nvPr/>
        </p:nvSpPr>
        <p:spPr>
          <a:xfrm>
            <a:off x="698823" y="94758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&lt;DIV&gt; ali </a:t>
            </a:r>
            <a:r>
              <a:rPr lang="sl-SI" dirty="0" err="1"/>
              <a:t>division</a:t>
            </a:r>
            <a:r>
              <a:rPr lang="sl-SI" dirty="0"/>
              <a:t> (ODSEK)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4990AC-B30F-466F-970E-73C1CA1A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64968"/>
            <a:ext cx="3677163" cy="2896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6EFF77-984D-4081-8F50-5F75E6506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46047"/>
            <a:ext cx="3867690" cy="193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8715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341</Words>
  <Application>Microsoft Office PowerPoint</Application>
  <PresentationFormat>Diaprojekcija na zaslonu (16:9)</PresentationFormat>
  <Paragraphs>66</Paragraphs>
  <Slides>13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Cover and End Slide Master</vt:lpstr>
      <vt:lpstr>Contents Slide Master</vt:lpstr>
      <vt:lpstr>Section Break Slide Master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Vesna Gartner</cp:lastModifiedBy>
  <cp:revision>83</cp:revision>
  <dcterms:created xsi:type="dcterms:W3CDTF">2016-12-05T23:26:54Z</dcterms:created>
  <dcterms:modified xsi:type="dcterms:W3CDTF">2020-01-29T20:58:18Z</dcterms:modified>
</cp:coreProperties>
</file>