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07" r:id="rId3"/>
    <p:sldId id="408" r:id="rId4"/>
    <p:sldId id="409" r:id="rId5"/>
    <p:sldId id="410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A352ED2-9A13-4938-AD40-0D4A75235E7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7E290EB-C5B8-4E55-B696-021618A8295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490A00FE-419C-4800-8D55-030262803F8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901E6251-F72C-43C0-86E2-80F5445199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CD052D3-920E-4CE1-B167-A1436DFC583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234905CE-AE28-49D1-9B0A-36327358E48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6939437B-2496-4786-91C0-5DC263F5AE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EC105426-8A12-46CE-8DB4-A3265AA4778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974C7EAE-8F45-4688-87AC-DC5656BA9E4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3478F1B4-E36A-40A3-A135-A09C8F01D46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C1B300D-251D-4D68-AEF0-0B974346924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E64BBD70-E2CB-4ED7-B89E-D16F3965FD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6F84D02E-29A4-4F49-9488-DD92E61A79D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334B2A1E-81A1-4DE0-8CF1-95483E5CFAD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15B7C62B-C15B-4C42-AF2A-FCA01AC10C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05362-50B7-4EA3-8386-0DB7B38A1CEB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36A1D0B6-5EC1-4C32-B8B3-486EC956A5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BAF377AC-42B7-4805-93CD-C6B3D1EAD7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0F3C6B-0C8F-4121-B768-ECD755BB2CE0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267523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9DCA22B-DB18-4FA4-815D-BFA4BBC54C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F78C742-87AD-44D0-B4DA-837A908153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3606AC-C7F8-4DE0-8A95-D86D199C113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A482860-6503-42E5-BBC0-1B1A611A54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778E0-1447-4C25-8A17-6550C27E38F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8043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D6A9389-1350-439F-8E74-4F55A8B81FF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1609BF2-3D85-4472-82C9-4201801FEC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246B12-44E7-4B3A-B6AD-B960398A46A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6E44D4D-3515-4AC4-BDE6-668505E82D4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B72A1-D789-4509-87DA-C98CCD1656A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1830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884E62-FBA5-4AAD-B419-BFC1539DEE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4DD0DFB-44C8-4BFC-9EA6-5FC1FC97691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AF55F3-5EEB-4A40-AE0D-230B42A0DBC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692F598-EB50-491B-8836-1747E12B31E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95591-F317-40B1-BD03-3B3CAC19014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721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9C913C0-1FFD-4018-8719-D88E258D34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6FB4BD4-C280-42AE-B1CA-3A7DEBEFB8C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84F33-E8A1-4EC5-94E8-605EB4714D2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15BE449-4A19-4EE2-A50F-D9ECD20E69A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0FCA1-A6CF-41C3-B130-A9D174DDE637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9092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81069A-ADF2-4F17-ADA8-970C3A86BB6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4C2834-80DD-4546-AAC6-A215773DD50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32E8D-5CE8-4AF0-B81A-F4696BF82E6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7829E1AD-AA59-449A-BD9E-46A7380D849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C25EF-9B6E-4D3A-9A29-93EAE1757A3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31037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7683496-5E13-4C58-B631-B15446003CA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9F1C75B-E844-4037-8E86-258BCF51A4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1FD602-E1AD-4172-ABAB-91627429C79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18A97964-15D6-4ECB-AA7D-ABBB33F0615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B847E-7E41-45FF-A68C-654334500C6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41258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2924728-13F5-4237-B3B6-A3761CB4BBA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B454406-F734-49C0-B131-20A86EC6948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2CC0F6-CF46-4759-B531-54BC89A9F40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3A69744-4C30-44BA-B51B-BDFDDD43624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CD0E-FDDE-4D3B-A69E-F9AABCF547E8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37508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9FF2047-E909-45BD-91EE-BD8FAA1CD83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0099D16-12AD-409F-8AB8-DA7231174E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92FDC6-B4CD-44C0-A915-E8FF3243C09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75A2DC5-2C3D-4127-9E5C-4E53B255894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2F3AB-6D69-4B0D-9927-AA73FE18AA0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03487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A03CE4D-5901-43E8-A305-0D8F4A293C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D4727F6-A543-442A-A49B-0E6598266C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88EC5C-8A70-4E4C-9B20-29351430694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048F129-5753-4643-A3F5-7322C6F2CF5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B15AF-2A2D-4BDA-9C9E-AE1677033F6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40948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0F28520-838E-4977-95C5-62A2A11405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7646B09-5729-4F7D-88D2-1439E4AF1E2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33CEE4-E7F6-48FB-8A8C-60DD6C46D16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AEBD8C2-50B8-4F47-AFB5-6A188CED122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C116E-3CF9-4A88-9011-7FCB6D607CA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08658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9B1E65F-467B-4C9A-9AEF-F7975CAB58B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3A8CF99-55DE-44C4-9521-E479B70471C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91B00-81DC-475B-9982-3EA3F20D7A0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EC36762A-0CE0-4291-AAA5-48BA5E8DA97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C4090-7123-4E74-8BF1-056D3100E56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68704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9EDDDC2-A461-4E2A-94E5-6209C8F9E9F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51C5619-B042-448C-9BA1-99A3B4D189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6FA63D-76AB-4217-86CD-42235EC4564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F245E2C-2734-4E2D-AFC4-AB10901F55D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2AD0E-C4BF-432E-A044-DBA2AF2F76E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08913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031D736-8AE6-46DB-B601-5D2A2BB432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46862F6-9BCC-4B1A-ABCE-DDD5B8D72A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AAA65B-C775-4228-8D56-77CB343E265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EE4AE189-2882-4A71-B82E-D96F802CC88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440FA-C0E5-4C16-96E2-31C73FF2438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75384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3A938B-9C76-453A-A85E-E505487549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58E34-BEA8-4C20-A61A-E1556CE1B6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DA0630-E00A-4074-8F1C-498316C44BC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18E74D3-BCB8-42CF-9A99-FC309C6ECFF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BACCC-263C-43D6-AA14-34EC69B8E0E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9281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6A053F2-2CDE-4513-BF3B-CFE9DFF8C0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52A0A1A-B6FA-432F-ADDA-768644ADCD8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9206EAC6-4F66-48A1-AD80-0E9C771306D0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8A64E074-C011-49CA-8C3D-19E3367FE8F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E9782BC2-9EDC-4C07-A186-05C4EA737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77A7C7F5-5F79-44C9-B500-0FB529F182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B8021ED0-06C1-490D-985B-A6CBD0C4C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FE01EDEC-A379-453A-B4EF-A95499E3B0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65AED98E-B76E-45D7-9B9C-114DBC515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8B7B4D80-9559-4050-AF0F-4A8948E1B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08477E0E-EDD9-4F92-862E-DB0E415F6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41B23507-026E-44F4-886E-EC748EF2CF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E6414B7A-2B41-43B8-AF3D-72F011E0D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7F15F2DA-7307-4A54-94B3-1A7F0AD2F4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D0724EBD-F5A4-45D6-ACA8-A0BB8C957E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D2620FC7-BA61-4B1F-BA74-9E739AAD30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A97A77B-BE7F-4562-8004-9E85665F00B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384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jpeg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image" Target="../media/image8.pn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3">
            <a:extLst>
              <a:ext uri="{FF2B5EF4-FFF2-40B4-BE49-F238E27FC236}">
                <a16:creationId xmlns:a16="http://schemas.microsoft.com/office/drawing/2014/main" id="{1D6721FC-E8F6-4E04-8660-AEB31D7903F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2DF74F5-68E0-4932-BE63-94018EB6650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1795" name="Ograda številke diapozitiva 2">
            <a:extLst>
              <a:ext uri="{FF2B5EF4-FFF2-40B4-BE49-F238E27FC236}">
                <a16:creationId xmlns:a16="http://schemas.microsoft.com/office/drawing/2014/main" id="{92281F2B-D801-4FE6-8089-1885710DA64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C1A7E94-93E0-4FB9-A1F6-A408E35C7E0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1796" name="Rectangle 5">
            <a:extLst>
              <a:ext uri="{FF2B5EF4-FFF2-40B4-BE49-F238E27FC236}">
                <a16:creationId xmlns:a16="http://schemas.microsoft.com/office/drawing/2014/main" id="{DDEABBFF-0392-4BD8-AAEA-6A4E13819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3"/>
            <a:ext cx="679767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 dirty="0">
                <a:solidFill>
                  <a:srgbClr val="00007D"/>
                </a:solidFill>
              </a:rPr>
              <a:t>7 TERMODINAMIČNE PREOBRAZBE IN PROCESI</a:t>
            </a:r>
          </a:p>
        </p:txBody>
      </p:sp>
      <p:sp>
        <p:nvSpPr>
          <p:cNvPr id="161797" name="Rectangle 6">
            <a:extLst>
              <a:ext uri="{FF2B5EF4-FFF2-40B4-BE49-F238E27FC236}">
                <a16:creationId xmlns:a16="http://schemas.microsoft.com/office/drawing/2014/main" id="{B32BA949-5245-4A52-8919-A5CBA4B59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835026"/>
            <a:ext cx="5403850" cy="43021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IZOHORNA PREOBRAZBA</a:t>
            </a:r>
            <a:r>
              <a:rPr lang="sl-SI" altLang="sl-SI" sz="2200">
                <a:solidFill>
                  <a:srgbClr val="00007D"/>
                </a:solidFill>
              </a:rPr>
              <a:t>    V = konst.</a:t>
            </a:r>
          </a:p>
        </p:txBody>
      </p:sp>
      <p:grpSp>
        <p:nvGrpSpPr>
          <p:cNvPr id="161798" name="Group 8">
            <a:extLst>
              <a:ext uri="{FF2B5EF4-FFF2-40B4-BE49-F238E27FC236}">
                <a16:creationId xmlns:a16="http://schemas.microsoft.com/office/drawing/2014/main" id="{27C0986A-C69B-4020-B12F-AFC6057C5CD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92314" y="1412875"/>
            <a:ext cx="2840037" cy="2057400"/>
            <a:chOff x="2273" y="5775"/>
            <a:chExt cx="3578" cy="2592"/>
          </a:xfrm>
        </p:grpSpPr>
        <p:sp>
          <p:nvSpPr>
            <p:cNvPr id="161821" name="AutoShape 9">
              <a:extLst>
                <a:ext uri="{FF2B5EF4-FFF2-40B4-BE49-F238E27FC236}">
                  <a16:creationId xmlns:a16="http://schemas.microsoft.com/office/drawing/2014/main" id="{C056593E-D53C-4058-9505-AE93EEF6317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73" y="5775"/>
              <a:ext cx="3578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2" name="Text Box 10">
              <a:extLst>
                <a:ext uri="{FF2B5EF4-FFF2-40B4-BE49-F238E27FC236}">
                  <a16:creationId xmlns:a16="http://schemas.microsoft.com/office/drawing/2014/main" id="{5E73F80F-20FF-4301-A799-77B582ABD1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1" y="6351"/>
              <a:ext cx="4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3" name="Text Box 11">
              <a:extLst>
                <a:ext uri="{FF2B5EF4-FFF2-40B4-BE49-F238E27FC236}">
                  <a16:creationId xmlns:a16="http://schemas.microsoft.com/office/drawing/2014/main" id="{5F524DAA-DDCB-456B-9FF6-B1418EBAF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1" y="7215"/>
              <a:ext cx="4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4" name="Text Box 12">
              <a:extLst>
                <a:ext uri="{FF2B5EF4-FFF2-40B4-BE49-F238E27FC236}">
                  <a16:creationId xmlns:a16="http://schemas.microsoft.com/office/drawing/2014/main" id="{A1912DB4-08D3-4728-AB6F-3D005488B7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1" y="7359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5" name="Text Box 13">
              <a:extLst>
                <a:ext uri="{FF2B5EF4-FFF2-40B4-BE49-F238E27FC236}">
                  <a16:creationId xmlns:a16="http://schemas.microsoft.com/office/drawing/2014/main" id="{766D75B3-BF92-4ADE-A2C1-D860ECCD2C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1" y="6351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6" name="Line 14">
              <a:extLst>
                <a:ext uri="{FF2B5EF4-FFF2-40B4-BE49-F238E27FC236}">
                  <a16:creationId xmlns:a16="http://schemas.microsoft.com/office/drawing/2014/main" id="{43C2C981-27F6-4357-9449-829F8560C1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11" y="6063"/>
              <a:ext cx="1" cy="18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27" name="Line 15">
              <a:extLst>
                <a:ext uri="{FF2B5EF4-FFF2-40B4-BE49-F238E27FC236}">
                  <a16:creationId xmlns:a16="http://schemas.microsoft.com/office/drawing/2014/main" id="{779D6EAE-3650-4C10-BF85-18646F3279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1" y="7935"/>
              <a:ext cx="2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28" name="Rectangle 16">
              <a:extLst>
                <a:ext uri="{FF2B5EF4-FFF2-40B4-BE49-F238E27FC236}">
                  <a16:creationId xmlns:a16="http://schemas.microsoft.com/office/drawing/2014/main" id="{F67DB8B9-E617-430E-9950-A97AF9B8A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1" y="6495"/>
              <a:ext cx="1040" cy="100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9" name="Text Box 17">
              <a:extLst>
                <a:ext uri="{FF2B5EF4-FFF2-40B4-BE49-F238E27FC236}">
                  <a16:creationId xmlns:a16="http://schemas.microsoft.com/office/drawing/2014/main" id="{19170EB5-50DF-411B-8593-E4956179CA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1" y="6639"/>
              <a:ext cx="560" cy="576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W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30" name="Text Box 18">
              <a:extLst>
                <a:ext uri="{FF2B5EF4-FFF2-40B4-BE49-F238E27FC236}">
                  <a16:creationId xmlns:a16="http://schemas.microsoft.com/office/drawing/2014/main" id="{1811951B-CEF7-40AC-A63D-8EACAEEA4C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1" y="5775"/>
              <a:ext cx="8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[Pa] 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31" name="Text Box 19">
              <a:extLst>
                <a:ext uri="{FF2B5EF4-FFF2-40B4-BE49-F238E27FC236}">
                  <a16:creationId xmlns:a16="http://schemas.microsoft.com/office/drawing/2014/main" id="{B76BA635-2240-4107-A867-E48217E48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1" y="7791"/>
              <a:ext cx="8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[m</a:t>
              </a:r>
              <a:r>
                <a:rPr lang="sl-SI" altLang="sl-SI" sz="1200" baseline="30000">
                  <a:solidFill>
                    <a:srgbClr val="000000"/>
                  </a:solidFill>
                  <a:latin typeface="Verdana" panose="020B0604030504040204" pitchFamily="34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32" name="Line 20">
              <a:extLst>
                <a:ext uri="{FF2B5EF4-FFF2-40B4-BE49-F238E27FC236}">
                  <a16:creationId xmlns:a16="http://schemas.microsoft.com/office/drawing/2014/main" id="{1E76A3C4-7A31-4C40-A558-8C753CF39B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1" y="6495"/>
              <a:ext cx="1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33" name="Arc 21">
              <a:extLst>
                <a:ext uri="{FF2B5EF4-FFF2-40B4-BE49-F238E27FC236}">
                  <a16:creationId xmlns:a16="http://schemas.microsoft.com/office/drawing/2014/main" id="{1674002F-BED5-434B-9A68-EE8CB49F4BA8}"/>
                </a:ext>
              </a:extLst>
            </p:cNvPr>
            <p:cNvSpPr>
              <a:spLocks/>
            </p:cNvSpPr>
            <p:nvPr/>
          </p:nvSpPr>
          <p:spPr bwMode="auto">
            <a:xfrm rot="-10066284">
              <a:off x="3718" y="6210"/>
              <a:ext cx="532" cy="432"/>
            </a:xfrm>
            <a:custGeom>
              <a:avLst/>
              <a:gdLst>
                <a:gd name="T0" fmla="*/ 0 w 20484"/>
                <a:gd name="T1" fmla="*/ 0 h 21599"/>
                <a:gd name="T2" fmla="*/ 0 w 20484"/>
                <a:gd name="T3" fmla="*/ 0 h 21599"/>
                <a:gd name="T4" fmla="*/ 0 w 20484"/>
                <a:gd name="T5" fmla="*/ 0 h 21599"/>
                <a:gd name="T6" fmla="*/ 0 60000 65536"/>
                <a:gd name="T7" fmla="*/ 0 60000 65536"/>
                <a:gd name="T8" fmla="*/ 0 60000 65536"/>
                <a:gd name="T9" fmla="*/ 0 w 20484"/>
                <a:gd name="T10" fmla="*/ 0 h 21599"/>
                <a:gd name="T11" fmla="*/ 20484 w 20484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84" h="21599" fill="none" extrusionOk="0">
                  <a:moveTo>
                    <a:pt x="239" y="0"/>
                  </a:moveTo>
                  <a:cubicBezTo>
                    <a:pt x="9439" y="102"/>
                    <a:pt x="17565" y="6020"/>
                    <a:pt x="20484" y="14745"/>
                  </a:cubicBezTo>
                </a:path>
                <a:path w="20484" h="21599" stroke="0" extrusionOk="0">
                  <a:moveTo>
                    <a:pt x="239" y="0"/>
                  </a:moveTo>
                  <a:cubicBezTo>
                    <a:pt x="9439" y="102"/>
                    <a:pt x="17565" y="6020"/>
                    <a:pt x="20484" y="14745"/>
                  </a:cubicBezTo>
                  <a:lnTo>
                    <a:pt x="0" y="21599"/>
                  </a:lnTo>
                  <a:lnTo>
                    <a:pt x="239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34" name="Arc 22">
              <a:extLst>
                <a:ext uri="{FF2B5EF4-FFF2-40B4-BE49-F238E27FC236}">
                  <a16:creationId xmlns:a16="http://schemas.microsoft.com/office/drawing/2014/main" id="{B3C2A591-0DE0-4791-B617-E7134B2FDFCB}"/>
                </a:ext>
              </a:extLst>
            </p:cNvPr>
            <p:cNvSpPr>
              <a:spLocks/>
            </p:cNvSpPr>
            <p:nvPr/>
          </p:nvSpPr>
          <p:spPr bwMode="auto">
            <a:xfrm rot="1134001" flipH="1" flipV="1">
              <a:off x="3667" y="7226"/>
              <a:ext cx="450" cy="292"/>
            </a:xfrm>
            <a:custGeom>
              <a:avLst/>
              <a:gdLst>
                <a:gd name="T0" fmla="*/ 0 w 20217"/>
                <a:gd name="T1" fmla="*/ 0 h 21600"/>
                <a:gd name="T2" fmla="*/ 0 w 20217"/>
                <a:gd name="T3" fmla="*/ 0 h 21600"/>
                <a:gd name="T4" fmla="*/ 0 w 20217"/>
                <a:gd name="T5" fmla="*/ 0 h 21600"/>
                <a:gd name="T6" fmla="*/ 0 60000 65536"/>
                <a:gd name="T7" fmla="*/ 0 60000 65536"/>
                <a:gd name="T8" fmla="*/ 0 60000 65536"/>
                <a:gd name="T9" fmla="*/ 0 w 20217"/>
                <a:gd name="T10" fmla="*/ 0 h 21600"/>
                <a:gd name="T11" fmla="*/ 20217 w 2021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217" h="21600" fill="none" extrusionOk="0">
                  <a:moveTo>
                    <a:pt x="-1" y="33"/>
                  </a:moveTo>
                  <a:cubicBezTo>
                    <a:pt x="403" y="11"/>
                    <a:pt x="807" y="-1"/>
                    <a:pt x="1211" y="0"/>
                  </a:cubicBezTo>
                  <a:cubicBezTo>
                    <a:pt x="9147" y="0"/>
                    <a:pt x="16445" y="4352"/>
                    <a:pt x="20216" y="11336"/>
                  </a:cubicBezTo>
                </a:path>
                <a:path w="20217" h="21600" stroke="0" extrusionOk="0">
                  <a:moveTo>
                    <a:pt x="-1" y="33"/>
                  </a:moveTo>
                  <a:cubicBezTo>
                    <a:pt x="403" y="11"/>
                    <a:pt x="807" y="-1"/>
                    <a:pt x="1211" y="0"/>
                  </a:cubicBezTo>
                  <a:cubicBezTo>
                    <a:pt x="9147" y="0"/>
                    <a:pt x="16445" y="4352"/>
                    <a:pt x="20216" y="11336"/>
                  </a:cubicBezTo>
                  <a:lnTo>
                    <a:pt x="1211" y="21600"/>
                  </a:lnTo>
                  <a:lnTo>
                    <a:pt x="-1" y="33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35" name="Line 23">
              <a:extLst>
                <a:ext uri="{FF2B5EF4-FFF2-40B4-BE49-F238E27FC236}">
                  <a16:creationId xmlns:a16="http://schemas.microsoft.com/office/drawing/2014/main" id="{94F1BA48-318B-49CB-A437-FBAA5770B5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91" y="7071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36" name="Text Box 24">
              <a:extLst>
                <a:ext uri="{FF2B5EF4-FFF2-40B4-BE49-F238E27FC236}">
                  <a16:creationId xmlns:a16="http://schemas.microsoft.com/office/drawing/2014/main" id="{C2ED6126-0656-4AD2-8F64-2162C7F025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1" y="6783"/>
              <a:ext cx="7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37" name="Text Box 25">
              <a:extLst>
                <a:ext uri="{FF2B5EF4-FFF2-40B4-BE49-F238E27FC236}">
                  <a16:creationId xmlns:a16="http://schemas.microsoft.com/office/drawing/2014/main" id="{0B81E346-A120-41EE-9721-7783BD0DB2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1" y="7503"/>
              <a:ext cx="12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38" name="Text Box 26">
              <a:extLst>
                <a:ext uri="{FF2B5EF4-FFF2-40B4-BE49-F238E27FC236}">
                  <a16:creationId xmlns:a16="http://schemas.microsoft.com/office/drawing/2014/main" id="{6B0A9A30-FC81-48D4-97F5-1020A88B03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1" y="6495"/>
              <a:ext cx="120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161799" name="Rectangle 28">
            <a:extLst>
              <a:ext uri="{FF2B5EF4-FFF2-40B4-BE49-F238E27FC236}">
                <a16:creationId xmlns:a16="http://schemas.microsoft.com/office/drawing/2014/main" id="{49209AAD-9AD3-48A8-8139-52D39CE9A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6" y="2349500"/>
            <a:ext cx="57245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Absolutnega dela pri izohorni preobrazbi ni.</a:t>
            </a:r>
          </a:p>
        </p:txBody>
      </p:sp>
      <p:graphicFrame>
        <p:nvGraphicFramePr>
          <p:cNvPr id="161800" name="Object 27">
            <a:extLst>
              <a:ext uri="{FF2B5EF4-FFF2-40B4-BE49-F238E27FC236}">
                <a16:creationId xmlns:a16="http://schemas.microsoft.com/office/drawing/2014/main" id="{2BE113BF-FD2A-472D-B41B-ED6FED277C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9375" y="1412875"/>
          <a:ext cx="15128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načba" r:id="rId3" imgW="571252" imgH="444307" progId="Equation.3">
                  <p:embed/>
                </p:oleObj>
              </mc:Choice>
              <mc:Fallback>
                <p:oleObj name="Enačba" r:id="rId3" imgW="571252" imgH="444307" progId="Equation.3">
                  <p:embed/>
                  <p:pic>
                    <p:nvPicPr>
                      <p:cNvPr id="161800" name="Object 27">
                        <a:extLst>
                          <a:ext uri="{FF2B5EF4-FFF2-40B4-BE49-F238E27FC236}">
                            <a16:creationId xmlns:a16="http://schemas.microsoft.com/office/drawing/2014/main" id="{2BE113BF-FD2A-472D-B41B-ED6FED277C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5" y="1412875"/>
                        <a:ext cx="1512888" cy="8636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801" name="Rectangle 29">
            <a:extLst>
              <a:ext uri="{FF2B5EF4-FFF2-40B4-BE49-F238E27FC236}">
                <a16:creationId xmlns:a16="http://schemas.microsoft.com/office/drawing/2014/main" id="{943CA621-CCC2-4DF8-AB61-3D0C3E63B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3284539"/>
            <a:ext cx="24495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Delovni diagram izohorne preobrazbe</a:t>
            </a:r>
          </a:p>
        </p:txBody>
      </p:sp>
      <p:sp>
        <p:nvSpPr>
          <p:cNvPr id="161802" name="Rectangle 30">
            <a:extLst>
              <a:ext uri="{FF2B5EF4-FFF2-40B4-BE49-F238E27FC236}">
                <a16:creationId xmlns:a16="http://schemas.microsoft.com/office/drawing/2014/main" id="{A97D03FC-1362-4B5A-B865-E18E80549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6" y="1773239"/>
            <a:ext cx="24225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603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603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603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Amontonov zakon</a:t>
            </a:r>
          </a:p>
        </p:txBody>
      </p:sp>
      <p:sp>
        <p:nvSpPr>
          <p:cNvPr id="161803" name="Rectangle 31">
            <a:extLst>
              <a:ext uri="{FF2B5EF4-FFF2-40B4-BE49-F238E27FC236}">
                <a16:creationId xmlns:a16="http://schemas.microsoft.com/office/drawing/2014/main" id="{F0AF281C-3801-4AC7-A0C0-1105266C5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781300"/>
            <a:ext cx="1212850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0 </a:t>
            </a:r>
          </a:p>
        </p:txBody>
      </p:sp>
      <p:pic>
        <p:nvPicPr>
          <p:cNvPr id="161804" name="Picture 32">
            <a:extLst>
              <a:ext uri="{FF2B5EF4-FFF2-40B4-BE49-F238E27FC236}">
                <a16:creationId xmlns:a16="http://schemas.microsoft.com/office/drawing/2014/main" id="{B5BB3618-738E-4E68-92BF-3966FD258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3644901"/>
            <a:ext cx="173355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805" name="Rectangle 33">
            <a:extLst>
              <a:ext uri="{FF2B5EF4-FFF2-40B4-BE49-F238E27FC236}">
                <a16:creationId xmlns:a16="http://schemas.microsoft.com/office/drawing/2014/main" id="{1E43AF2B-AA9B-4D5E-A1FA-0EC3803E3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5661025"/>
            <a:ext cx="25717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Toplotni diagram izohorne preobrazbe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1806" name="Rectangle 34">
            <a:extLst>
              <a:ext uri="{FF2B5EF4-FFF2-40B4-BE49-F238E27FC236}">
                <a16:creationId xmlns:a16="http://schemas.microsoft.com/office/drawing/2014/main" id="{CC840542-0032-4558-9C69-B4129D811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3429000"/>
            <a:ext cx="5286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[K]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1807" name="Rectangle 35">
            <a:extLst>
              <a:ext uri="{FF2B5EF4-FFF2-40B4-BE49-F238E27FC236}">
                <a16:creationId xmlns:a16="http://schemas.microsoft.com/office/drawing/2014/main" id="{C3FB82F3-4238-4172-B179-12BB583FC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4" y="5516564"/>
            <a:ext cx="5556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 </a:t>
            </a:r>
            <a:r>
              <a:rPr lang="sl-SI" altLang="sl-SI" sz="1000">
                <a:solidFill>
                  <a:srgbClr val="000000"/>
                </a:solidFill>
              </a:rPr>
              <a:t>[J/K]</a:t>
            </a:r>
          </a:p>
        </p:txBody>
      </p:sp>
      <p:sp>
        <p:nvSpPr>
          <p:cNvPr id="161808" name="Rectangle 36">
            <a:extLst>
              <a:ext uri="{FF2B5EF4-FFF2-40B4-BE49-F238E27FC236}">
                <a16:creationId xmlns:a16="http://schemas.microsoft.com/office/drawing/2014/main" id="{1ADAD853-FEC7-4B4A-A8B0-37C09011C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4" y="5445125"/>
            <a:ext cx="3952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17143" name="Group 55">
            <a:extLst>
              <a:ext uri="{FF2B5EF4-FFF2-40B4-BE49-F238E27FC236}">
                <a16:creationId xmlns:a16="http://schemas.microsoft.com/office/drawing/2014/main" id="{8F082CB6-74C2-4688-9D74-D003967FBD33}"/>
              </a:ext>
            </a:extLst>
          </p:cNvPr>
          <p:cNvGraphicFramePr>
            <a:graphicFrameLocks noGrp="1"/>
          </p:cNvGraphicFramePr>
          <p:nvPr/>
        </p:nvGraphicFramePr>
        <p:xfrm>
          <a:off x="2351089" y="5589589"/>
          <a:ext cx="504825" cy="250825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1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1811" name="Rectangle 50">
            <a:extLst>
              <a:ext uri="{FF2B5EF4-FFF2-40B4-BE49-F238E27FC236}">
                <a16:creationId xmlns:a16="http://schemas.microsoft.com/office/drawing/2014/main" id="{73793BB9-CD55-4217-9622-1618D7860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5084764"/>
            <a:ext cx="3111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1812" name="Rectangle 51">
            <a:extLst>
              <a:ext uri="{FF2B5EF4-FFF2-40B4-BE49-F238E27FC236}">
                <a16:creationId xmlns:a16="http://schemas.microsoft.com/office/drawing/2014/main" id="{20C07FBC-9EE4-4A91-B3E3-72EB0D75E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4" y="3789364"/>
            <a:ext cx="3889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1813" name="Rectangle 52">
            <a:extLst>
              <a:ext uri="{FF2B5EF4-FFF2-40B4-BE49-F238E27FC236}">
                <a16:creationId xmlns:a16="http://schemas.microsoft.com/office/drawing/2014/main" id="{EF544202-E1AE-4EDC-AAC4-303F5C38B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9" y="4149725"/>
            <a:ext cx="4200525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12</a:t>
            </a:r>
            <a:r>
              <a:rPr lang="sl-SI" altLang="sl-SI" sz="2200" i="1">
                <a:solidFill>
                  <a:srgbClr val="000000"/>
                </a:solidFill>
              </a:rPr>
              <a:t> = m . c</a:t>
            </a:r>
            <a:r>
              <a:rPr lang="sl-SI" altLang="sl-SI" sz="2200" baseline="-25000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. </a:t>
            </a:r>
            <a:r>
              <a:rPr lang="sl-SI" altLang="sl-SI" sz="2200">
                <a:solidFill>
                  <a:srgbClr val="000000"/>
                </a:solidFill>
              </a:rPr>
              <a:t>(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–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) = </a:t>
            </a:r>
            <a:r>
              <a:rPr lang="sl-SI" altLang="sl-SI" sz="2200" i="1">
                <a:solidFill>
                  <a:srgbClr val="000000"/>
                </a:solidFill>
              </a:rPr>
              <a:t>U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– </a:t>
            </a:r>
            <a:r>
              <a:rPr lang="sl-SI" altLang="sl-SI" sz="2200" i="1">
                <a:solidFill>
                  <a:srgbClr val="000000"/>
                </a:solidFill>
              </a:rPr>
              <a:t>U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1814" name="Rectangle 53">
            <a:extLst>
              <a:ext uri="{FF2B5EF4-FFF2-40B4-BE49-F238E27FC236}">
                <a16:creationId xmlns:a16="http://schemas.microsoft.com/office/drawing/2014/main" id="{76DD36DF-BE17-4270-A286-8480945F0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1" y="3284539"/>
            <a:ext cx="49625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energijskega zakona sledi enačba:</a:t>
            </a:r>
          </a:p>
        </p:txBody>
      </p:sp>
      <p:sp>
        <p:nvSpPr>
          <p:cNvPr id="161815" name="Rectangle 54">
            <a:extLst>
              <a:ext uri="{FF2B5EF4-FFF2-40B4-BE49-F238E27FC236}">
                <a16:creationId xmlns:a16="http://schemas.microsoft.com/office/drawing/2014/main" id="{3D244681-8671-43AF-9099-CA2464C1F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038" y="3716339"/>
            <a:ext cx="50593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∆U = 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- W</a:t>
            </a:r>
            <a:r>
              <a:rPr lang="sl-SI" altLang="sl-SI" sz="2200" i="1" baseline="-25000">
                <a:solidFill>
                  <a:srgbClr val="000000"/>
                </a:solidFill>
              </a:rPr>
              <a:t>12</a:t>
            </a:r>
            <a:r>
              <a:rPr lang="sl-SI" altLang="sl-SI" sz="2200" i="1">
                <a:solidFill>
                  <a:srgbClr val="000000"/>
                </a:solidFill>
              </a:rPr>
              <a:t> = 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m . c</a:t>
            </a:r>
            <a:r>
              <a:rPr lang="sl-SI" altLang="sl-SI" sz="2200" baseline="-25000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. (T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61816" name="Rectangle 56">
            <a:extLst>
              <a:ext uri="{FF2B5EF4-FFF2-40B4-BE49-F238E27FC236}">
                <a16:creationId xmlns:a16="http://schemas.microsoft.com/office/drawing/2014/main" id="{4833D48A-D7BA-4E7B-BD7F-51B4058CE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5" y="4724400"/>
            <a:ext cx="20193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Tehnično delo:</a:t>
            </a:r>
          </a:p>
        </p:txBody>
      </p:sp>
      <p:sp>
        <p:nvSpPr>
          <p:cNvPr id="161817" name="Rectangle 57">
            <a:extLst>
              <a:ext uri="{FF2B5EF4-FFF2-40B4-BE49-F238E27FC236}">
                <a16:creationId xmlns:a16="http://schemas.microsoft.com/office/drawing/2014/main" id="{DCCE76D0-C916-41DB-BD29-7FDA2941C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5" y="4724400"/>
            <a:ext cx="2768600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57638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57638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57638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t12</a:t>
            </a:r>
            <a:r>
              <a:rPr lang="sl-SI" altLang="sl-SI" sz="2200">
                <a:solidFill>
                  <a:srgbClr val="000000"/>
                </a:solidFill>
              </a:rPr>
              <a:t> = </a:t>
            </a:r>
            <a:r>
              <a:rPr lang="sl-SI" altLang="sl-SI" sz="2200" i="1">
                <a:solidFill>
                  <a:srgbClr val="000000"/>
                </a:solidFill>
              </a:rPr>
              <a:t>V . (p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– 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)</a:t>
            </a:r>
            <a:r>
              <a:rPr lang="sl-SI" altLang="sl-SI" sz="22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161818" name="Rectangle 58">
            <a:extLst>
              <a:ext uri="{FF2B5EF4-FFF2-40B4-BE49-F238E27FC236}">
                <a16:creationId xmlns:a16="http://schemas.microsoft.com/office/drawing/2014/main" id="{BA6AD398-668A-4876-83CF-329F6C2C8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6" y="5157789"/>
            <a:ext cx="293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Sprememba entropije:</a:t>
            </a:r>
          </a:p>
        </p:txBody>
      </p:sp>
      <p:sp>
        <p:nvSpPr>
          <p:cNvPr id="161819" name="Rectangle 60">
            <a:extLst>
              <a:ext uri="{FF2B5EF4-FFF2-40B4-BE49-F238E27FC236}">
                <a16:creationId xmlns:a16="http://schemas.microsoft.com/office/drawing/2014/main" id="{3266C413-16FA-4432-8566-3D1E47886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1820" name="Object 59">
            <a:extLst>
              <a:ext uri="{FF2B5EF4-FFF2-40B4-BE49-F238E27FC236}">
                <a16:creationId xmlns:a16="http://schemas.microsoft.com/office/drawing/2014/main" id="{102C98D1-FC97-40A9-A39C-B5D50FBB28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9550" y="5638800"/>
          <a:ext cx="48641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načba" r:id="rId6" imgW="2005729" imgH="317362" progId="Equation.3">
                  <p:embed/>
                </p:oleObj>
              </mc:Choice>
              <mc:Fallback>
                <p:oleObj name="Enačba" r:id="rId6" imgW="2005729" imgH="317362" progId="Equation.3">
                  <p:embed/>
                  <p:pic>
                    <p:nvPicPr>
                      <p:cNvPr id="161820" name="Object 59">
                        <a:extLst>
                          <a:ext uri="{FF2B5EF4-FFF2-40B4-BE49-F238E27FC236}">
                            <a16:creationId xmlns:a16="http://schemas.microsoft.com/office/drawing/2014/main" id="{102C98D1-FC97-40A9-A39C-B5D50FBB28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0" y="5638800"/>
                        <a:ext cx="4864100" cy="74295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3">
            <a:extLst>
              <a:ext uri="{FF2B5EF4-FFF2-40B4-BE49-F238E27FC236}">
                <a16:creationId xmlns:a16="http://schemas.microsoft.com/office/drawing/2014/main" id="{CB07C782-F5E3-4069-899E-EB7DF6AD0F6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EFD3FFA-0344-485E-89C6-C49059E98E1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2819" name="Ograda številke diapozitiva 2">
            <a:extLst>
              <a:ext uri="{FF2B5EF4-FFF2-40B4-BE49-F238E27FC236}">
                <a16:creationId xmlns:a16="http://schemas.microsoft.com/office/drawing/2014/main" id="{32EF1ACA-A5D6-4271-9DC1-ADF0C0F3F411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28E15BE-CD54-4043-93E8-F994050C6CC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2820" name="Rectangle 4">
            <a:extLst>
              <a:ext uri="{FF2B5EF4-FFF2-40B4-BE49-F238E27FC236}">
                <a16:creationId xmlns:a16="http://schemas.microsoft.com/office/drawing/2014/main" id="{0F58A69C-E370-42F4-883A-588825A8E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9296"/>
            <a:ext cx="8569325" cy="1107996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praksi nastopa ta preobrazba, ko plin segrevamo ali ohlajamo v zaprti posodi in v toplotnih strojih, kjer je porast tlaka mnogo hitrejši kot sprememba volumna.</a:t>
            </a:r>
          </a:p>
        </p:txBody>
      </p:sp>
      <p:sp>
        <p:nvSpPr>
          <p:cNvPr id="162821" name="Rectangle 5">
            <a:extLst>
              <a:ext uri="{FF2B5EF4-FFF2-40B4-BE49-F238E27FC236}">
                <a16:creationId xmlns:a16="http://schemas.microsoft.com/office/drawing/2014/main" id="{870930C7-7EE3-42B5-AEF2-C48472B30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546434"/>
            <a:ext cx="8785225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Primera: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 V valju bencinskega motorja zgoreva zmes (delovno telo) pri stalnem volumnu </a:t>
            </a:r>
            <a:r>
              <a:rPr lang="sl-SI" altLang="sl-SI" sz="2200" i="1">
                <a:solidFill>
                  <a:srgbClr val="000000"/>
                </a:solidFill>
              </a:rPr>
              <a:t>V </a:t>
            </a:r>
            <a:r>
              <a:rPr lang="sl-SI" altLang="sl-SI" sz="2200">
                <a:solidFill>
                  <a:srgbClr val="000000"/>
                </a:solidFill>
              </a:rPr>
              <a:t>= 0,001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. Določi tlak zmesi po zgorevanju, če je začetna temperatura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513 K in končna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1473 K pri začetnem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10 bar. Izračunaj še delo, spremembo notranje energije in entropije!</a:t>
            </a:r>
          </a:p>
        </p:txBody>
      </p:sp>
      <p:sp>
        <p:nvSpPr>
          <p:cNvPr id="162822" name="Rectangle 6">
            <a:extLst>
              <a:ext uri="{FF2B5EF4-FFF2-40B4-BE49-F238E27FC236}">
                <a16:creationId xmlns:a16="http://schemas.microsoft.com/office/drawing/2014/main" id="{4DB5D515-0118-471E-9B40-8B080C779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88" y="3740150"/>
            <a:ext cx="9036051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2. Za pogon motornih vozil so uporabljali motorski metan v jeklenkah.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Določi volumen jeklenke, ki vsebuje </a:t>
            </a:r>
            <a:r>
              <a:rPr lang="sl-SI" altLang="sl-SI" sz="2200" i="1">
                <a:solidFill>
                  <a:srgbClr val="000000"/>
                </a:solidFill>
              </a:rPr>
              <a:t>m = </a:t>
            </a:r>
            <a:r>
              <a:rPr lang="sl-SI" altLang="sl-SI" sz="2200">
                <a:solidFill>
                  <a:srgbClr val="000000"/>
                </a:solidFill>
              </a:rPr>
              <a:t>2,85 kg metana pri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150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bar in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25 °C. Koliko toplote odda plin, če se ohladi na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7 °C?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Za koliko se zniža tlak in spremeni entropija?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>
            <a:extLst>
              <a:ext uri="{FF2B5EF4-FFF2-40B4-BE49-F238E27FC236}">
                <a16:creationId xmlns:a16="http://schemas.microsoft.com/office/drawing/2014/main" id="{4CF72618-E6CC-4860-B8F3-F846EA75DF9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C13EC7B-994D-4C6C-97CA-86C1B82D09D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3843" name="Ograda številke diapozitiva 2">
            <a:extLst>
              <a:ext uri="{FF2B5EF4-FFF2-40B4-BE49-F238E27FC236}">
                <a16:creationId xmlns:a16="http://schemas.microsoft.com/office/drawing/2014/main" id="{3731FF3B-D1A8-4B22-8080-8F7550BE155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D266FB3-19BC-4E2F-AF5D-4776E563167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19156" name="Group 20">
            <a:extLst>
              <a:ext uri="{FF2B5EF4-FFF2-40B4-BE49-F238E27FC236}">
                <a16:creationId xmlns:a16="http://schemas.microsoft.com/office/drawing/2014/main" id="{5B23D96E-53D5-4F1E-9FD0-3537816C4F19}"/>
              </a:ext>
            </a:extLst>
          </p:cNvPr>
          <p:cNvGraphicFramePr>
            <a:graphicFrameLocks noGrp="1"/>
          </p:cNvGraphicFramePr>
          <p:nvPr/>
        </p:nvGraphicFramePr>
        <p:xfrm>
          <a:off x="2063750" y="476250"/>
          <a:ext cx="1339850" cy="1036638"/>
        </p:xfrm>
        <a:graphic>
          <a:graphicData uri="http://schemas.openxmlformats.org/drawingml/2006/table">
            <a:tbl>
              <a:tblPr/>
              <a:tblGrid>
                <a:gridCol w="133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36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sl-SI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Naloga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= 0,001 m</a:t>
                      </a:r>
                      <a:r>
                        <a:rPr kumimoji="0" lang="sl-SI" sz="12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sl-SI" sz="1200" b="0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= 10 bar 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= 513 K 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1200" b="0" i="0" u="sng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2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= 1473 K</a:t>
                      </a:r>
                      <a:endParaRPr kumimoji="0" lang="sl-SI" sz="1200" b="0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4" marB="4573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3846" name="Rectangle 18">
            <a:extLst>
              <a:ext uri="{FF2B5EF4-FFF2-40B4-BE49-F238E27FC236}">
                <a16:creationId xmlns:a16="http://schemas.microsoft.com/office/drawing/2014/main" id="{A1E575C4-4BEA-4538-9B71-C318AFB26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1484314"/>
            <a:ext cx="19065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W </a:t>
            </a:r>
            <a:r>
              <a:rPr lang="sl-SI" altLang="sl-SI" sz="1200" baseline="-25000">
                <a:solidFill>
                  <a:srgbClr val="000000"/>
                </a:solidFill>
              </a:rPr>
              <a:t>12</a:t>
            </a:r>
            <a:r>
              <a:rPr lang="sl-SI" altLang="sl-SI" sz="1200">
                <a:solidFill>
                  <a:srgbClr val="000000"/>
                </a:solidFill>
              </a:rPr>
              <a:t>, </a:t>
            </a:r>
            <a:r>
              <a:rPr lang="sl-SI" altLang="sl-SI" sz="1200" i="1">
                <a:solidFill>
                  <a:srgbClr val="000000"/>
                </a:solidFill>
              </a:rPr>
              <a:t>U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  <a:r>
              <a:rPr lang="sl-SI" altLang="sl-SI" sz="1200" i="1">
                <a:solidFill>
                  <a:srgbClr val="000000"/>
                </a:solidFill>
              </a:rPr>
              <a:t>– U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, </a:t>
            </a:r>
            <a:r>
              <a:rPr lang="sl-SI" altLang="sl-SI" sz="1200" i="1">
                <a:solidFill>
                  <a:srgbClr val="000000"/>
                </a:solidFill>
              </a:rPr>
              <a:t>S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  <a:r>
              <a:rPr lang="sl-SI" altLang="sl-SI" sz="1200" i="1">
                <a:solidFill>
                  <a:srgbClr val="000000"/>
                </a:solidFill>
              </a:rPr>
              <a:t>– S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 = ?</a:t>
            </a:r>
          </a:p>
        </p:txBody>
      </p:sp>
      <p:sp>
        <p:nvSpPr>
          <p:cNvPr id="163847" name="Rectangle 22">
            <a:extLst>
              <a:ext uri="{FF2B5EF4-FFF2-40B4-BE49-F238E27FC236}">
                <a16:creationId xmlns:a16="http://schemas.microsoft.com/office/drawing/2014/main" id="{A246A363-0268-4BD2-8DEC-66E62BD36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3848" name="Object 21">
            <a:extLst>
              <a:ext uri="{FF2B5EF4-FFF2-40B4-BE49-F238E27FC236}">
                <a16:creationId xmlns:a16="http://schemas.microsoft.com/office/drawing/2014/main" id="{05EA0909-A179-4180-A5C4-905403D92E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0576" y="568326"/>
          <a:ext cx="4024313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načba" r:id="rId3" imgW="1815312" imgH="317362" progId="Equation.3">
                  <p:embed/>
                </p:oleObj>
              </mc:Choice>
              <mc:Fallback>
                <p:oleObj name="Enačba" r:id="rId3" imgW="1815312" imgH="317362" progId="Equation.3">
                  <p:embed/>
                  <p:pic>
                    <p:nvPicPr>
                      <p:cNvPr id="163848" name="Object 21">
                        <a:extLst>
                          <a:ext uri="{FF2B5EF4-FFF2-40B4-BE49-F238E27FC236}">
                            <a16:creationId xmlns:a16="http://schemas.microsoft.com/office/drawing/2014/main" id="{05EA0909-A179-4180-A5C4-905403D92E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6" y="568326"/>
                        <a:ext cx="4024313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49" name="Rectangle 23">
            <a:extLst>
              <a:ext uri="{FF2B5EF4-FFF2-40B4-BE49-F238E27FC236}">
                <a16:creationId xmlns:a16="http://schemas.microsoft.com/office/drawing/2014/main" id="{F8151A8E-476B-4F27-95E2-361CFAF13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1227138"/>
            <a:ext cx="4400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Absolutno delo je nič, tehnično delo pa je:</a:t>
            </a:r>
          </a:p>
        </p:txBody>
      </p:sp>
      <p:sp>
        <p:nvSpPr>
          <p:cNvPr id="163850" name="Rectangle 25">
            <a:extLst>
              <a:ext uri="{FF2B5EF4-FFF2-40B4-BE49-F238E27FC236}">
                <a16:creationId xmlns:a16="http://schemas.microsoft.com/office/drawing/2014/main" id="{48E7B48C-2DF4-4454-AC4C-E9CAF9DAD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3851" name="Object 24">
            <a:extLst>
              <a:ext uri="{FF2B5EF4-FFF2-40B4-BE49-F238E27FC236}">
                <a16:creationId xmlns:a16="http://schemas.microsoft.com/office/drawing/2014/main" id="{BC30B088-8F33-4FA8-BC6D-18FB1F30F0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5725" y="1719264"/>
          <a:ext cx="779145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načba" r:id="rId5" imgW="3492500" imgH="215900" progId="Equation.3">
                  <p:embed/>
                </p:oleObj>
              </mc:Choice>
              <mc:Fallback>
                <p:oleObj name="Enačba" r:id="rId5" imgW="3492500" imgH="215900" progId="Equation.3">
                  <p:embed/>
                  <p:pic>
                    <p:nvPicPr>
                      <p:cNvPr id="163851" name="Object 24">
                        <a:extLst>
                          <a:ext uri="{FF2B5EF4-FFF2-40B4-BE49-F238E27FC236}">
                            <a16:creationId xmlns:a16="http://schemas.microsoft.com/office/drawing/2014/main" id="{BC30B088-8F33-4FA8-BC6D-18FB1F30F0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5725" y="1719264"/>
                        <a:ext cx="7791450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52" name="Rectangle 26">
            <a:extLst>
              <a:ext uri="{FF2B5EF4-FFF2-40B4-BE49-F238E27FC236}">
                <a16:creationId xmlns:a16="http://schemas.microsoft.com/office/drawing/2014/main" id="{50E1FCB7-8E95-417C-AC0A-758475A01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2163763"/>
            <a:ext cx="6000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Sprememba notranje energije plina, ki ima lastnost zraka:</a:t>
            </a:r>
          </a:p>
        </p:txBody>
      </p:sp>
      <p:sp>
        <p:nvSpPr>
          <p:cNvPr id="163853" name="Rectangle 28">
            <a:extLst>
              <a:ext uri="{FF2B5EF4-FFF2-40B4-BE49-F238E27FC236}">
                <a16:creationId xmlns:a16="http://schemas.microsoft.com/office/drawing/2014/main" id="{B5B3CBF1-90DC-4D12-A8E3-034D5501C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944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3854" name="Object 27">
            <a:extLst>
              <a:ext uri="{FF2B5EF4-FFF2-40B4-BE49-F238E27FC236}">
                <a16:creationId xmlns:a16="http://schemas.microsoft.com/office/drawing/2014/main" id="{60AE016C-78B4-4CCD-8A9D-A9A9A7DB39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5925" y="2578100"/>
          <a:ext cx="526415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načba" r:id="rId7" imgW="3009900" imgH="685800" progId="Equation.3">
                  <p:embed/>
                </p:oleObj>
              </mc:Choice>
              <mc:Fallback>
                <p:oleObj name="Enačba" r:id="rId7" imgW="3009900" imgH="685800" progId="Equation.3">
                  <p:embed/>
                  <p:pic>
                    <p:nvPicPr>
                      <p:cNvPr id="163854" name="Object 27">
                        <a:extLst>
                          <a:ext uri="{FF2B5EF4-FFF2-40B4-BE49-F238E27FC236}">
                            <a16:creationId xmlns:a16="http://schemas.microsoft.com/office/drawing/2014/main" id="{60AE016C-78B4-4CCD-8A9D-A9A9A7DB39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2578100"/>
                        <a:ext cx="526415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55" name="Rectangle 29">
            <a:extLst>
              <a:ext uri="{FF2B5EF4-FFF2-40B4-BE49-F238E27FC236}">
                <a16:creationId xmlns:a16="http://schemas.microsoft.com/office/drawing/2014/main" id="{A2BD3396-4DE9-414B-A81A-7CFCF4C87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3746501"/>
            <a:ext cx="2432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Sprememba entropije:</a:t>
            </a:r>
          </a:p>
        </p:txBody>
      </p:sp>
      <p:sp>
        <p:nvSpPr>
          <p:cNvPr id="163856" name="Rectangle 31">
            <a:extLst>
              <a:ext uri="{FF2B5EF4-FFF2-40B4-BE49-F238E27FC236}">
                <a16:creationId xmlns:a16="http://schemas.microsoft.com/office/drawing/2014/main" id="{6DAC5BAB-3AAD-4D64-B12E-D1ACBE2AD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563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3857" name="Object 30">
            <a:extLst>
              <a:ext uri="{FF2B5EF4-FFF2-40B4-BE49-F238E27FC236}">
                <a16:creationId xmlns:a16="http://schemas.microsoft.com/office/drawing/2014/main" id="{85954286-E883-4D7D-A772-AD32C20CCE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7051" y="4368800"/>
          <a:ext cx="8569325" cy="145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načba" r:id="rId9" imgW="4216400" imgH="914400" progId="Equation.3">
                  <p:embed/>
                </p:oleObj>
              </mc:Choice>
              <mc:Fallback>
                <p:oleObj name="Enačba" r:id="rId9" imgW="4216400" imgH="914400" progId="Equation.3">
                  <p:embed/>
                  <p:pic>
                    <p:nvPicPr>
                      <p:cNvPr id="163857" name="Object 30">
                        <a:extLst>
                          <a:ext uri="{FF2B5EF4-FFF2-40B4-BE49-F238E27FC236}">
                            <a16:creationId xmlns:a16="http://schemas.microsoft.com/office/drawing/2014/main" id="{85954286-E883-4D7D-A772-AD32C20CCE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1" y="4368800"/>
                        <a:ext cx="8569325" cy="145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jeZBesedilom 1">
            <a:extLst>
              <a:ext uri="{FF2B5EF4-FFF2-40B4-BE49-F238E27FC236}">
                <a16:creationId xmlns:a16="http://schemas.microsoft.com/office/drawing/2014/main" id="{D30D2ED4-9049-48B8-B65D-8ECF1C4B4091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129714" y="568325"/>
            <a:ext cx="1358775" cy="783228"/>
          </a:xfrm>
          <a:prstGeom prst="rect">
            <a:avLst/>
          </a:prstGeom>
          <a:blipFill rotWithShape="0">
            <a:blip r:embed="rId11"/>
            <a:stretch>
              <a:fillRect/>
            </a:stretch>
          </a:blipFill>
          <a:ln>
            <a:solidFill>
              <a:schemeClr val="tx1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3">
            <a:extLst>
              <a:ext uri="{FF2B5EF4-FFF2-40B4-BE49-F238E27FC236}">
                <a16:creationId xmlns:a16="http://schemas.microsoft.com/office/drawing/2014/main" id="{09B0439E-B7E8-49BB-B217-75466270385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B949874-FF96-4EE3-9E46-6ED007E914A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4867" name="Ograda številke diapozitiva 2">
            <a:extLst>
              <a:ext uri="{FF2B5EF4-FFF2-40B4-BE49-F238E27FC236}">
                <a16:creationId xmlns:a16="http://schemas.microsoft.com/office/drawing/2014/main" id="{C66102FD-7C41-480F-8FDE-95B5AA8EA65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26D6424-F793-4134-B9D7-0F2FFB5B839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4868" name="Rectangle 5">
            <a:extLst>
              <a:ext uri="{FF2B5EF4-FFF2-40B4-BE49-F238E27FC236}">
                <a16:creationId xmlns:a16="http://schemas.microsoft.com/office/drawing/2014/main" id="{E53D9AAD-C0B5-46C3-B70E-616F48149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8463"/>
            <a:ext cx="18637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 b="1" i="1">
                <a:solidFill>
                  <a:srgbClr val="000000"/>
                </a:solidFill>
              </a:rPr>
              <a:t>2.naloga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m = </a:t>
            </a:r>
            <a:r>
              <a:rPr lang="sl-SI" altLang="sl-SI" sz="1200">
                <a:solidFill>
                  <a:srgbClr val="000000"/>
                </a:solidFill>
              </a:rPr>
              <a:t>2,85 kg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p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 i="1">
                <a:solidFill>
                  <a:srgbClr val="000000"/>
                </a:solidFill>
              </a:rPr>
              <a:t> = </a:t>
            </a:r>
            <a:r>
              <a:rPr lang="sl-SI" altLang="sl-SI" sz="1200">
                <a:solidFill>
                  <a:srgbClr val="000000"/>
                </a:solidFill>
              </a:rPr>
              <a:t>150 bar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T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= 25 °C + 273 = 298 K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 u="sng">
                <a:solidFill>
                  <a:srgbClr val="000000"/>
                </a:solidFill>
              </a:rPr>
              <a:t>T = </a:t>
            </a:r>
            <a:r>
              <a:rPr lang="sl-SI" altLang="sl-SI" sz="1200" u="sng">
                <a:solidFill>
                  <a:srgbClr val="000000"/>
                </a:solidFill>
              </a:rPr>
              <a:t>7 °C + 273 = 280 K</a:t>
            </a:r>
          </a:p>
        </p:txBody>
      </p:sp>
      <p:sp>
        <p:nvSpPr>
          <p:cNvPr id="164869" name="Rectangle 6">
            <a:extLst>
              <a:ext uri="{FF2B5EF4-FFF2-40B4-BE49-F238E27FC236}">
                <a16:creationId xmlns:a16="http://schemas.microsoft.com/office/drawing/2014/main" id="{E80E07A5-89CF-4B52-B01A-E45743B5E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412875"/>
            <a:ext cx="15890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S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  <a:r>
              <a:rPr lang="sl-SI" altLang="sl-SI" sz="1200" i="1">
                <a:solidFill>
                  <a:srgbClr val="000000"/>
                </a:solidFill>
              </a:rPr>
              <a:t>– S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 i="1">
                <a:solidFill>
                  <a:srgbClr val="000000"/>
                </a:solidFill>
              </a:rPr>
              <a:t>, p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, </a:t>
            </a:r>
            <a:r>
              <a:rPr lang="sl-SI" altLang="sl-SI" sz="1200" i="1">
                <a:solidFill>
                  <a:srgbClr val="000000"/>
                </a:solidFill>
              </a:rPr>
              <a:t>Q</a:t>
            </a:r>
            <a:r>
              <a:rPr lang="sl-SI" altLang="sl-SI" sz="1200" baseline="-25000">
                <a:solidFill>
                  <a:srgbClr val="000000"/>
                </a:solidFill>
              </a:rPr>
              <a:t>12</a:t>
            </a:r>
            <a:r>
              <a:rPr lang="sl-SI" altLang="sl-SI" sz="1200">
                <a:solidFill>
                  <a:srgbClr val="000000"/>
                </a:solidFill>
              </a:rPr>
              <a:t> =  ?</a:t>
            </a:r>
          </a:p>
        </p:txBody>
      </p:sp>
      <p:graphicFrame>
        <p:nvGraphicFramePr>
          <p:cNvPr id="220175" name="Group 15">
            <a:extLst>
              <a:ext uri="{FF2B5EF4-FFF2-40B4-BE49-F238E27FC236}">
                <a16:creationId xmlns:a16="http://schemas.microsoft.com/office/drawing/2014/main" id="{D118D70E-2D41-4AE7-89D9-1E1B34CDE73D}"/>
              </a:ext>
            </a:extLst>
          </p:cNvPr>
          <p:cNvGraphicFramePr>
            <a:graphicFrameLocks noGrp="1"/>
          </p:cNvGraphicFramePr>
          <p:nvPr/>
        </p:nvGraphicFramePr>
        <p:xfrm>
          <a:off x="4224339" y="476250"/>
          <a:ext cx="2447925" cy="431800"/>
        </p:xfrm>
        <a:graphic>
          <a:graphicData uri="http://schemas.openxmlformats.org/drawingml/2006/table">
            <a:tbl>
              <a:tblPr/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Volumen jeklenke: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4872" name="Rectangle 17">
            <a:extLst>
              <a:ext uri="{FF2B5EF4-FFF2-40B4-BE49-F238E27FC236}">
                <a16:creationId xmlns:a16="http://schemas.microsoft.com/office/drawing/2014/main" id="{F5C4A29C-38ED-4E34-A756-8B1F96B27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4873" name="Object 16">
            <a:extLst>
              <a:ext uri="{FF2B5EF4-FFF2-40B4-BE49-F238E27FC236}">
                <a16:creationId xmlns:a16="http://schemas.microsoft.com/office/drawing/2014/main" id="{92791FFC-BFAC-4718-9FD8-584C732C92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4338" y="908050"/>
          <a:ext cx="4824412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načba" r:id="rId3" imgW="3098800" imgH="444500" progId="Equation.3">
                  <p:embed/>
                </p:oleObj>
              </mc:Choice>
              <mc:Fallback>
                <p:oleObj name="Enačba" r:id="rId3" imgW="3098800" imgH="444500" progId="Equation.3">
                  <p:embed/>
                  <p:pic>
                    <p:nvPicPr>
                      <p:cNvPr id="164873" name="Object 16">
                        <a:extLst>
                          <a:ext uri="{FF2B5EF4-FFF2-40B4-BE49-F238E27FC236}">
                            <a16:creationId xmlns:a16="http://schemas.microsoft.com/office/drawing/2014/main" id="{92791FFC-BFAC-4718-9FD8-584C732C92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8" y="908050"/>
                        <a:ext cx="4824412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74" name="Rectangle 18">
            <a:extLst>
              <a:ext uri="{FF2B5EF4-FFF2-40B4-BE49-F238E27FC236}">
                <a16:creationId xmlns:a16="http://schemas.microsoft.com/office/drawing/2014/main" id="{9BB98B32-F6B6-4FDE-8536-C725D196C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398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Toploto plinu odvajamo, zato je negativna:</a:t>
            </a:r>
          </a:p>
        </p:txBody>
      </p:sp>
      <p:sp>
        <p:nvSpPr>
          <p:cNvPr id="164875" name="Rectangle 22">
            <a:extLst>
              <a:ext uri="{FF2B5EF4-FFF2-40B4-BE49-F238E27FC236}">
                <a16:creationId xmlns:a16="http://schemas.microsoft.com/office/drawing/2014/main" id="{13E7561E-BD22-402F-A7A7-17D21EA7C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40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4876" name="Object 21">
            <a:extLst>
              <a:ext uri="{FF2B5EF4-FFF2-40B4-BE49-F238E27FC236}">
                <a16:creationId xmlns:a16="http://schemas.microsoft.com/office/drawing/2014/main" id="{A26E8ACA-C2E3-40C0-A4EB-DEB12BCB30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2133601"/>
          <a:ext cx="84518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načba" r:id="rId5" imgW="4178300" imgH="419100" progId="Equation.3">
                  <p:embed/>
                </p:oleObj>
              </mc:Choice>
              <mc:Fallback>
                <p:oleObj name="Enačba" r:id="rId5" imgW="4178300" imgH="419100" progId="Equation.3">
                  <p:embed/>
                  <p:pic>
                    <p:nvPicPr>
                      <p:cNvPr id="164876" name="Object 21">
                        <a:extLst>
                          <a:ext uri="{FF2B5EF4-FFF2-40B4-BE49-F238E27FC236}">
                            <a16:creationId xmlns:a16="http://schemas.microsoft.com/office/drawing/2014/main" id="{A26E8ACA-C2E3-40C0-A4EB-DEB12BCB30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2133601"/>
                        <a:ext cx="845185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77" name="Rectangle 23">
            <a:extLst>
              <a:ext uri="{FF2B5EF4-FFF2-40B4-BE49-F238E27FC236}">
                <a16:creationId xmlns:a16="http://schemas.microsoft.com/office/drawing/2014/main" id="{B8324680-4122-4D76-8995-F84340D0B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460625"/>
            <a:ext cx="15049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6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6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Znižanje tlaka:</a:t>
            </a:r>
          </a:p>
        </p:txBody>
      </p:sp>
      <p:sp>
        <p:nvSpPr>
          <p:cNvPr id="164878" name="Rectangle 25">
            <a:extLst>
              <a:ext uri="{FF2B5EF4-FFF2-40B4-BE49-F238E27FC236}">
                <a16:creationId xmlns:a16="http://schemas.microsoft.com/office/drawing/2014/main" id="{9CE2E709-39F0-40F3-ABCA-E3B6F89FA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4879" name="Object 24">
            <a:extLst>
              <a:ext uri="{FF2B5EF4-FFF2-40B4-BE49-F238E27FC236}">
                <a16:creationId xmlns:a16="http://schemas.microsoft.com/office/drawing/2014/main" id="{A1B78453-5279-4C50-BE77-7F2467C613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3276" y="3324226"/>
          <a:ext cx="489267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načba" r:id="rId7" imgW="2298700" imgH="444500" progId="Equation.3">
                  <p:embed/>
                </p:oleObj>
              </mc:Choice>
              <mc:Fallback>
                <p:oleObj name="Enačba" r:id="rId7" imgW="2298700" imgH="444500" progId="Equation.3">
                  <p:embed/>
                  <p:pic>
                    <p:nvPicPr>
                      <p:cNvPr id="164879" name="Object 24">
                        <a:extLst>
                          <a:ext uri="{FF2B5EF4-FFF2-40B4-BE49-F238E27FC236}">
                            <a16:creationId xmlns:a16="http://schemas.microsoft.com/office/drawing/2014/main" id="{A1B78453-5279-4C50-BE77-7F2467C613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276" y="3324226"/>
                        <a:ext cx="489267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94" name="Group 34">
            <a:extLst>
              <a:ext uri="{FF2B5EF4-FFF2-40B4-BE49-F238E27FC236}">
                <a16:creationId xmlns:a16="http://schemas.microsoft.com/office/drawing/2014/main" id="{F6702136-5217-4ADF-9B93-DEE4EF294D5B}"/>
              </a:ext>
            </a:extLst>
          </p:cNvPr>
          <p:cNvGraphicFramePr>
            <a:graphicFrameLocks noGrp="1"/>
          </p:cNvGraphicFramePr>
          <p:nvPr/>
        </p:nvGraphicFramePr>
        <p:xfrm>
          <a:off x="1992314" y="3860800"/>
          <a:ext cx="2232025" cy="642938"/>
        </p:xfrm>
        <a:graphic>
          <a:graphicData uri="http://schemas.openxmlformats.org/drawingml/2006/table">
            <a:tbl>
              <a:tblPr/>
              <a:tblGrid>
                <a:gridCol w="2232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Sprememba entropije:</a:t>
                      </a: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4882" name="Rectangle 36">
            <a:extLst>
              <a:ext uri="{FF2B5EF4-FFF2-40B4-BE49-F238E27FC236}">
                <a16:creationId xmlns:a16="http://schemas.microsoft.com/office/drawing/2014/main" id="{C9A67359-C290-45AF-A59E-F2A96B60E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4883" name="Object 35">
            <a:extLst>
              <a:ext uri="{FF2B5EF4-FFF2-40B4-BE49-F238E27FC236}">
                <a16:creationId xmlns:a16="http://schemas.microsoft.com/office/drawing/2014/main" id="{D1D2FA9C-76F6-457A-8D87-58EC7CE6BC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73213" y="4830764"/>
          <a:ext cx="8667750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načba" r:id="rId9" imgW="3632200" imgH="609600" progId="Equation.3">
                  <p:embed/>
                </p:oleObj>
              </mc:Choice>
              <mc:Fallback>
                <p:oleObj name="Enačba" r:id="rId9" imgW="3632200" imgH="609600" progId="Equation.3">
                  <p:embed/>
                  <p:pic>
                    <p:nvPicPr>
                      <p:cNvPr id="164883" name="Object 35">
                        <a:extLst>
                          <a:ext uri="{FF2B5EF4-FFF2-40B4-BE49-F238E27FC236}">
                            <a16:creationId xmlns:a16="http://schemas.microsoft.com/office/drawing/2014/main" id="{D1D2FA9C-76F6-457A-8D87-58EC7CE6BC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830764"/>
                        <a:ext cx="8667750" cy="133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395</Words>
  <Application>Microsoft Office PowerPoint</Application>
  <PresentationFormat>Širokozaslonsko</PresentationFormat>
  <Paragraphs>68</Paragraphs>
  <Slides>4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16</cp:revision>
  <dcterms:created xsi:type="dcterms:W3CDTF">2021-09-26T19:56:46Z</dcterms:created>
  <dcterms:modified xsi:type="dcterms:W3CDTF">2022-01-24T19:29:43Z</dcterms:modified>
</cp:coreProperties>
</file>