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3" r:id="rId3"/>
    <p:sldId id="267" r:id="rId4"/>
    <p:sldId id="268" r:id="rId5"/>
    <p:sldId id="274" r:id="rId6"/>
    <p:sldId id="275" r:id="rId7"/>
    <p:sldId id="265" r:id="rId8"/>
    <p:sldId id="276" r:id="rId9"/>
    <p:sldId id="283" r:id="rId10"/>
    <p:sldId id="277" r:id="rId11"/>
    <p:sldId id="278" r:id="rId12"/>
    <p:sldId id="287" r:id="rId13"/>
    <p:sldId id="282" r:id="rId14"/>
    <p:sldId id="288" r:id="rId15"/>
    <p:sldId id="289" r:id="rId16"/>
    <p:sldId id="285" r:id="rId17"/>
    <p:sldId id="286" r:id="rId1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C1E39-1134-4C0F-A9B2-7FA1FD9EB029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1A459-18B6-4E12-9959-6EEB401AAD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9308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Vprašanje za C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1A459-18B6-4E12-9959-6EEB401AAD40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5773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000182-58A1-4010-AB37-2576A37496DC}" type="slidenum">
              <a:rPr lang="sl-SI" altLang="sl-SI">
                <a:latin typeface="Calibri" panose="020F0502020204030204" pitchFamily="34" charset="0"/>
              </a:rPr>
              <a:pPr eaLnBrk="1" hangingPunct="1"/>
              <a:t>3</a:t>
            </a:fld>
            <a:endParaRPr lang="sl-SI" altLang="sl-SI">
              <a:latin typeface="Calibri" panose="020F0502020204030204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659846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9CF90F-B3E4-4578-AE98-6AA4B3FEFA06}" type="slidenum">
              <a:rPr lang="sl-SI" altLang="sl-SI"/>
              <a:pPr>
                <a:spcBef>
                  <a:spcPct val="0"/>
                </a:spcBef>
              </a:pPr>
              <a:t>4</a:t>
            </a:fld>
            <a:endParaRPr lang="sl-SI" altLang="sl-SI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l-SI" altLang="sl-SI" dirty="0" smtClean="0"/>
              <a:t>filmček</a:t>
            </a:r>
          </a:p>
        </p:txBody>
      </p:sp>
    </p:spTree>
    <p:extLst>
      <p:ext uri="{BB962C8B-B14F-4D97-AF65-F5344CB8AC3E}">
        <p14:creationId xmlns:p14="http://schemas.microsoft.com/office/powerpoint/2010/main" val="3475602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323D7B4-7560-4A7D-B19E-DA714699E1A3}" type="slidenum">
              <a:rPr lang="sl-SI" altLang="sl-SI">
                <a:latin typeface="Calibri" panose="020F0502020204030204" pitchFamily="34" charset="0"/>
              </a:rPr>
              <a:pPr eaLnBrk="1" hangingPunct="1"/>
              <a:t>16</a:t>
            </a:fld>
            <a:endParaRPr lang="sl-SI" altLang="sl-SI">
              <a:latin typeface="Calibri" panose="020F0502020204030204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978952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637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565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2719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3776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8404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9343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6327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03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476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059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9516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255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501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487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153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90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8CEA9-0003-4D0C-A2B3-353CD6B8FDEE}" type="datetimeFigureOut">
              <a:rPr lang="sl-SI" smtClean="0"/>
              <a:t>19. 04. 2019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685930-B446-4C70-8F51-C1BDDE1B7CC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860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583679" y="4069603"/>
            <a:ext cx="1543431" cy="1096899"/>
          </a:xfrm>
        </p:spPr>
        <p:txBody>
          <a:bodyPr/>
          <a:lstStyle/>
          <a:p>
            <a:r>
              <a:rPr lang="sl-SI" dirty="0" smtClean="0"/>
              <a:t>Maša Mohar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950" y="159732"/>
            <a:ext cx="3524250" cy="2600325"/>
          </a:xfrm>
          <a:prstGeom prst="rect">
            <a:avLst/>
          </a:prstGeom>
        </p:spPr>
      </p:pic>
      <p:pic>
        <p:nvPicPr>
          <p:cNvPr id="1026" name="Picture 2" descr="Rezultat iskanja slik za hydrocarbons molecu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984" y="134574"/>
            <a:ext cx="2762019" cy="2842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zultat iskanja slik za hydrocarbons molecu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070" y="3892407"/>
            <a:ext cx="3337355" cy="222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Naslov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Organska kemija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2572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5018"/>
          </a:xfrm>
        </p:spPr>
        <p:txBody>
          <a:bodyPr/>
          <a:lstStyle/>
          <a:p>
            <a:r>
              <a:rPr lang="sl-SI" dirty="0" smtClean="0"/>
              <a:t>VAJA: Poimenovanje</a:t>
            </a: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327" y="1274618"/>
            <a:ext cx="6816436" cy="4969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20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t="5405" b="36413"/>
          <a:stretch/>
        </p:blipFill>
        <p:spPr>
          <a:xfrm>
            <a:off x="1497156" y="535570"/>
            <a:ext cx="7702262" cy="539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773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15" y="1384735"/>
            <a:ext cx="4426960" cy="276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464" y="1325907"/>
            <a:ext cx="4727864" cy="2887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131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2971030" cy="665018"/>
          </a:xfrm>
        </p:spPr>
        <p:txBody>
          <a:bodyPr/>
          <a:lstStyle/>
          <a:p>
            <a:r>
              <a:rPr lang="sl-SI" dirty="0" smtClean="0"/>
              <a:t>CIKLOALKANI</a:t>
            </a:r>
            <a:endParaRPr lang="sl-SI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5501" y="203199"/>
            <a:ext cx="4475690" cy="584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26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Razvejani </a:t>
            </a:r>
            <a:r>
              <a:rPr lang="sl-SI" dirty="0" err="1" smtClean="0"/>
              <a:t>cikloalkani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2764" y="1930400"/>
            <a:ext cx="6114472" cy="358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69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Vaja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24467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643607" y="240070"/>
            <a:ext cx="613067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l-SI" altLang="sl-SI" sz="4000" dirty="0" smtClean="0">
                <a:solidFill>
                  <a:schemeClr val="accent1"/>
                </a:solidFill>
                <a:latin typeface="Franklin Gothic Book" panose="020B0503020102020204" pitchFamily="34" charset="0"/>
              </a:rPr>
              <a:t>Fizikalne lastnosti alkanov</a:t>
            </a:r>
            <a:endParaRPr lang="sl-SI" altLang="sl-SI" sz="2400" dirty="0">
              <a:solidFill>
                <a:schemeClr val="accent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776020" y="1320533"/>
            <a:ext cx="765175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sl-SI" altLang="sl-SI" sz="2400" dirty="0" smtClean="0">
                <a:solidFill>
                  <a:srgbClr val="030305"/>
                </a:solidFill>
                <a:latin typeface="Franklin Gothic Book" panose="020B0503020102020204" pitchFamily="34" charset="0"/>
              </a:rPr>
              <a:t>Alkani </a:t>
            </a:r>
            <a:r>
              <a:rPr lang="sl-SI" altLang="sl-SI" sz="24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imajo v primerjavi z ostalimi organskimi spojinami </a:t>
            </a:r>
            <a:r>
              <a:rPr lang="sl-SI" altLang="sl-SI" sz="2400" i="1" u="sng" dirty="0">
                <a:solidFill>
                  <a:srgbClr val="030305"/>
                </a:solidFill>
                <a:latin typeface="Franklin Gothic Book" panose="020B0503020102020204" pitchFamily="34" charset="0"/>
              </a:rPr>
              <a:t>nizka </a:t>
            </a:r>
            <a:r>
              <a:rPr lang="sl-SI" altLang="sl-SI" sz="2400" i="1" u="sng" dirty="0" smtClean="0">
                <a:solidFill>
                  <a:srgbClr val="030305"/>
                </a:solidFill>
                <a:latin typeface="Franklin Gothic Book" panose="020B0503020102020204" pitchFamily="34" charset="0"/>
              </a:rPr>
              <a:t>vrelišča</a:t>
            </a:r>
          </a:p>
          <a:p>
            <a:pPr marL="0" indent="0" eaLnBrk="1" hangingPunct="1"/>
            <a:endParaRPr lang="sl-SI" altLang="sl-SI" sz="2400" i="1" u="sng" dirty="0">
              <a:solidFill>
                <a:srgbClr val="030305"/>
              </a:solidFill>
              <a:latin typeface="Franklin Gothic Book" panose="020B0503020102020204" pitchFamily="34" charset="0"/>
            </a:endParaRPr>
          </a:p>
          <a:p>
            <a:pPr marL="0" indent="0" eaLnBrk="1" hangingPunct="1"/>
            <a:r>
              <a:rPr lang="sl-SI" altLang="sl-SI" sz="2400" i="1" u="sng" dirty="0" smtClean="0">
                <a:solidFill>
                  <a:srgbClr val="030305"/>
                </a:solidFill>
                <a:latin typeface="Franklin Gothic Book" panose="020B0503020102020204" pitchFamily="34" charset="0"/>
              </a:rPr>
              <a:t>Agregatno stanje:</a:t>
            </a:r>
            <a:endParaRPr lang="sl-SI" altLang="sl-SI" sz="2400" i="1" u="sng" dirty="0">
              <a:solidFill>
                <a:srgbClr val="030305"/>
              </a:solidFill>
              <a:latin typeface="Franklin Gothic Book" panose="020B05030201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sl-SI" altLang="sl-SI" sz="24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C</a:t>
            </a:r>
            <a:r>
              <a:rPr lang="sl-SI" altLang="sl-SI" sz="2400" baseline="-250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1</a:t>
            </a:r>
            <a:r>
              <a:rPr lang="sl-SI" altLang="sl-SI" sz="24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 – C</a:t>
            </a:r>
            <a:r>
              <a:rPr lang="sl-SI" altLang="sl-SI" sz="2400" baseline="-250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4</a:t>
            </a:r>
            <a:r>
              <a:rPr lang="sl-SI" altLang="sl-SI" sz="24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 plini;   C</a:t>
            </a:r>
            <a:r>
              <a:rPr lang="sl-SI" altLang="sl-SI" sz="2400" baseline="-250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5</a:t>
            </a:r>
            <a:r>
              <a:rPr lang="sl-SI" altLang="sl-SI" sz="24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 – C</a:t>
            </a:r>
            <a:r>
              <a:rPr lang="sl-SI" altLang="sl-SI" sz="2400" baseline="-250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15</a:t>
            </a:r>
            <a:r>
              <a:rPr lang="sl-SI" altLang="sl-SI" sz="24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 – tekočine; C</a:t>
            </a:r>
            <a:r>
              <a:rPr lang="sl-SI" altLang="sl-SI" sz="2400" baseline="-250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16</a:t>
            </a:r>
            <a:r>
              <a:rPr lang="sl-SI" altLang="sl-SI" sz="2400" dirty="0">
                <a:solidFill>
                  <a:srgbClr val="030305"/>
                </a:solidFill>
                <a:latin typeface="Franklin Gothic Book" panose="020B0503020102020204" pitchFamily="34" charset="0"/>
              </a:rPr>
              <a:t> naprej </a:t>
            </a:r>
            <a:r>
              <a:rPr lang="sl-SI" altLang="sl-SI" sz="2400" dirty="0" smtClean="0">
                <a:solidFill>
                  <a:srgbClr val="030305"/>
                </a:solidFill>
                <a:latin typeface="Franklin Gothic Book" panose="020B0503020102020204" pitchFamily="34" charset="0"/>
              </a:rPr>
              <a:t>trdni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sl-SI" altLang="sl-SI" sz="2400" dirty="0">
              <a:solidFill>
                <a:srgbClr val="030305"/>
              </a:solidFill>
              <a:latin typeface="Franklin Gothic Book" panose="020B05030201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sl-SI" altLang="sl-SI" sz="2800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Znotraj </a:t>
            </a:r>
            <a:r>
              <a:rPr lang="sl-SI" altLang="sl-SI" sz="2800" dirty="0">
                <a:solidFill>
                  <a:srgbClr val="0070C0"/>
                </a:solidFill>
                <a:latin typeface="Franklin Gothic Book" panose="020B0503020102020204" pitchFamily="34" charset="0"/>
              </a:rPr>
              <a:t>alkanov v homologni vrsti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sl-SI" altLang="sl-SI" sz="2800" dirty="0">
                <a:solidFill>
                  <a:srgbClr val="0070C0"/>
                </a:solidFill>
                <a:latin typeface="Franklin Gothic Book" panose="020B0503020102020204" pitchFamily="34" charset="0"/>
              </a:rPr>
              <a:t>T</a:t>
            </a:r>
            <a:r>
              <a:rPr lang="sl-SI" altLang="sl-SI" sz="2800" baseline="-25000" dirty="0">
                <a:solidFill>
                  <a:srgbClr val="0070C0"/>
                </a:solidFill>
                <a:latin typeface="Franklin Gothic Book" panose="020B0503020102020204" pitchFamily="34" charset="0"/>
              </a:rPr>
              <a:t>v</a:t>
            </a:r>
            <a:r>
              <a:rPr lang="sl-SI" altLang="sl-SI" sz="2800" dirty="0">
                <a:solidFill>
                  <a:srgbClr val="0070C0"/>
                </a:solidFill>
                <a:latin typeface="Franklin Gothic Book" panose="020B0503020102020204" pitchFamily="34" charset="0"/>
              </a:rPr>
              <a:t> se z večanjem števila C atomov veča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sl-SI" altLang="sl-SI" sz="2800" dirty="0">
              <a:latin typeface="Franklin Gothic Book" panose="020B0503020102020204" pitchFamily="34" charset="0"/>
            </a:endParaRPr>
          </a:p>
          <a:p>
            <a:pPr marL="457200" lvl="1" indent="0" eaLnBrk="1" hangingPunct="1"/>
            <a:r>
              <a:rPr lang="sl-SI" altLang="sl-SI" sz="2800" dirty="0" smtClean="0">
                <a:solidFill>
                  <a:srgbClr val="002060"/>
                </a:solidFill>
                <a:latin typeface="Franklin Gothic Book" panose="020B0503020102020204" pitchFamily="34" charset="0"/>
              </a:rPr>
              <a:t>Z </a:t>
            </a:r>
            <a:r>
              <a:rPr lang="sl-SI" altLang="sl-SI" sz="2800" dirty="0">
                <a:solidFill>
                  <a:srgbClr val="002060"/>
                </a:solidFill>
                <a:latin typeface="Franklin Gothic Book" panose="020B0503020102020204" pitchFamily="34" charset="0"/>
              </a:rPr>
              <a:t>večjo razvejenostjo se T</a:t>
            </a:r>
            <a:r>
              <a:rPr lang="sl-SI" altLang="sl-SI" sz="2800" baseline="-25000" dirty="0">
                <a:solidFill>
                  <a:srgbClr val="002060"/>
                </a:solidFill>
                <a:latin typeface="Franklin Gothic Book" panose="020B0503020102020204" pitchFamily="34" charset="0"/>
              </a:rPr>
              <a:t>v</a:t>
            </a:r>
            <a:r>
              <a:rPr lang="sl-SI" altLang="sl-SI" sz="2800" dirty="0">
                <a:solidFill>
                  <a:srgbClr val="002060"/>
                </a:solidFill>
                <a:latin typeface="Franklin Gothic Book" panose="020B0503020102020204" pitchFamily="34" charset="0"/>
              </a:rPr>
              <a:t> </a:t>
            </a:r>
            <a:r>
              <a:rPr lang="sl-SI" altLang="sl-SI" sz="2800" dirty="0" smtClean="0">
                <a:solidFill>
                  <a:srgbClr val="002060"/>
                </a:solidFill>
                <a:latin typeface="Franklin Gothic Book" panose="020B0503020102020204" pitchFamily="34" charset="0"/>
              </a:rPr>
              <a:t>niža</a:t>
            </a:r>
            <a:endParaRPr lang="sl-SI" altLang="sl-SI" sz="2800" dirty="0">
              <a:solidFill>
                <a:srgbClr val="00206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1202521" y="5524769"/>
            <a:ext cx="43926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sl-SI" altLang="sl-SI" sz="2800" dirty="0">
                <a:solidFill>
                  <a:srgbClr val="FF0000"/>
                </a:solidFill>
                <a:latin typeface="Franklin Gothic Book" panose="020B0503020102020204" pitchFamily="34" charset="0"/>
              </a:rPr>
              <a:t>Nepolarni, netopni v vodi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sl-SI" altLang="sl-SI" sz="2800" dirty="0">
              <a:solidFill>
                <a:srgbClr val="FF0000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48638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sl-SI" dirty="0" smtClean="0"/>
              <a:t>Temperature tališč in vrelišč alkanov</a:t>
            </a:r>
            <a:endParaRPr lang="sl-SI" dirty="0"/>
          </a:p>
        </p:txBody>
      </p:sp>
      <p:pic>
        <p:nvPicPr>
          <p:cNvPr id="2355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79101" y="1448472"/>
            <a:ext cx="6913562" cy="5021263"/>
          </a:xfrm>
          <a:noFill/>
        </p:spPr>
      </p:pic>
    </p:spTree>
    <p:extLst>
      <p:ext uri="{BB962C8B-B14F-4D97-AF65-F5344CB8AC3E}">
        <p14:creationId xmlns:p14="http://schemas.microsoft.com/office/powerpoint/2010/main" val="86554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Raznovrstnost organskih spojin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3118" y="1930400"/>
            <a:ext cx="3476655" cy="3880773"/>
          </a:xfrm>
        </p:spPr>
        <p:txBody>
          <a:bodyPr/>
          <a:lstStyle/>
          <a:p>
            <a:r>
              <a:rPr lang="sl-SI" dirty="0" smtClean="0"/>
              <a:t>Lastnosti ogljika:</a:t>
            </a:r>
          </a:p>
          <a:p>
            <a:endParaRPr lang="sl-SI" dirty="0"/>
          </a:p>
          <a:p>
            <a:pPr>
              <a:buFontTx/>
              <a:buChar char="-"/>
            </a:pPr>
            <a:r>
              <a:rPr lang="sl-SI" dirty="0" smtClean="0"/>
              <a:t>Tvori 4 vezi</a:t>
            </a:r>
          </a:p>
          <a:p>
            <a:pPr>
              <a:buFontTx/>
              <a:buChar char="-"/>
            </a:pPr>
            <a:r>
              <a:rPr lang="sl-SI" dirty="0" smtClean="0"/>
              <a:t>Lahko so enojne ali multipla vezi (dvojne in trojne)</a:t>
            </a:r>
          </a:p>
          <a:p>
            <a:pPr>
              <a:buFontTx/>
              <a:buChar char="-"/>
            </a:pPr>
            <a:r>
              <a:rPr lang="sl-SI" dirty="0" smtClean="0"/>
              <a:t>C atomi se lahko povezujejo v obroče ali verige</a:t>
            </a:r>
          </a:p>
          <a:p>
            <a:pPr>
              <a:buFontTx/>
              <a:buChar char="-"/>
            </a:pPr>
            <a:r>
              <a:rPr lang="sl-SI" dirty="0" smtClean="0"/>
              <a:t>Prisotnost O, P, S, N</a:t>
            </a:r>
          </a:p>
          <a:p>
            <a:pPr>
              <a:buFontTx/>
              <a:buChar char="-"/>
            </a:pPr>
            <a:r>
              <a:rPr lang="sl-SI" dirty="0" smtClean="0"/>
              <a:t>Prisotnost kovin Mg, Fe, Co…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8502" y="188731"/>
            <a:ext cx="2095500" cy="2352675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7264289" y="2646854"/>
            <a:ext cx="1923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Friedrich W</a:t>
            </a:r>
            <a:r>
              <a:rPr lang="az-Cyrl-AZ" sz="20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ӧ</a:t>
            </a:r>
            <a:r>
              <a:rPr lang="sl-SI" dirty="0" err="1" smtClean="0">
                <a:latin typeface="Trebuchet MS" panose="020B0603020202020204" pitchFamily="34" charset="0"/>
                <a:cs typeface="Times New Roman" panose="02020603050405020304" pitchFamily="18" charset="0"/>
              </a:rPr>
              <a:t>hler</a:t>
            </a:r>
            <a:endParaRPr lang="sl-SI" dirty="0">
              <a:latin typeface="Trebuchet MS" panose="020B0603020202020204" pitchFamily="34" charset="0"/>
            </a:endParaRPr>
          </a:p>
        </p:txBody>
      </p:sp>
      <p:pic>
        <p:nvPicPr>
          <p:cNvPr id="2052" name="Picture 4" descr="Rezultat iskanja slik za cobalam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810" y="3159923"/>
            <a:ext cx="2675460" cy="3092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Rezultat iskanja slik za haem structu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946" y="3384231"/>
            <a:ext cx="2465705" cy="2724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lipsa 5"/>
          <p:cNvSpPr/>
          <p:nvPr/>
        </p:nvSpPr>
        <p:spPr>
          <a:xfrm>
            <a:off x="5493505" y="4098660"/>
            <a:ext cx="357052" cy="26588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Elipsa 9"/>
          <p:cNvSpPr/>
          <p:nvPr/>
        </p:nvSpPr>
        <p:spPr>
          <a:xfrm>
            <a:off x="8699272" y="4428670"/>
            <a:ext cx="357052" cy="26588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026" name="Picture 2" descr="Rezultat iskanja slik za seÄnin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899" y="69760"/>
            <a:ext cx="1914239" cy="18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297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051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2362200" y="1905000"/>
            <a:ext cx="2438400" cy="685800"/>
          </a:xfrm>
          <a:solidFill>
            <a:schemeClr val="accent2"/>
          </a:solidFill>
          <a:ln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mtClean="0"/>
              <a:t>RAFINERIJE</a:t>
            </a:r>
          </a:p>
        </p:txBody>
      </p:sp>
      <p:grpSp>
        <p:nvGrpSpPr>
          <p:cNvPr id="2" name="Skupina 20"/>
          <p:cNvGrpSpPr>
            <a:grpSpLocks/>
          </p:cNvGrpSpPr>
          <p:nvPr/>
        </p:nvGrpSpPr>
        <p:grpSpPr bwMode="auto">
          <a:xfrm>
            <a:off x="1558201" y="2590800"/>
            <a:ext cx="3867149" cy="2749331"/>
            <a:chOff x="34200" y="2590800"/>
            <a:chExt cx="3867149" cy="2749331"/>
          </a:xfrm>
        </p:grpSpPr>
        <p:sp>
          <p:nvSpPr>
            <p:cNvPr id="14348" name="Text Box 2060"/>
            <p:cNvSpPr txBox="1">
              <a:spLocks noChangeArrowheads="1"/>
            </p:cNvSpPr>
            <p:nvPr/>
          </p:nvSpPr>
          <p:spPr bwMode="auto">
            <a:xfrm>
              <a:off x="34200" y="4970799"/>
              <a:ext cx="386714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l-SI" altLang="sl-SI" dirty="0">
                  <a:latin typeface="Franklin Gothic Book" panose="020B0503020102020204" pitchFamily="34" charset="0"/>
                </a:rPr>
                <a:t>( iz večjih molekul nastajajo manjše…)</a:t>
              </a:r>
            </a:p>
          </p:txBody>
        </p:sp>
        <p:grpSp>
          <p:nvGrpSpPr>
            <p:cNvPr id="14349" name="Skupina 19"/>
            <p:cNvGrpSpPr>
              <a:grpSpLocks/>
            </p:cNvGrpSpPr>
            <p:nvPr/>
          </p:nvGrpSpPr>
          <p:grpSpPr bwMode="auto">
            <a:xfrm>
              <a:off x="990600" y="2590800"/>
              <a:ext cx="1752016" cy="2209800"/>
              <a:chOff x="990600" y="2590800"/>
              <a:chExt cx="1752016" cy="2209800"/>
            </a:xfrm>
          </p:grpSpPr>
          <p:sp>
            <p:nvSpPr>
              <p:cNvPr id="14350" name="Rectangle 2056" descr="Rectangle: Click to edit Master text styles&#10;Second level&#10;Third level&#10;Fourth level&#10;Fifth level"/>
              <p:cNvSpPr>
                <a:spLocks noChangeArrowheads="1"/>
              </p:cNvSpPr>
              <p:nvPr/>
            </p:nvSpPr>
            <p:spPr bwMode="auto">
              <a:xfrm>
                <a:off x="990600" y="4191000"/>
                <a:ext cx="1219200" cy="6096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None/>
                </a:pPr>
                <a:r>
                  <a:rPr lang="sl-SI" altLang="sl-SI">
                    <a:latin typeface="Franklin Gothic Book" panose="020B0503020102020204" pitchFamily="34" charset="0"/>
                  </a:rPr>
                  <a:t>kreking </a:t>
                </a:r>
              </a:p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None/>
                </a:pPr>
                <a:endParaRPr lang="sl-SI" altLang="sl-SI">
                  <a:latin typeface="Franklin Gothic Book" panose="020B0503020102020204" pitchFamily="34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None/>
                </a:pPr>
                <a:endParaRPr lang="sl-SI" altLang="sl-SI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4354" name="Line 2062"/>
              <p:cNvSpPr>
                <a:spLocks noChangeShapeType="1"/>
              </p:cNvSpPr>
              <p:nvPr/>
            </p:nvSpPr>
            <p:spPr bwMode="auto">
              <a:xfrm>
                <a:off x="1676400" y="2590800"/>
                <a:ext cx="0" cy="1600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sl-SI"/>
              </a:p>
            </p:txBody>
          </p:sp>
          <p:sp>
            <p:nvSpPr>
              <p:cNvPr id="14358" name="Text Box 2066"/>
              <p:cNvSpPr txBox="1">
                <a:spLocks noChangeArrowheads="1"/>
              </p:cNvSpPr>
              <p:nvPr/>
            </p:nvSpPr>
            <p:spPr bwMode="auto">
              <a:xfrm>
                <a:off x="1660525" y="3005138"/>
                <a:ext cx="108209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sl-SI" altLang="sl-SI">
                    <a:latin typeface="Franklin Gothic Book" panose="020B0503020102020204" pitchFamily="34" charset="0"/>
                  </a:rPr>
                  <a:t>kemijski</a:t>
                </a:r>
              </a:p>
              <a:p>
                <a:pPr eaLnBrk="1" hangingPunct="1"/>
                <a:r>
                  <a:rPr lang="sl-SI" altLang="sl-SI">
                    <a:latin typeface="Franklin Gothic Book" panose="020B0503020102020204" pitchFamily="34" charset="0"/>
                  </a:rPr>
                  <a:t>postopek</a:t>
                </a:r>
              </a:p>
            </p:txBody>
          </p:sp>
        </p:grpSp>
      </p:grpSp>
      <p:grpSp>
        <p:nvGrpSpPr>
          <p:cNvPr id="14345" name="Skupina 18"/>
          <p:cNvGrpSpPr>
            <a:grpSpLocks/>
          </p:cNvGrpSpPr>
          <p:nvPr/>
        </p:nvGrpSpPr>
        <p:grpSpPr bwMode="auto">
          <a:xfrm>
            <a:off x="4800601" y="1600200"/>
            <a:ext cx="4800600" cy="1676400"/>
            <a:chOff x="3276600" y="1600200"/>
            <a:chExt cx="4800600" cy="1676400"/>
          </a:xfrm>
        </p:grpSpPr>
        <p:sp>
          <p:nvSpPr>
            <p:cNvPr id="14340" name="Rectangle 2053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5791200" y="1600200"/>
              <a:ext cx="2286000" cy="1676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SzPct val="110000"/>
                <a:defRPr/>
              </a:pPr>
              <a:r>
                <a:rPr lang="sl-SI" dirty="0" err="1">
                  <a:latin typeface="Franklin Gothic Book" pitchFamily="34" charset="0"/>
                </a:rPr>
                <a:t>Frakcionirana</a:t>
              </a:r>
              <a:r>
                <a:rPr lang="sl-SI" dirty="0">
                  <a:latin typeface="Franklin Gothic Book" pitchFamily="34" charset="0"/>
                </a:rPr>
                <a:t> destilacija – fizikalni postopek</a:t>
              </a:r>
            </a:p>
          </p:txBody>
        </p:sp>
        <p:sp>
          <p:nvSpPr>
            <p:cNvPr id="14347" name="Line 2067"/>
            <p:cNvSpPr>
              <a:spLocks noChangeShapeType="1"/>
            </p:cNvSpPr>
            <p:nvPr/>
          </p:nvSpPr>
          <p:spPr bwMode="auto">
            <a:xfrm>
              <a:off x="3276600" y="2209800"/>
              <a:ext cx="2514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sl-SI"/>
            </a:p>
          </p:txBody>
        </p:sp>
      </p:grpSp>
      <p:sp>
        <p:nvSpPr>
          <p:cNvPr id="14353" name="Text Box 2068"/>
          <p:cNvSpPr txBox="1">
            <a:spLocks noChangeArrowheads="1"/>
          </p:cNvSpPr>
          <p:nvPr/>
        </p:nvSpPr>
        <p:spPr bwMode="auto">
          <a:xfrm>
            <a:off x="567165" y="1953340"/>
            <a:ext cx="13322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sl-SI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Franklin Gothic Book" pitchFamily="34" charset="0"/>
              </a:rPr>
              <a:t>nafta</a:t>
            </a:r>
          </a:p>
        </p:txBody>
      </p:sp>
      <p:pic>
        <p:nvPicPr>
          <p:cNvPr id="14343" name="Picture 4" descr="tillery+f14-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669" y="3538940"/>
            <a:ext cx="3636125" cy="25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ravokotnik 4"/>
          <p:cNvSpPr/>
          <p:nvPr/>
        </p:nvSpPr>
        <p:spPr>
          <a:xfrm>
            <a:off x="465281" y="291228"/>
            <a:ext cx="5317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400" dirty="0" smtClean="0">
                <a:solidFill>
                  <a:schemeClr val="accent1"/>
                </a:solidFill>
              </a:rPr>
              <a:t>Ogljikovodiki</a:t>
            </a:r>
            <a:endParaRPr lang="sl-SI" sz="4400" dirty="0">
              <a:solidFill>
                <a:schemeClr val="accent1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567165" y="1100435"/>
            <a:ext cx="31666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Spojine iz ogljika in vodika</a:t>
            </a:r>
          </a:p>
          <a:p>
            <a:r>
              <a:rPr lang="sl-SI" dirty="0"/>
              <a:t>Pridobivanje: - fosilna goriva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1478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nimBg="1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9864" y="347437"/>
            <a:ext cx="6588125" cy="1281113"/>
          </a:xfrm>
        </p:spPr>
        <p:txBody>
          <a:bodyPr/>
          <a:lstStyle/>
          <a:p>
            <a:r>
              <a:rPr lang="sl-SI" altLang="sl-SI" dirty="0" smtClean="0"/>
              <a:t>Kaj vse je v surovi nafti?</a:t>
            </a:r>
          </a:p>
        </p:txBody>
      </p:sp>
      <p:pic>
        <p:nvPicPr>
          <p:cNvPr id="23555" name="Picture 7" descr="http://web.sc-celje.si/tomi/seminarske2009/Nafta/neimenovana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301"/>
          <a:stretch/>
        </p:blipFill>
        <p:spPr bwMode="auto">
          <a:xfrm>
            <a:off x="2060933" y="1122497"/>
            <a:ext cx="6534150" cy="5260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440183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Razdelitev ogljikovodikov</a:t>
            </a:r>
            <a:endParaRPr lang="sl-SI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6" r="2219" b="36399"/>
          <a:stretch/>
        </p:blipFill>
        <p:spPr bwMode="auto">
          <a:xfrm>
            <a:off x="287492" y="1535514"/>
            <a:ext cx="9171737" cy="2630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109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9067"/>
          </a:xfrm>
        </p:spPr>
        <p:txBody>
          <a:bodyPr/>
          <a:lstStyle/>
          <a:p>
            <a:r>
              <a:rPr lang="sl-SI" dirty="0" smtClean="0"/>
              <a:t>Kako zapisujemo organske molekule???</a:t>
            </a:r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5860869" y="3587931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Molekulska formula</a:t>
            </a: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677334" y="2256245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Strukturna formula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5860869" y="2256245"/>
            <a:ext cx="2183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Racionalna formula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5943423" y="4911969"/>
            <a:ext cx="2087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Empirična formula</a:t>
            </a:r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677334" y="4206240"/>
            <a:ext cx="1947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Skeletna formula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769906" y="1483360"/>
            <a:ext cx="161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Primer: </a:t>
            </a:r>
            <a:r>
              <a:rPr lang="sl-SI" dirty="0" smtClean="0">
                <a:solidFill>
                  <a:srgbClr val="FF0000"/>
                </a:solidFill>
              </a:rPr>
              <a:t>butan</a:t>
            </a:r>
            <a:endParaRPr lang="sl-SI" dirty="0">
              <a:solidFill>
                <a:srgbClr val="FF0000"/>
              </a:solidFill>
            </a:endParaRPr>
          </a:p>
        </p:txBody>
      </p:sp>
      <p:pic>
        <p:nvPicPr>
          <p:cNvPr id="5122" name="Picture 2" descr="Rezultat iskanja slik za butane molecu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77" y="2738192"/>
            <a:ext cx="2814048" cy="1355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oljeZBesedilom 8"/>
          <p:cNvSpPr txBox="1"/>
          <p:nvPr/>
        </p:nvSpPr>
        <p:spPr>
          <a:xfrm>
            <a:off x="6273482" y="4109888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r>
              <a:rPr lang="sl-SI" baseline="-25000" dirty="0" smtClean="0"/>
              <a:t>4</a:t>
            </a:r>
            <a:r>
              <a:rPr lang="sl-SI" dirty="0" smtClean="0"/>
              <a:t>H</a:t>
            </a:r>
            <a:r>
              <a:rPr lang="sl-SI" baseline="-25000" dirty="0" smtClean="0"/>
              <a:t>10</a:t>
            </a:r>
            <a:endParaRPr lang="sl-SI" baseline="-25000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6273482" y="54339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r>
              <a:rPr lang="sl-SI" baseline="-25000" dirty="0" smtClean="0"/>
              <a:t>2</a:t>
            </a:r>
            <a:r>
              <a:rPr lang="sl-SI" dirty="0" smtClean="0"/>
              <a:t>H</a:t>
            </a:r>
            <a:r>
              <a:rPr lang="sl-SI" baseline="-25000" dirty="0" smtClean="0"/>
              <a:t>5</a:t>
            </a:r>
            <a:endParaRPr lang="sl-SI" baseline="-25000" dirty="0"/>
          </a:p>
        </p:txBody>
      </p:sp>
      <p:pic>
        <p:nvPicPr>
          <p:cNvPr id="5124" name="Picture 4" descr="Rezultat iskanja slik za butane molecul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 t="42831" r="32042" b="43070"/>
          <a:stretch/>
        </p:blipFill>
        <p:spPr bwMode="auto">
          <a:xfrm>
            <a:off x="690066" y="4931971"/>
            <a:ext cx="2448421" cy="967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oljeZBesedilom 9"/>
          <p:cNvSpPr txBox="1"/>
          <p:nvPr/>
        </p:nvSpPr>
        <p:spPr>
          <a:xfrm>
            <a:off x="6113418" y="2873828"/>
            <a:ext cx="1733006" cy="377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CH</a:t>
            </a:r>
            <a:r>
              <a:rPr lang="sl-SI" baseline="-25000" dirty="0" smtClean="0"/>
              <a:t>3</a:t>
            </a:r>
            <a:r>
              <a:rPr lang="sl-SI" dirty="0" smtClean="0"/>
              <a:t>CH</a:t>
            </a:r>
            <a:r>
              <a:rPr lang="sl-SI" baseline="-25000" dirty="0" smtClean="0"/>
              <a:t>2</a:t>
            </a:r>
            <a:r>
              <a:rPr lang="sl-SI" dirty="0" smtClean="0"/>
              <a:t>CH</a:t>
            </a:r>
            <a:r>
              <a:rPr lang="sl-SI" baseline="-25000" dirty="0" smtClean="0"/>
              <a:t>2</a:t>
            </a:r>
            <a:r>
              <a:rPr lang="sl-SI" dirty="0" smtClean="0"/>
              <a:t>CH</a:t>
            </a:r>
            <a:r>
              <a:rPr lang="sl-SI" baseline="-25000" dirty="0" smtClean="0"/>
              <a:t>3</a:t>
            </a:r>
            <a:endParaRPr lang="sl-SI" baseline="-25000" dirty="0"/>
          </a:p>
        </p:txBody>
      </p:sp>
    </p:spTree>
    <p:extLst>
      <p:ext uri="{BB962C8B-B14F-4D97-AF65-F5344CB8AC3E}">
        <p14:creationId xmlns:p14="http://schemas.microsoft.com/office/powerpoint/2010/main" val="371210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7136" y="188011"/>
            <a:ext cx="10515600" cy="722900"/>
          </a:xfrm>
        </p:spPr>
        <p:txBody>
          <a:bodyPr>
            <a:normAutofit/>
          </a:bodyPr>
          <a:lstStyle/>
          <a:p>
            <a:r>
              <a:rPr lang="sl-SI" sz="4000" b="1" dirty="0" smtClean="0"/>
              <a:t>Alkani</a:t>
            </a:r>
            <a:endParaRPr lang="sl-SI" sz="40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07136" y="1111342"/>
            <a:ext cx="3093413" cy="3225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altLang="sl-SI" i="1" dirty="0">
                <a:solidFill>
                  <a:schemeClr val="tx1"/>
                </a:solidFill>
                <a:latin typeface="+mj-lt"/>
              </a:rPr>
              <a:t>Staro ime - </a:t>
            </a:r>
            <a:r>
              <a:rPr lang="sl-SI" altLang="sl-SI" dirty="0">
                <a:solidFill>
                  <a:schemeClr val="tx1"/>
                </a:solidFill>
                <a:latin typeface="+mj-lt"/>
              </a:rPr>
              <a:t>PARAFINI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Ogljikovodiki – alifatski – aciklični – nasičeni 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C atomi se povezujejo samo z enojno vezjo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Osnovna formula CnH2n+2</a:t>
            </a:r>
          </a:p>
          <a:p>
            <a:pPr marL="0" indent="0">
              <a:buNone/>
            </a:pPr>
            <a:r>
              <a:rPr lang="sl-SI" altLang="sl-SI" dirty="0">
                <a:solidFill>
                  <a:schemeClr val="tx1"/>
                </a:solidFill>
              </a:rPr>
              <a:t>Razporeditev vezi okrog ogljikovega atoma v alkanih: TETRAEDRIČNA RAZPOREDITEV</a:t>
            </a:r>
          </a:p>
          <a:p>
            <a:pPr marL="0" indent="0">
              <a:buNone/>
            </a:pPr>
            <a:endParaRPr lang="sl-SI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7" name="Pravokotnik 6"/>
          <p:cNvSpPr/>
          <p:nvPr/>
        </p:nvSpPr>
        <p:spPr>
          <a:xfrm>
            <a:off x="3777936" y="1111756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 smtClean="0">
                <a:solidFill>
                  <a:srgbClr val="92D050"/>
                </a:solidFill>
              </a:rPr>
              <a:t>POIMENOVANJE NERAZVEJANIH ALKANOV</a:t>
            </a:r>
          </a:p>
          <a:p>
            <a:endParaRPr lang="sl-SI" dirty="0">
              <a:solidFill>
                <a:srgbClr val="92D050"/>
              </a:solidFill>
            </a:endParaRPr>
          </a:p>
          <a:p>
            <a:r>
              <a:rPr lang="sl-SI" dirty="0" smtClean="0">
                <a:solidFill>
                  <a:srgbClr val="92D050"/>
                </a:solidFill>
              </a:rPr>
              <a:t>HOMOLOGNA </a:t>
            </a:r>
            <a:r>
              <a:rPr lang="sl-SI" dirty="0">
                <a:solidFill>
                  <a:srgbClr val="92D050"/>
                </a:solidFill>
              </a:rPr>
              <a:t>VRSTA ALKANOV</a:t>
            </a:r>
          </a:p>
          <a:p>
            <a:r>
              <a:rPr lang="sl-SI" dirty="0">
                <a:solidFill>
                  <a:srgbClr val="92D050"/>
                </a:solidFill>
              </a:rPr>
              <a:t>Homologna vrsta je zaporedje podobnih spojin. Napišimo jo za prvih 10 </a:t>
            </a:r>
            <a:r>
              <a:rPr lang="sl-SI" dirty="0" err="1">
                <a:solidFill>
                  <a:srgbClr val="92D050"/>
                </a:solidFill>
              </a:rPr>
              <a:t>nerazvejanih</a:t>
            </a:r>
            <a:r>
              <a:rPr lang="sl-SI" dirty="0">
                <a:solidFill>
                  <a:srgbClr val="92D050"/>
                </a:solidFill>
              </a:rPr>
              <a:t> ali normalnih alkanov.</a:t>
            </a:r>
          </a:p>
          <a:p>
            <a:r>
              <a:rPr lang="sl-SI" dirty="0"/>
              <a:t>		</a:t>
            </a:r>
          </a:p>
          <a:p>
            <a:r>
              <a:rPr lang="sl-SI" dirty="0"/>
              <a:t>		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97338"/>
              </p:ext>
            </p:extLst>
          </p:nvPr>
        </p:nvGraphicFramePr>
        <p:xfrm>
          <a:off x="3940797" y="2724106"/>
          <a:ext cx="3103723" cy="3883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5327">
                  <a:extLst>
                    <a:ext uri="{9D8B030D-6E8A-4147-A177-3AD203B41FA5}">
                      <a16:colId xmlns:a16="http://schemas.microsoft.com/office/drawing/2014/main" val="3893063593"/>
                    </a:ext>
                  </a:extLst>
                </a:gridCol>
                <a:gridCol w="1318396">
                  <a:extLst>
                    <a:ext uri="{9D8B030D-6E8A-4147-A177-3AD203B41FA5}">
                      <a16:colId xmlns:a16="http://schemas.microsoft.com/office/drawing/2014/main" val="947284968"/>
                    </a:ext>
                  </a:extLst>
                </a:gridCol>
              </a:tblGrid>
              <a:tr h="44653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ŠTEVILO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IME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48394603"/>
                  </a:ext>
                </a:extLst>
              </a:tr>
              <a:tr h="250494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>
                          <a:effectLst/>
                        </a:rPr>
                        <a:t>C ATOMOV</a:t>
                      </a:r>
                      <a:endParaRPr lang="sl-SI" sz="20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>
                          <a:effectLst/>
                        </a:rPr>
                        <a:t> </a:t>
                      </a:r>
                      <a:endParaRPr lang="sl-SI" sz="2000" b="0" i="0" u="none" strike="noStrike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88309616"/>
                  </a:ext>
                </a:extLst>
              </a:tr>
              <a:tr h="23960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1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met</a:t>
                      </a:r>
                      <a:r>
                        <a:rPr lang="sl-SI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16821799"/>
                  </a:ext>
                </a:extLst>
              </a:tr>
              <a:tr h="23960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2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et</a:t>
                      </a:r>
                      <a:r>
                        <a:rPr lang="sl-SI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3734280"/>
                  </a:ext>
                </a:extLst>
              </a:tr>
              <a:tr h="23960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3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prop</a:t>
                      </a:r>
                      <a:r>
                        <a:rPr lang="sl-SI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96510797"/>
                  </a:ext>
                </a:extLst>
              </a:tr>
              <a:tr h="23960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4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but</a:t>
                      </a:r>
                      <a:r>
                        <a:rPr lang="sl-SI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44141629"/>
                  </a:ext>
                </a:extLst>
              </a:tr>
              <a:tr h="23960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5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 err="1">
                          <a:effectLst/>
                        </a:rPr>
                        <a:t>pent</a:t>
                      </a:r>
                      <a:r>
                        <a:rPr lang="sl-SI" sz="20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12537446"/>
                  </a:ext>
                </a:extLst>
              </a:tr>
              <a:tr h="23960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6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heks</a:t>
                      </a:r>
                      <a:r>
                        <a:rPr lang="sl-SI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71385579"/>
                  </a:ext>
                </a:extLst>
              </a:tr>
              <a:tr h="23960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7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hept</a:t>
                      </a:r>
                      <a:r>
                        <a:rPr lang="sl-SI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54228173"/>
                  </a:ext>
                </a:extLst>
              </a:tr>
              <a:tr h="23960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8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okt</a:t>
                      </a:r>
                      <a:r>
                        <a:rPr lang="sl-SI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87046103"/>
                  </a:ext>
                </a:extLst>
              </a:tr>
              <a:tr h="239603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9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 err="1">
                          <a:effectLst/>
                        </a:rPr>
                        <a:t>non</a:t>
                      </a:r>
                      <a:r>
                        <a:rPr lang="sl-SI" sz="20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02977868"/>
                  </a:ext>
                </a:extLst>
              </a:tr>
              <a:tr h="250494"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10</a:t>
                      </a:r>
                      <a:endParaRPr lang="sl-SI" sz="2000" b="0" i="0" u="none" strike="noStrike" dirty="0"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u="none" strike="noStrike" dirty="0">
                          <a:effectLst/>
                        </a:rPr>
                        <a:t>dek</a:t>
                      </a:r>
                      <a:r>
                        <a:rPr lang="sl-SI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  <a:endParaRPr lang="sl-SI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80022249"/>
                  </a:ext>
                </a:extLst>
              </a:tr>
            </a:tbl>
          </a:graphicData>
        </a:graphic>
      </p:graphicFrame>
      <p:pic>
        <p:nvPicPr>
          <p:cNvPr id="14" name="Slika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466" y="4533996"/>
            <a:ext cx="2610122" cy="1969129"/>
          </a:xfrm>
          <a:prstGeom prst="rect">
            <a:avLst/>
          </a:prstGeom>
        </p:spPr>
      </p:pic>
      <p:cxnSp>
        <p:nvCxnSpPr>
          <p:cNvPr id="16" name="Raven puščični povezovalnik 15"/>
          <p:cNvCxnSpPr/>
          <p:nvPr/>
        </p:nvCxnSpPr>
        <p:spPr>
          <a:xfrm flipV="1">
            <a:off x="2882537" y="3965170"/>
            <a:ext cx="997299" cy="111192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PoljeZBesedilom 16"/>
          <p:cNvSpPr txBox="1"/>
          <p:nvPr/>
        </p:nvSpPr>
        <p:spPr>
          <a:xfrm>
            <a:off x="5828519" y="200532"/>
            <a:ext cx="3431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accent5"/>
                </a:solidFill>
              </a:rPr>
              <a:t>DN: narišite strukturne formule prvih desetih alkanov v homologni vrsti</a:t>
            </a:r>
            <a:endParaRPr lang="sl-SI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55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98644" y="267135"/>
            <a:ext cx="4116338" cy="444065"/>
          </a:xfrm>
        </p:spPr>
        <p:txBody>
          <a:bodyPr/>
          <a:lstStyle/>
          <a:p>
            <a:pPr marL="0" indent="0">
              <a:buNone/>
            </a:pPr>
            <a:r>
              <a:rPr lang="sl-SI" dirty="0">
                <a:solidFill>
                  <a:srgbClr val="92D050"/>
                </a:solidFill>
              </a:rPr>
              <a:t>POIMENOVANJE </a:t>
            </a:r>
            <a:r>
              <a:rPr lang="sl-SI" dirty="0" smtClean="0">
                <a:solidFill>
                  <a:srgbClr val="92D050"/>
                </a:solidFill>
              </a:rPr>
              <a:t>RAZVEJANIH </a:t>
            </a:r>
            <a:r>
              <a:rPr lang="sl-SI" dirty="0">
                <a:solidFill>
                  <a:srgbClr val="92D050"/>
                </a:solidFill>
              </a:rPr>
              <a:t>ALKANOV</a:t>
            </a:r>
          </a:p>
          <a:p>
            <a:endParaRPr lang="sl-SI" dirty="0"/>
          </a:p>
        </p:txBody>
      </p:sp>
      <p:pic>
        <p:nvPicPr>
          <p:cNvPr id="2050" name="Picture 2" descr="Rezultat iskanja slik za methylbuta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37" y="1105652"/>
            <a:ext cx="3483552" cy="2259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/>
          <p:cNvSpPr txBox="1"/>
          <p:nvPr/>
        </p:nvSpPr>
        <p:spPr>
          <a:xfrm>
            <a:off x="4839855" y="1413163"/>
            <a:ext cx="49414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PRAVILA: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>
                <a:solidFill>
                  <a:srgbClr val="FF0000"/>
                </a:solidFill>
              </a:rPr>
              <a:t>poiščemo najdaljšo verigo povezanih C atomov </a:t>
            </a:r>
            <a:r>
              <a:rPr lang="sl-SI" dirty="0" smtClean="0"/>
              <a:t>in napišemo </a:t>
            </a:r>
            <a:r>
              <a:rPr lang="sl-SI" dirty="0"/>
              <a:t>osnovo, ki velja za 4 povezane C atome (</a:t>
            </a:r>
            <a:r>
              <a:rPr lang="sl-SI" dirty="0">
                <a:solidFill>
                  <a:srgbClr val="FF0000"/>
                </a:solidFill>
              </a:rPr>
              <a:t>BUT</a:t>
            </a:r>
            <a:r>
              <a:rPr lang="sl-SI" dirty="0"/>
              <a:t>-</a:t>
            </a:r>
            <a:r>
              <a:rPr lang="sl-SI" dirty="0" smtClean="0"/>
              <a:t>)</a:t>
            </a:r>
            <a:endParaRPr lang="sl-SI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endParaRPr lang="sl-SI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sl-SI" dirty="0" smtClean="0"/>
              <a:t>Dodamo </a:t>
            </a:r>
            <a:r>
              <a:rPr lang="sl-SI" dirty="0"/>
              <a:t>končnico glede na povezavo med C atomi (enojna vez torej končnica – </a:t>
            </a:r>
            <a:r>
              <a:rPr lang="sl-SI" dirty="0" smtClean="0">
                <a:solidFill>
                  <a:srgbClr val="00B050"/>
                </a:solidFill>
              </a:rPr>
              <a:t>AN)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1311564" y="223564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1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2050319" y="221705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2791585" y="223564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3315465" y="223564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4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1191491" y="1105652"/>
            <a:ext cx="1753341" cy="1027948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/>
          <p:cNvSpPr txBox="1"/>
          <p:nvPr/>
        </p:nvSpPr>
        <p:spPr>
          <a:xfrm>
            <a:off x="4635861" y="4751934"/>
            <a:ext cx="3209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 smtClean="0">
                <a:solidFill>
                  <a:srgbClr val="002060"/>
                </a:solidFill>
              </a:rPr>
              <a:t>2-</a:t>
            </a:r>
            <a:r>
              <a:rPr lang="sl-SI" sz="3600" dirty="0" smtClean="0">
                <a:solidFill>
                  <a:srgbClr val="00B0F0"/>
                </a:solidFill>
              </a:rPr>
              <a:t>METIL</a:t>
            </a:r>
            <a:r>
              <a:rPr lang="sl-SI" sz="3600" dirty="0" smtClean="0">
                <a:solidFill>
                  <a:srgbClr val="FF0000"/>
                </a:solidFill>
              </a:rPr>
              <a:t>BUT</a:t>
            </a:r>
            <a:r>
              <a:rPr lang="sl-SI" sz="3600" dirty="0" smtClean="0">
                <a:solidFill>
                  <a:srgbClr val="00B050"/>
                </a:solidFill>
              </a:rPr>
              <a:t>AN</a:t>
            </a:r>
            <a:endParaRPr lang="sl-SI" sz="3600" dirty="0">
              <a:solidFill>
                <a:srgbClr val="00B050"/>
              </a:solidFill>
            </a:endParaRPr>
          </a:p>
        </p:txBody>
      </p:sp>
      <p:cxnSp>
        <p:nvCxnSpPr>
          <p:cNvPr id="13" name="Raven puščični povezovalnik 12"/>
          <p:cNvCxnSpPr/>
          <p:nvPr/>
        </p:nvCxnSpPr>
        <p:spPr>
          <a:xfrm>
            <a:off x="4913745" y="2229989"/>
            <a:ext cx="1717964" cy="25219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/>
          <p:nvPr/>
        </p:nvCxnSpPr>
        <p:spPr>
          <a:xfrm flipH="1">
            <a:off x="7674224" y="3583709"/>
            <a:ext cx="1414730" cy="1168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jeZBesedilom 20"/>
          <p:cNvSpPr txBox="1"/>
          <p:nvPr/>
        </p:nvSpPr>
        <p:spPr>
          <a:xfrm>
            <a:off x="394086" y="4373243"/>
            <a:ext cx="39254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l-SI" dirty="0">
                <a:solidFill>
                  <a:srgbClr val="00B0F0"/>
                </a:solidFill>
              </a:rPr>
              <a:t>Stranske skupine poimenujemo z enako osnovo vendar dobijo končnico -IL</a:t>
            </a:r>
          </a:p>
          <a:p>
            <a:endParaRPr lang="sl-SI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sl-SI" dirty="0"/>
              <a:t>oštevilčimo tako, da imajo </a:t>
            </a:r>
            <a:r>
              <a:rPr lang="sl-SI" dirty="0">
                <a:solidFill>
                  <a:srgbClr val="00B0F0"/>
                </a:solidFill>
              </a:rPr>
              <a:t>stranske skupine </a:t>
            </a:r>
            <a:r>
              <a:rPr lang="sl-SI" dirty="0">
                <a:solidFill>
                  <a:srgbClr val="002060"/>
                </a:solidFill>
              </a:rPr>
              <a:t>najmanjše možno število</a:t>
            </a:r>
          </a:p>
          <a:p>
            <a:endParaRPr lang="sl-SI" dirty="0"/>
          </a:p>
        </p:txBody>
      </p:sp>
      <p:cxnSp>
        <p:nvCxnSpPr>
          <p:cNvPr id="25" name="Raven puščični povezovalnik 24"/>
          <p:cNvCxnSpPr/>
          <p:nvPr/>
        </p:nvCxnSpPr>
        <p:spPr>
          <a:xfrm>
            <a:off x="4319540" y="4538313"/>
            <a:ext cx="1453187" cy="32001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uščični povezovalnik 27"/>
          <p:cNvCxnSpPr/>
          <p:nvPr/>
        </p:nvCxnSpPr>
        <p:spPr>
          <a:xfrm flipV="1">
            <a:off x="3621959" y="5264727"/>
            <a:ext cx="1013902" cy="68349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811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  <p:bldP spid="9" grpId="0"/>
      <p:bldP spid="10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5153" y="399847"/>
            <a:ext cx="10181247" cy="1171561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VAJA</a:t>
            </a:r>
            <a:br>
              <a:rPr lang="sl-SI" dirty="0" smtClean="0"/>
            </a:br>
            <a:r>
              <a:rPr lang="sl-SI" sz="1800" dirty="0"/>
              <a:t/>
            </a:r>
            <a:br>
              <a:rPr lang="sl-SI" sz="1800" dirty="0"/>
            </a:br>
            <a:r>
              <a:rPr lang="sl-SI" sz="1800" dirty="0" smtClean="0">
                <a:solidFill>
                  <a:schemeClr val="tx1"/>
                </a:solidFill>
              </a:rPr>
              <a:t>Poimenuj spojino in jo nariši še v vseh drugih formulah (skeletna, strukturna, molekulska in empirična</a:t>
            </a:r>
            <a:endParaRPr lang="sl-SI" sz="1800" dirty="0">
              <a:solidFill>
                <a:schemeClr val="tx1"/>
              </a:solidFill>
            </a:endParaRPr>
          </a:p>
        </p:txBody>
      </p:sp>
      <p:pic>
        <p:nvPicPr>
          <p:cNvPr id="20" name="Slika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91" y="2127384"/>
            <a:ext cx="2875184" cy="1706561"/>
          </a:xfrm>
          <a:prstGeom prst="rect">
            <a:avLst/>
          </a:prstGeom>
        </p:spPr>
      </p:pic>
      <p:pic>
        <p:nvPicPr>
          <p:cNvPr id="21" name="Slika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2683" y="1700254"/>
            <a:ext cx="4839682" cy="1849192"/>
          </a:xfrm>
          <a:prstGeom prst="rect">
            <a:avLst/>
          </a:prstGeom>
        </p:spPr>
      </p:pic>
      <p:sp>
        <p:nvSpPr>
          <p:cNvPr id="22" name="Pravokotnik 21"/>
          <p:cNvSpPr/>
          <p:nvPr/>
        </p:nvSpPr>
        <p:spPr>
          <a:xfrm>
            <a:off x="7173532" y="1691425"/>
            <a:ext cx="772732" cy="4722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ravokotnik 22"/>
          <p:cNvSpPr/>
          <p:nvPr/>
        </p:nvSpPr>
        <p:spPr>
          <a:xfrm>
            <a:off x="4666576" y="3141257"/>
            <a:ext cx="772732" cy="4722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Pravokotnik 23"/>
          <p:cNvSpPr/>
          <p:nvPr/>
        </p:nvSpPr>
        <p:spPr>
          <a:xfrm>
            <a:off x="6722524" y="3141257"/>
            <a:ext cx="772732" cy="4722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026" name="Picture 2" descr="Rezultat iskanja slik za razvejani alkani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169"/>
          <a:stretch/>
        </p:blipFill>
        <p:spPr bwMode="auto">
          <a:xfrm>
            <a:off x="1048301" y="4496522"/>
            <a:ext cx="3862712" cy="1614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Pravokotnik 25"/>
          <p:cNvSpPr/>
          <p:nvPr/>
        </p:nvSpPr>
        <p:spPr>
          <a:xfrm>
            <a:off x="677334" y="5821676"/>
            <a:ext cx="8596668" cy="57912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028" name="Picture 4" descr="Rezultat iskanja slik za razvejani alkan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00" y="3871173"/>
            <a:ext cx="2352675" cy="162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5754255" y="2032000"/>
            <a:ext cx="471054" cy="4433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872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190</TotalTime>
  <Words>344</Words>
  <Application>Microsoft Office PowerPoint</Application>
  <PresentationFormat>Širokozaslonsko</PresentationFormat>
  <Paragraphs>112</Paragraphs>
  <Slides>17</Slides>
  <Notes>4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26" baseType="lpstr">
      <vt:lpstr>Arial</vt:lpstr>
      <vt:lpstr>Arial CE</vt:lpstr>
      <vt:lpstr>Calibri</vt:lpstr>
      <vt:lpstr>Franklin Gothic Book</vt:lpstr>
      <vt:lpstr>Times New Roman</vt:lpstr>
      <vt:lpstr>Trebuchet MS</vt:lpstr>
      <vt:lpstr>Wingdings</vt:lpstr>
      <vt:lpstr>Wingdings 3</vt:lpstr>
      <vt:lpstr>Gladko</vt:lpstr>
      <vt:lpstr>Organska kemija</vt:lpstr>
      <vt:lpstr>Raznovrstnost organskih spojin</vt:lpstr>
      <vt:lpstr>PowerPointova predstavitev</vt:lpstr>
      <vt:lpstr>Kaj vse je v surovi nafti?</vt:lpstr>
      <vt:lpstr>Razdelitev ogljikovodikov</vt:lpstr>
      <vt:lpstr>Kako zapisujemo organske molekule???</vt:lpstr>
      <vt:lpstr>Alkani</vt:lpstr>
      <vt:lpstr>PowerPointova predstavitev</vt:lpstr>
      <vt:lpstr>VAJA  Poimenuj spojino in jo nariši še v vseh drugih formulah (skeletna, strukturna, molekulska in empirična</vt:lpstr>
      <vt:lpstr>VAJA: Poimenovanje</vt:lpstr>
      <vt:lpstr>PowerPointova predstavitev</vt:lpstr>
      <vt:lpstr>PowerPointova predstavitev</vt:lpstr>
      <vt:lpstr>CIKLOALKANI</vt:lpstr>
      <vt:lpstr>Razvejani cikloalkani</vt:lpstr>
      <vt:lpstr>Vaja </vt:lpstr>
      <vt:lpstr>PowerPointova predstavitev</vt:lpstr>
      <vt:lpstr>Temperature tališč in vrelišč alkanov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Ogljikovodiki</dc:title>
  <dc:creator>Maša Mohar</dc:creator>
  <cp:lastModifiedBy>Uporabnik sistema Windows</cp:lastModifiedBy>
  <cp:revision>23</cp:revision>
  <dcterms:created xsi:type="dcterms:W3CDTF">2016-10-24T08:15:12Z</dcterms:created>
  <dcterms:modified xsi:type="dcterms:W3CDTF">2019-04-19T05:26:48Z</dcterms:modified>
</cp:coreProperties>
</file>