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F31AE-FAF5-48A0-BB55-65CB80820338}" type="datetimeFigureOut">
              <a:rPr lang="sl-SI" smtClean="0"/>
              <a:t>15. 09. 2021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DD85-30C1-4633-BCE9-6F24166B36E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31505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F31AE-FAF5-48A0-BB55-65CB80820338}" type="datetimeFigureOut">
              <a:rPr lang="sl-SI" smtClean="0"/>
              <a:t>15. 09. 2021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DD85-30C1-4633-BCE9-6F24166B36E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066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F31AE-FAF5-48A0-BB55-65CB80820338}" type="datetimeFigureOut">
              <a:rPr lang="sl-SI" smtClean="0"/>
              <a:t>15. 09. 2021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DD85-30C1-4633-BCE9-6F24166B36E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1916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8ED83-C335-4FA4-BDA6-179399F756AF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15. 09. 2021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6934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2D372B-98C9-45C1-B3E4-0BB45466FF19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15. 09. 2021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10868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3FC54D-B943-45B3-B5E2-99D8C109FCA4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15. 09. 2021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51474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895B58-2672-420F-A83F-490BC50CA272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15. 09. 2021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3708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F11E4B-E72E-4AA2-ADB0-98F0264233BE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15. 09. 2021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75533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E36E0-6D9A-4190-9200-1A7B025678ED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15. 09. 2021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277536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71BB38-EF53-41DB-B574-B2714CC58532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15. 09. 2021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065977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CA22FC-E472-4603-8085-7E8C7182AB6E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15. 09. 2021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2124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F31AE-FAF5-48A0-BB55-65CB80820338}" type="datetimeFigureOut">
              <a:rPr lang="sl-SI" smtClean="0"/>
              <a:t>15. 09. 2021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DD85-30C1-4633-BCE9-6F24166B36E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700697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B8CC9E-CCC7-4B27-9C8A-D0E9DAFC469C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15. 09. 2021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9011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AE803D-59A1-47A9-A29E-85B68C4F61F4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15. 09. 2021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39412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7667A5-1DA1-48F3-B53A-014B6633B534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15. 09. 2021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97610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F31AE-FAF5-48A0-BB55-65CB80820338}" type="datetimeFigureOut">
              <a:rPr lang="sl-SI" smtClean="0"/>
              <a:t>15. 09. 2021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DD85-30C1-4633-BCE9-6F24166B36E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07637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F31AE-FAF5-48A0-BB55-65CB80820338}" type="datetimeFigureOut">
              <a:rPr lang="sl-SI" smtClean="0"/>
              <a:t>15. 09. 2021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DD85-30C1-4633-BCE9-6F24166B36E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0088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F31AE-FAF5-48A0-BB55-65CB80820338}" type="datetimeFigureOut">
              <a:rPr lang="sl-SI" smtClean="0"/>
              <a:t>15. 09. 2021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DD85-30C1-4633-BCE9-6F24166B36E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64020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F31AE-FAF5-48A0-BB55-65CB80820338}" type="datetimeFigureOut">
              <a:rPr lang="sl-SI" smtClean="0"/>
              <a:t>15. 09. 2021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DD85-30C1-4633-BCE9-6F24166B36E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0464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F31AE-FAF5-48A0-BB55-65CB80820338}" type="datetimeFigureOut">
              <a:rPr lang="sl-SI" smtClean="0"/>
              <a:t>15. 09. 2021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DD85-30C1-4633-BCE9-6F24166B36E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54699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F31AE-FAF5-48A0-BB55-65CB80820338}" type="datetimeFigureOut">
              <a:rPr lang="sl-SI" smtClean="0"/>
              <a:t>15. 09. 2021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DD85-30C1-4633-BCE9-6F24166B36E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48788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F31AE-FAF5-48A0-BB55-65CB80820338}" type="datetimeFigureOut">
              <a:rPr lang="sl-SI" smtClean="0"/>
              <a:t>15. 09. 2021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DD85-30C1-4633-BCE9-6F24166B36E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8327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F31AE-FAF5-48A0-BB55-65CB80820338}" type="datetimeFigureOut">
              <a:rPr lang="sl-SI" smtClean="0"/>
              <a:t>15. 09. 2021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BDD85-30C1-4633-BCE9-6F24166B36E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53074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51A5B0-DD74-4BC7-96D3-901634CACEF2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15. 09. 2021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48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84742" y="184029"/>
            <a:ext cx="10796530" cy="818506"/>
          </a:xfrm>
        </p:spPr>
        <p:txBody>
          <a:bodyPr>
            <a:normAutofit/>
          </a:bodyPr>
          <a:lstStyle/>
          <a:p>
            <a:r>
              <a:rPr lang="sl-SI" sz="3600" dirty="0"/>
              <a:t>1.3 VRSTE OBREMENITEV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93213" y="1266940"/>
            <a:ext cx="10025351" cy="52219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b="1" dirty="0"/>
              <a:t>Ravninski elementi so obremenjeni z obremenitvami v eni sami ravnini. Takšne obremenitve so </a:t>
            </a:r>
            <a:r>
              <a:rPr lang="sl-SI" sz="2400" b="1" dirty="0">
                <a:solidFill>
                  <a:schemeClr val="accent1"/>
                </a:solidFill>
              </a:rPr>
              <a:t>sile </a:t>
            </a:r>
            <a:r>
              <a:rPr lang="sl-SI" sz="2400" b="1" dirty="0">
                <a:solidFill>
                  <a:schemeClr val="tx2"/>
                </a:solidFill>
              </a:rPr>
              <a:t>in </a:t>
            </a:r>
            <a:r>
              <a:rPr lang="sl-SI" sz="2400" b="1" dirty="0">
                <a:solidFill>
                  <a:schemeClr val="accent1"/>
                </a:solidFill>
              </a:rPr>
              <a:t>momenti</a:t>
            </a:r>
            <a:r>
              <a:rPr lang="sl-SI" sz="2400" b="1" dirty="0">
                <a:solidFill>
                  <a:schemeClr val="tx2"/>
                </a:solidFill>
              </a:rPr>
              <a:t>, ki jih povzročijo spremembo gibanja ali spremembo oblike telesa. Določitev obremenitev, ki delujejo na konstrukcijo, je zelo pomembna naloga. Če jih določimo napačno, se lahko konstrukcija tudi poruši.</a:t>
            </a:r>
            <a:endParaRPr lang="sl-SI" sz="2400" b="1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804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15249" y="308472"/>
            <a:ext cx="10091450" cy="62355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/>
              <a:t>Ko vzporedno z osjo nosilca na razdalji a od njegove osi deluje vsaj ena sila F, je nosilec obremenjen z </a:t>
            </a:r>
            <a:r>
              <a:rPr lang="sl-SI" b="1" dirty="0">
                <a:solidFill>
                  <a:schemeClr val="accent1"/>
                </a:solidFill>
              </a:rPr>
              <a:t>upogibnim elementom M:</a:t>
            </a:r>
            <a:endParaRPr lang="sl-SI" b="1" dirty="0"/>
          </a:p>
        </p:txBody>
      </p:sp>
      <p:sp>
        <p:nvSpPr>
          <p:cNvPr id="2" name="Označba mesta številke diapozitiva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PoljeZBesedilom 5"/>
              <p:cNvSpPr txBox="1"/>
              <p:nvPr/>
            </p:nvSpPr>
            <p:spPr>
              <a:xfrm>
                <a:off x="2047300" y="1255173"/>
                <a:ext cx="1279794" cy="40011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sl-SI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𝑀</m:t>
                      </m:r>
                      <m:r>
                        <a:rPr kumimoji="0" lang="sl-SI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sl-SI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𝐹</m:t>
                      </m:r>
                      <m:r>
                        <a:rPr kumimoji="0" lang="sl-SI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r>
                        <a:rPr kumimoji="0" lang="sl-SI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𝑎</m:t>
                      </m:r>
                    </m:oMath>
                  </m:oMathPara>
                </a14:m>
                <a:endParaRPr kumimoji="0" lang="sl-SI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 panose="020406040505050203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PoljeZBesedilom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300" y="1255173"/>
                <a:ext cx="1279794" cy="40011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112" y="2438802"/>
            <a:ext cx="9511723" cy="283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63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2707" y="184029"/>
            <a:ext cx="10829581" cy="829523"/>
          </a:xfrm>
        </p:spPr>
        <p:txBody>
          <a:bodyPr>
            <a:normAutofit/>
          </a:bodyPr>
          <a:lstStyle/>
          <a:p>
            <a:r>
              <a:rPr lang="sl-SI" sz="4000" dirty="0"/>
              <a:t>1.3.1 Sila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/>
              <p:cNvSpPr>
                <a:spLocks noGrp="1"/>
              </p:cNvSpPr>
              <p:nvPr>
                <p:ph idx="1"/>
              </p:nvPr>
            </p:nvSpPr>
            <p:spPr>
              <a:xfrm>
                <a:off x="903383" y="1277958"/>
                <a:ext cx="9849080" cy="532114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l-SI" b="1" dirty="0">
                    <a:solidFill>
                      <a:schemeClr val="accent1"/>
                    </a:solidFill>
                  </a:rPr>
                  <a:t>Sila</a:t>
                </a:r>
                <a:r>
                  <a:rPr lang="sl-SI" b="1" dirty="0"/>
                  <a:t> je vektorska veličina, podana z velikostjo, smernico in smerjo. Označimo jo s črko F. Enota za silo je </a:t>
                </a:r>
                <a:r>
                  <a:rPr lang="sl-SI" b="1" dirty="0" err="1"/>
                  <a:t>njutn</a:t>
                </a:r>
                <a:r>
                  <a:rPr lang="sl-SI" b="1" dirty="0"/>
                  <a:t> (</a:t>
                </a:r>
                <a:r>
                  <a:rPr lang="sl-SI" b="1" dirty="0" err="1"/>
                  <a:t>angl.Newton</a:t>
                </a:r>
                <a:r>
                  <a:rPr lang="sl-SI" b="1" dirty="0"/>
                  <a:t>), oznaka zanjo je N, 1 N je sila, ki podeli masi 1 kg pospešek 1</a:t>
                </a:r>
                <a14:m>
                  <m:oMath xmlns:m="http://schemas.openxmlformats.org/officeDocument/2006/math">
                    <m:r>
                      <a:rPr lang="sl-SI" b="1" i="1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sl-SI" b="1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sl-SI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p>
                        <m:r>
                          <a:rPr lang="sl-SI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sl-SI" b="1" dirty="0"/>
                  <a:t>.</a:t>
                </a:r>
              </a:p>
              <a:p>
                <a:pPr marL="0" indent="0">
                  <a:buNone/>
                </a:pPr>
                <a:r>
                  <a:rPr lang="sl-SI" b="1" dirty="0"/>
                  <a:t>Če sila deluje na zelo majhnem območju, govorimo o </a:t>
                </a:r>
                <a:r>
                  <a:rPr lang="sl-SI" b="1" dirty="0">
                    <a:solidFill>
                      <a:schemeClr val="accent1"/>
                    </a:solidFill>
                  </a:rPr>
                  <a:t>točkovni sili. </a:t>
                </a:r>
                <a:r>
                  <a:rPr lang="sl-SI" b="1" dirty="0">
                    <a:solidFill>
                      <a:schemeClr val="tx2"/>
                    </a:solidFill>
                  </a:rPr>
                  <a:t>Primer takšne obremenitve je pritisk avtomobilskih koles na vozišče. Če je sila razporejena vzdolž linije, je takšna obremenitev </a:t>
                </a:r>
                <a:r>
                  <a:rPr lang="sl-SI" b="1" dirty="0">
                    <a:solidFill>
                      <a:schemeClr val="accent1"/>
                    </a:solidFill>
                  </a:rPr>
                  <a:t>linijska obremenitev</a:t>
                </a:r>
                <a:r>
                  <a:rPr lang="sl-SI" b="1" dirty="0">
                    <a:solidFill>
                      <a:schemeClr val="tx2"/>
                    </a:solidFill>
                  </a:rPr>
                  <a:t>, ki je lahko enakomerna ali neenakomerna.</a:t>
                </a:r>
              </a:p>
              <a:p>
                <a:pPr marL="0" indent="0">
                  <a:buNone/>
                </a:pPr>
                <a:r>
                  <a:rPr lang="sl-SI" b="1" dirty="0">
                    <a:solidFill>
                      <a:schemeClr val="tx2"/>
                    </a:solidFill>
                  </a:rPr>
                  <a:t>Lastna teža vodoravnega nosilca predstavlja enakomerno linijsko obremenitev. Če imamo na nosilec naloženo opeko, beton, orodje…, pa to predstavlja neenakomerno linijsko obremenitev. Če obremenitev deluje na ploskev, govorimo o </a:t>
                </a:r>
                <a:r>
                  <a:rPr lang="sl-SI" b="1" dirty="0">
                    <a:solidFill>
                      <a:schemeClr val="accent1"/>
                    </a:solidFill>
                  </a:rPr>
                  <a:t>ploskovni obremenitvi, </a:t>
                </a:r>
                <a:r>
                  <a:rPr lang="sl-SI" b="1" dirty="0">
                    <a:solidFill>
                      <a:schemeClr val="tx2"/>
                    </a:solidFill>
                  </a:rPr>
                  <a:t>če pa je razporejena po prostornini, govorimo o </a:t>
                </a:r>
                <a:r>
                  <a:rPr lang="sl-SI" b="1" dirty="0">
                    <a:solidFill>
                      <a:schemeClr val="accent1"/>
                    </a:solidFill>
                  </a:rPr>
                  <a:t>prostorninski obremenitvi.</a:t>
                </a:r>
                <a:endParaRPr lang="sl-SI" b="1" dirty="0"/>
              </a:p>
            </p:txBody>
          </p:sp>
        </mc:Choice>
        <mc:Fallback xmlns="">
          <p:sp>
            <p:nvSpPr>
              <p:cNvPr id="3" name="Označba mest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3383" y="1277958"/>
                <a:ext cx="9849080" cy="5321146"/>
              </a:xfrm>
              <a:blipFill>
                <a:blip r:embed="rId2"/>
                <a:stretch>
                  <a:fillRect l="-619" t="-1031" r="-1114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006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/>
              <p:cNvSpPr>
                <a:spLocks noGrp="1"/>
              </p:cNvSpPr>
              <p:nvPr>
                <p:ph idx="1"/>
              </p:nvPr>
            </p:nvSpPr>
            <p:spPr>
              <a:xfrm>
                <a:off x="815249" y="308472"/>
                <a:ext cx="10091450" cy="623554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sl-SI" b="1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endParaRPr lang="sl-SI" b="1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endParaRPr lang="sl-SI" b="1" dirty="0">
                  <a:solidFill>
                    <a:schemeClr val="accent1"/>
                  </a:solidFill>
                </a:endParaRPr>
              </a:p>
              <a:p>
                <a:r>
                  <a:rPr lang="sl-SI" b="1" dirty="0">
                    <a:solidFill>
                      <a:schemeClr val="accent1"/>
                    </a:solidFill>
                  </a:rPr>
                  <a:t>Točkovna sila</a:t>
                </a:r>
              </a:p>
              <a:p>
                <a:pPr marL="0" indent="0">
                  <a:buNone/>
                </a:pPr>
                <a:r>
                  <a:rPr lang="sl-SI" b="1" dirty="0">
                    <a:solidFill>
                      <a:schemeClr val="tx2"/>
                    </a:solidFill>
                  </a:rPr>
                  <a:t>Točkovno silo v ravnini lahko podamo na dva načina:</a:t>
                </a:r>
              </a:p>
              <a:p>
                <a:r>
                  <a:rPr lang="sl-SI" b="1" dirty="0">
                    <a:solidFill>
                      <a:schemeClr val="tx2"/>
                    </a:solidFill>
                  </a:rPr>
                  <a:t>Podamo velikost sile F in smer delovanja sile oz. naklonski kot smernice sile </a:t>
                </a:r>
                <a:r>
                  <a:rPr lang="el-GR" b="1" dirty="0">
                    <a:solidFill>
                      <a:schemeClr val="tx2"/>
                    </a:solidFill>
                  </a:rPr>
                  <a:t>α</a:t>
                </a:r>
                <a:r>
                  <a:rPr lang="sl-SI" b="1" dirty="0">
                    <a:solidFill>
                      <a:schemeClr val="tx2"/>
                    </a:solidFill>
                  </a:rPr>
                  <a:t> ali</a:t>
                </a:r>
              </a:p>
              <a:p>
                <a:r>
                  <a:rPr lang="sl-SI" b="1" dirty="0">
                    <a:solidFill>
                      <a:schemeClr val="tx2"/>
                    </a:solidFill>
                  </a:rPr>
                  <a:t>Podamo komponenti sile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sl-SI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sl-SI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sl-SI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𝒊𝒏</m:t>
                    </m:r>
                    <m:r>
                      <a:rPr lang="sl-SI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sl-SI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sl-SI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</m:oMath>
                </a14:m>
                <a:r>
                  <a:rPr lang="sl-SI" b="1" dirty="0">
                    <a:solidFill>
                      <a:schemeClr val="tx2"/>
                    </a:solidFill>
                  </a:rPr>
                  <a:t> v smeri osi x in y.</a:t>
                </a:r>
              </a:p>
              <a:p>
                <a:pPr marL="0" indent="0">
                  <a:buNone/>
                </a:pPr>
                <a:r>
                  <a:rPr lang="sl-SI" b="1" dirty="0"/>
                  <a:t>Če silo F podamo s komponentama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sl-SI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sl-SI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sl-SI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𝒊𝒏</m:t>
                    </m:r>
                    <m:r>
                      <a:rPr lang="sl-SI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sl-SI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sl-SI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</m:oMath>
                </a14:m>
                <a:r>
                  <a:rPr lang="sl-SI" b="1" dirty="0"/>
                  <a:t> izračunamo:</a:t>
                </a:r>
              </a:p>
              <a:p>
                <a:r>
                  <a:rPr lang="sl-SI" b="1" dirty="0"/>
                  <a:t>velikost sile F: </a:t>
                </a:r>
              </a:p>
              <a:p>
                <a:r>
                  <a:rPr lang="sl-SI" b="1" dirty="0"/>
                  <a:t>naklonski kot smernice sile: </a:t>
                </a:r>
              </a:p>
            </p:txBody>
          </p:sp>
        </mc:Choice>
        <mc:Fallback xmlns="">
          <p:sp>
            <p:nvSpPr>
              <p:cNvPr id="3" name="Označba mest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5249" y="308472"/>
                <a:ext cx="10091450" cy="6235547"/>
              </a:xfrm>
              <a:blipFill rotWithShape="0">
                <a:blip r:embed="rId2"/>
                <a:stretch>
                  <a:fillRect l="-665" r="-363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značba mesta številke diapozitiva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684" y="0"/>
            <a:ext cx="2994580" cy="23157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PoljeZBesedilom 8"/>
              <p:cNvSpPr txBox="1"/>
              <p:nvPr/>
            </p:nvSpPr>
            <p:spPr>
              <a:xfrm>
                <a:off x="3040655" y="4395730"/>
                <a:ext cx="1740665" cy="71865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sl-SI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F</m:t>
                      </m:r>
                      <m:r>
                        <a:rPr kumimoji="0" lang="sl-SI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sl-SI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kumimoji="0" lang="sl-SI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sl-SI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𝐹</m:t>
                              </m:r>
                            </m:e>
                            <m:sub>
                              <m:r>
                                <a:rPr kumimoji="0" lang="sl-SI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  <m:sup>
                              <m:r>
                                <a:rPr kumimoji="0" lang="sl-SI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bSup>
                          <m:r>
                            <a:rPr kumimoji="0" lang="sl-SI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Sup>
                            <m:sSubSupPr>
                              <m:ctrlPr>
                                <a:rPr kumimoji="0" lang="sl-SI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sl-SI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𝐹</m:t>
                              </m:r>
                            </m:e>
                            <m:sub>
                              <m:r>
                                <a:rPr kumimoji="0" lang="sl-SI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  <m:sup>
                              <m:r>
                                <a:rPr kumimoji="0" lang="sl-SI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kumimoji="0" lang="sl-SI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 panose="020406040505050203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PoljeZBesedilom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655" y="4395730"/>
                <a:ext cx="1740665" cy="71865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oljeZBesedilom 9"/>
              <p:cNvSpPr txBox="1"/>
              <p:nvPr/>
            </p:nvSpPr>
            <p:spPr>
              <a:xfrm>
                <a:off x="4878633" y="4927102"/>
                <a:ext cx="1797588" cy="73257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l-G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𝛼</m:t>
                      </m:r>
                      <m:r>
                        <a:rPr kumimoji="0" lang="sl-SI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sl-SI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arc</m:t>
                      </m:r>
                      <m:r>
                        <a:rPr kumimoji="0" lang="sl-SI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func>
                        <m:funcPr>
                          <m:ctrlPr>
                            <a:rPr kumimoji="0" lang="sl-SI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sl-SI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tan</m:t>
                          </m:r>
                        </m:fName>
                        <m:e>
                          <m:f>
                            <m:fPr>
                              <m:ctrlPr>
                                <a:rPr kumimoji="0" lang="sl-SI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0" lang="sl-SI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sl-SI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kumimoji="0" lang="sl-SI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kumimoji="0" lang="sl-SI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sl-SI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kumimoji="0" lang="sl-SI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kumimoji="0" lang="sl-SI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 panose="020406040505050203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PoljeZBesedilom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8633" y="4927102"/>
                <a:ext cx="1797588" cy="73257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Slika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5364" y="4413166"/>
            <a:ext cx="3217476" cy="244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282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/>
              <p:cNvSpPr>
                <a:spLocks noGrp="1"/>
              </p:cNvSpPr>
              <p:nvPr>
                <p:ph idx="1"/>
              </p:nvPr>
            </p:nvSpPr>
            <p:spPr>
              <a:xfrm>
                <a:off x="815249" y="308472"/>
                <a:ext cx="10091450" cy="623554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l-SI" b="1" dirty="0">
                    <a:solidFill>
                      <a:schemeClr val="tx2"/>
                    </a:solidFill>
                  </a:rPr>
                  <a:t>Ob znani velikosti sile F in naklonskem kotu </a:t>
                </a:r>
                <a:r>
                  <a:rPr lang="el-GR" b="1" dirty="0">
                    <a:solidFill>
                      <a:schemeClr val="tx2"/>
                    </a:solidFill>
                  </a:rPr>
                  <a:t>α</a:t>
                </a:r>
                <a:r>
                  <a:rPr lang="sl-SI" b="1" dirty="0">
                    <a:solidFill>
                      <a:schemeClr val="tx2"/>
                    </a:solidFill>
                  </a:rPr>
                  <a:t> izračunamo komponenti sile F po enačbah: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sl-SI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sl-SI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sl-SI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l-SI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l-SI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l-SI" b="1" i="1" smtClean="0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sl-SI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</m:num>
                        <m:den>
                          <m:r>
                            <a:rPr lang="sl-SI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den>
                      </m:f>
                      <m:r>
                        <a:rPr lang="sl-SI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sl-SI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sl-SI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sl-SI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sl-SI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sl-SI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l-SI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l-SI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l-SI" b="1" i="1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sl-SI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sub>
                          </m:sSub>
                        </m:num>
                        <m:den>
                          <m:r>
                            <a:rPr lang="sl-SI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den>
                      </m:f>
                      <m:r>
                        <a:rPr lang="sl-SI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sl-SI" b="1" dirty="0"/>
              </a:p>
              <a:p>
                <a:r>
                  <a:rPr lang="sl-SI" b="1" dirty="0">
                    <a:solidFill>
                      <a:schemeClr val="accent1"/>
                    </a:solidFill>
                  </a:rPr>
                  <a:t>Enakomerna kontinuirana obremenitev in teža nosilca</a:t>
                </a:r>
              </a:p>
              <a:p>
                <a:pPr marL="0" indent="0">
                  <a:buNone/>
                </a:pPr>
                <a:r>
                  <a:rPr lang="sl-SI" b="1" dirty="0">
                    <a:solidFill>
                      <a:schemeClr val="tx2"/>
                    </a:solidFill>
                  </a:rPr>
                  <a:t>Breme, ki je enakomerno razporejeno po dolžini konstrukcijskega elementa, predstavlja enakomerno kontinuirano obremenitev, ki jo </a:t>
                </a:r>
                <a:r>
                  <a:rPr lang="sl-SI" b="1" dirty="0" err="1">
                    <a:solidFill>
                      <a:schemeClr val="tx2"/>
                    </a:solidFill>
                  </a:rPr>
                  <a:t>ponavadi</a:t>
                </a:r>
                <a:r>
                  <a:rPr lang="sl-SI" b="1" dirty="0">
                    <a:solidFill>
                      <a:schemeClr val="tx2"/>
                    </a:solidFill>
                  </a:rPr>
                  <a:t> označimo s črko q in podaja težo bremena na dolžino 1 m. če se oblika in velikost nosilca po dolžini ne spreminjata, predstavlja lastna teža nosilca enakomerno kontinuirano obremenitev.</a:t>
                </a:r>
              </a:p>
              <a:p>
                <a:pPr marL="0" indent="0">
                  <a:buNone/>
                </a:pPr>
                <a:r>
                  <a:rPr lang="sl-SI" b="1" dirty="0">
                    <a:solidFill>
                      <a:schemeClr val="tx2"/>
                    </a:solidFill>
                  </a:rPr>
                  <a:t>Pri izračunu reakcij lahko vsako enakomerno kontinuirano obremenitev nadomestimo s točkovno silo oziroma z rezultanto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sl-SI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sub>
                    </m:sSub>
                  </m:oMath>
                </a14:m>
                <a:r>
                  <a:rPr lang="sl-SI" b="1" dirty="0">
                    <a:solidFill>
                      <a:schemeClr val="tx2"/>
                    </a:solidFill>
                  </a:rPr>
                  <a:t>. Velikost nadomestne sile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sl-SI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sub>
                    </m:sSub>
                  </m:oMath>
                </a14:m>
                <a:r>
                  <a:rPr lang="sl-SI" b="1" dirty="0">
                    <a:solidFill>
                      <a:schemeClr val="tx2"/>
                    </a:solidFill>
                  </a:rPr>
                  <a:t> izračunamo kot produkt enakomerne kontinuirane obremenitve q in dolžine l na kateri obremenitev deluje:</a:t>
                </a:r>
              </a:p>
              <a:p>
                <a:pPr marL="0" indent="0">
                  <a:buNone/>
                </a:pPr>
                <a:endParaRPr lang="sl-SI" b="1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endParaRPr lang="sl-SI" b="1" dirty="0"/>
              </a:p>
            </p:txBody>
          </p:sp>
        </mc:Choice>
        <mc:Fallback xmlns="">
          <p:sp>
            <p:nvSpPr>
              <p:cNvPr id="3" name="Označba mest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5249" y="308472"/>
                <a:ext cx="10091450" cy="6235547"/>
              </a:xfrm>
              <a:blipFill rotWithShape="0">
                <a:blip r:embed="rId2"/>
                <a:stretch>
                  <a:fillRect l="-665" t="-881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značba mesta številke diapozitiva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jeZBesedilom 6"/>
              <p:cNvSpPr txBox="1"/>
              <p:nvPr/>
            </p:nvSpPr>
            <p:spPr>
              <a:xfrm>
                <a:off x="6632153" y="1046602"/>
                <a:ext cx="1740665" cy="40011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sl-SI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sl-SI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𝐹</m:t>
                          </m:r>
                        </m:e>
                        <m:sub>
                          <m:r>
                            <a:rPr kumimoji="0" lang="sl-SI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sl-SI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sl-SI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𝐹</m:t>
                      </m:r>
                      <m:r>
                        <a:rPr kumimoji="0" lang="sl-SI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func>
                        <m:funcPr>
                          <m:ctrlPr>
                            <a:rPr kumimoji="0" lang="sl-SI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sl-SI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cos</m:t>
                          </m:r>
                        </m:fName>
                        <m:e>
                          <m:r>
                            <a:rPr kumimoji="0" lang="sl-SI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kumimoji="0" lang="sl-SI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 panose="020406040505050203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PoljeZBesedilom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153" y="1046602"/>
                <a:ext cx="1740665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PoljeZBesedilom 7"/>
              <p:cNvSpPr txBox="1"/>
              <p:nvPr/>
            </p:nvSpPr>
            <p:spPr>
              <a:xfrm>
                <a:off x="6632152" y="1628660"/>
                <a:ext cx="1740665" cy="42428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sl-SI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sl-SI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𝐹</m:t>
                          </m:r>
                        </m:e>
                        <m:sub>
                          <m:r>
                            <a:rPr kumimoji="0" lang="sl-SI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sl-SI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sl-SI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𝐹</m:t>
                      </m:r>
                      <m:r>
                        <a:rPr kumimoji="0" lang="sl-SI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func>
                        <m:funcPr>
                          <m:ctrlPr>
                            <a:rPr kumimoji="0" lang="sl-SI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sl-SI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sin</m:t>
                          </m:r>
                        </m:fName>
                        <m:e>
                          <m:r>
                            <a:rPr kumimoji="0" lang="sl-SI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kumimoji="0" lang="sl-SI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 panose="020406040505050203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PoljeZBesedilom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152" y="1628660"/>
                <a:ext cx="1740665" cy="424283"/>
              </a:xfrm>
              <a:prstGeom prst="rect">
                <a:avLst/>
              </a:prstGeom>
              <a:blipFill rotWithShape="0">
                <a:blip r:embed="rId4"/>
                <a:stretch>
                  <a:fillRect b="-4167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oljeZBesedilom 10"/>
              <p:cNvSpPr txBox="1"/>
              <p:nvPr/>
            </p:nvSpPr>
            <p:spPr>
              <a:xfrm>
                <a:off x="1033748" y="5772090"/>
                <a:ext cx="1235727" cy="42774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sl-SI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sl-SI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𝐹</m:t>
                          </m:r>
                        </m:e>
                        <m:sub>
                          <m:r>
                            <a:rPr kumimoji="0" lang="sl-SI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𝑞</m:t>
                          </m:r>
                        </m:sub>
                      </m:sSub>
                      <m:r>
                        <a:rPr kumimoji="0" lang="sl-SI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sl-SI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𝑞</m:t>
                      </m:r>
                      <m:r>
                        <a:rPr kumimoji="0" lang="sl-SI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r>
                        <a:rPr kumimoji="0" lang="sl-SI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𝑙</m:t>
                      </m:r>
                    </m:oMath>
                  </m:oMathPara>
                </a14:m>
                <a:endParaRPr kumimoji="0" lang="sl-SI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 panose="020406040505050203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PoljeZBesedilom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748" y="5772090"/>
                <a:ext cx="1235727" cy="427746"/>
              </a:xfrm>
              <a:prstGeom prst="rect">
                <a:avLst/>
              </a:prstGeom>
              <a:blipFill rotWithShape="0">
                <a:blip r:embed="rId5"/>
                <a:stretch>
                  <a:fillRect b="-2778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8645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15249" y="308472"/>
            <a:ext cx="10091450" cy="62355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>
                <a:solidFill>
                  <a:schemeClr val="tx2"/>
                </a:solidFill>
              </a:rPr>
              <a:t>Če je teža nosilca v primerjavi z ostalimi obremenitvami majhna, je ne upoštevamo oz. jo zanemarimo.</a:t>
            </a:r>
          </a:p>
          <a:p>
            <a:pPr marL="0" indent="0">
              <a:buNone/>
            </a:pPr>
            <a:endParaRPr lang="sl-SI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sl-SI" b="1" dirty="0"/>
          </a:p>
        </p:txBody>
      </p:sp>
      <p:sp>
        <p:nvSpPr>
          <p:cNvPr id="2" name="Označba mesta številke diapozitiva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70" y="1269121"/>
            <a:ext cx="3773163" cy="504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69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2707" y="184029"/>
            <a:ext cx="10829581" cy="829523"/>
          </a:xfrm>
        </p:spPr>
        <p:txBody>
          <a:bodyPr>
            <a:normAutofit/>
          </a:bodyPr>
          <a:lstStyle/>
          <a:p>
            <a:r>
              <a:rPr lang="sl-SI" sz="4000" dirty="0"/>
              <a:t>1.3.2 Moment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/>
              <p:cNvSpPr>
                <a:spLocks noGrp="1"/>
              </p:cNvSpPr>
              <p:nvPr>
                <p:ph idx="1"/>
              </p:nvPr>
            </p:nvSpPr>
            <p:spPr>
              <a:xfrm>
                <a:off x="903383" y="1277958"/>
                <a:ext cx="9849080" cy="532114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l-SI" b="1" dirty="0"/>
                  <a:t>Sila F, ki deluje v ravnini, povzroča </a:t>
                </a:r>
                <a:r>
                  <a:rPr lang="sl-SI" b="1" dirty="0">
                    <a:solidFill>
                      <a:schemeClr val="accent1"/>
                    </a:solidFill>
                  </a:rPr>
                  <a:t>statični moment sile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sl-SI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sl-SI" b="1" dirty="0"/>
                  <a:t> glede na določeno točko (pol, 0). Statični moment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sl-SI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sl-SI" b="1" dirty="0"/>
                  <a:t> je zmnožek sile F in ročice a, ki je pravokotna razdalja od pola do smernice sile. Statični moment sile zapišemo z izrazom:</a:t>
                </a:r>
              </a:p>
              <a:p>
                <a:pPr marL="0" indent="0">
                  <a:buNone/>
                </a:pPr>
                <a:endParaRPr lang="sl-SI" b="1" dirty="0"/>
              </a:p>
            </p:txBody>
          </p:sp>
        </mc:Choice>
        <mc:Fallback xmlns="">
          <p:sp>
            <p:nvSpPr>
              <p:cNvPr id="3" name="Označba mest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3383" y="1277958"/>
                <a:ext cx="9849080" cy="5321146"/>
              </a:xfrm>
              <a:blipFill rotWithShape="0">
                <a:blip r:embed="rId2"/>
                <a:stretch>
                  <a:fillRect l="-619" t="-1031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jeZBesedilom 4"/>
              <p:cNvSpPr txBox="1"/>
              <p:nvPr/>
            </p:nvSpPr>
            <p:spPr>
              <a:xfrm>
                <a:off x="4459994" y="2334827"/>
                <a:ext cx="1367929" cy="40011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sl-SI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sl-SI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</m:t>
                          </m:r>
                        </m:e>
                        <m:sub>
                          <m:r>
                            <a:rPr kumimoji="0" lang="sl-SI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  <m:r>
                        <a:rPr kumimoji="0" lang="sl-SI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sl-SI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𝐹</m:t>
                      </m:r>
                      <m:r>
                        <a:rPr kumimoji="0" lang="sl-SI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r>
                        <a:rPr kumimoji="0" lang="sl-SI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𝑎</m:t>
                      </m:r>
                    </m:oMath>
                  </m:oMathPara>
                </a14:m>
                <a:endParaRPr kumimoji="0" lang="sl-SI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 panose="020406040505050203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PoljeZBesedilom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9994" y="2334827"/>
                <a:ext cx="1367929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1471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8283" y="2874439"/>
            <a:ext cx="5042673" cy="398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28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/>
              <p:cNvSpPr>
                <a:spLocks noGrp="1"/>
              </p:cNvSpPr>
              <p:nvPr>
                <p:ph idx="1"/>
              </p:nvPr>
            </p:nvSpPr>
            <p:spPr>
              <a:xfrm>
                <a:off x="815249" y="308472"/>
                <a:ext cx="10091450" cy="623554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l-SI" b="1" dirty="0">
                    <a:solidFill>
                      <a:schemeClr val="tx2"/>
                    </a:solidFill>
                  </a:rPr>
                  <a:t>Enota za statični moment sile je </a:t>
                </a:r>
                <a14:m>
                  <m:oMath xmlns:m="http://schemas.openxmlformats.org/officeDocument/2006/math">
                    <m:r>
                      <a:rPr lang="sl-SI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sl-SI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sl-SI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sl-SI" b="1" dirty="0">
                    <a:solidFill>
                      <a:schemeClr val="tx2"/>
                    </a:solidFill>
                  </a:rPr>
                  <a:t>. Velikost momenta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sl-SI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sl-SI" b="1" dirty="0">
                    <a:solidFill>
                      <a:schemeClr val="tx2"/>
                    </a:solidFill>
                  </a:rPr>
                  <a:t> je odvisna od velikosti sile F in ročice a, kar pomeni, da je velikost momenta odvisna od lege točke, glede na katero ga računamo.</a:t>
                </a:r>
              </a:p>
              <a:p>
                <a:pPr marL="0" indent="0">
                  <a:buNone/>
                </a:pPr>
                <a:r>
                  <a:rPr lang="sl-SI" b="1" dirty="0">
                    <a:solidFill>
                      <a:schemeClr val="tx2"/>
                    </a:solidFill>
                  </a:rPr>
                  <a:t>Vektor statičnega momenta sile je pravokoten na ravnino, ki jo tvorita sila F in pol 0. Na sliki 1.8 sta vektor sile F in pol 0 v ravnini </a:t>
                </a:r>
                <a:r>
                  <a:rPr lang="sl-SI" b="1" dirty="0" err="1">
                    <a:solidFill>
                      <a:schemeClr val="tx2"/>
                    </a:solidFill>
                  </a:rPr>
                  <a:t>xy</a:t>
                </a:r>
                <a:r>
                  <a:rPr lang="sl-SI" b="1" dirty="0">
                    <a:solidFill>
                      <a:schemeClr val="tx2"/>
                    </a:solidFill>
                  </a:rPr>
                  <a:t>, vektor statičnega momenta sile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sl-SI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sl-SI" b="1" dirty="0"/>
                  <a:t> pa v osi z. Zaradi učinka momenta se telo zavrti, če ni trdno vpeto. Po dogovoru je moment, ki deluje v </a:t>
                </a:r>
                <a:r>
                  <a:rPr lang="sl-SI" b="1" dirty="0" err="1"/>
                  <a:t>protiurni</a:t>
                </a:r>
                <a:r>
                  <a:rPr lang="sl-SI" b="1" dirty="0"/>
                  <a:t> smeri, pozitiven in moment, ki deluje v </a:t>
                </a:r>
                <a:r>
                  <a:rPr lang="sl-SI" b="1" dirty="0" err="1"/>
                  <a:t>sourni</a:t>
                </a:r>
                <a:r>
                  <a:rPr lang="sl-SI" b="1" dirty="0"/>
                  <a:t> smeri, negativen.</a:t>
                </a:r>
              </a:p>
              <a:p>
                <a:pPr marL="0" indent="0">
                  <a:buNone/>
                </a:pPr>
                <a:endParaRPr lang="sl-SI" b="1" dirty="0"/>
              </a:p>
            </p:txBody>
          </p:sp>
        </mc:Choice>
        <mc:Fallback xmlns="">
          <p:sp>
            <p:nvSpPr>
              <p:cNvPr id="3" name="Označba mest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5249" y="308472"/>
                <a:ext cx="10091450" cy="6235547"/>
              </a:xfrm>
              <a:blipFill rotWithShape="0">
                <a:blip r:embed="rId2"/>
                <a:stretch>
                  <a:fillRect l="-665" t="-881" r="-544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značba mesta številke diapozitiva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014" y="2916162"/>
            <a:ext cx="6114362" cy="394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530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15249" y="308472"/>
            <a:ext cx="10091450" cy="62355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/>
              <a:t>Dvojica sil povzroča moment, ki mu pravimo </a:t>
            </a:r>
            <a:r>
              <a:rPr lang="sl-SI" b="1" dirty="0">
                <a:solidFill>
                  <a:schemeClr val="accent1"/>
                </a:solidFill>
              </a:rPr>
              <a:t>navor T</a:t>
            </a:r>
            <a:r>
              <a:rPr lang="sl-SI" b="1" dirty="0"/>
              <a:t>. Dvojica sil sta dve vzporedni sili na razdalji a, ki imata enako velikost, vendar nasprotni smeri. Navor T je produkt sile F in razdalje med silama a, ki tvorita dvojico sil:</a:t>
            </a:r>
          </a:p>
          <a:p>
            <a:pPr marL="0" indent="0">
              <a:buNone/>
            </a:pPr>
            <a:endParaRPr lang="sl-SI" b="1" dirty="0"/>
          </a:p>
          <a:p>
            <a:pPr marL="0" indent="0">
              <a:buNone/>
            </a:pPr>
            <a:endParaRPr lang="sl-SI" b="1" dirty="0"/>
          </a:p>
        </p:txBody>
      </p:sp>
      <p:sp>
        <p:nvSpPr>
          <p:cNvPr id="2" name="Označba mesta številke diapozitiva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PoljeZBesedilom 5"/>
              <p:cNvSpPr txBox="1"/>
              <p:nvPr/>
            </p:nvSpPr>
            <p:spPr>
              <a:xfrm>
                <a:off x="2554074" y="1728899"/>
                <a:ext cx="1367929" cy="40011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sl-SI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</m:t>
                      </m:r>
                      <m:r>
                        <a:rPr kumimoji="0" lang="sl-SI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sl-SI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𝐹</m:t>
                      </m:r>
                      <m:r>
                        <a:rPr kumimoji="0" lang="sl-SI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r>
                        <a:rPr kumimoji="0" lang="sl-SI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𝑎</m:t>
                      </m:r>
                    </m:oMath>
                  </m:oMathPara>
                </a14:m>
                <a:endParaRPr kumimoji="0" lang="sl-SI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 panose="020406040505050203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PoljeZBesedilom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074" y="1728899"/>
                <a:ext cx="1367929" cy="40011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/>
          <a:srcRect l="1074"/>
          <a:stretch/>
        </p:blipFill>
        <p:spPr>
          <a:xfrm>
            <a:off x="815249" y="2503583"/>
            <a:ext cx="10147552" cy="255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344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15249" y="308472"/>
            <a:ext cx="10091450" cy="62355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/>
              <a:t>Do obremenitve z </a:t>
            </a:r>
            <a:r>
              <a:rPr lang="sl-SI" b="1" dirty="0">
                <a:solidFill>
                  <a:schemeClr val="accent1"/>
                </a:solidFill>
              </a:rPr>
              <a:t>vrtilnim momentom T </a:t>
            </a:r>
            <a:r>
              <a:rPr lang="sl-SI" b="1" dirty="0"/>
              <a:t>pride tudi zaradi pogona gredi pri znani moči P in vrtilni frekvenci n. Vrtilni moment T izračunamo po enačbi:</a:t>
            </a:r>
          </a:p>
          <a:p>
            <a:pPr marL="0" indent="0">
              <a:buNone/>
            </a:pPr>
            <a:endParaRPr lang="sl-SI" b="1" dirty="0"/>
          </a:p>
        </p:txBody>
      </p:sp>
      <p:sp>
        <p:nvSpPr>
          <p:cNvPr id="2" name="Označba mesta številke diapozitiva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PoljeZBesedilom 5"/>
              <p:cNvSpPr txBox="1"/>
              <p:nvPr/>
            </p:nvSpPr>
            <p:spPr>
              <a:xfrm>
                <a:off x="2014249" y="1464494"/>
                <a:ext cx="1709452" cy="668581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sl-SI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</m:t>
                      </m:r>
                      <m:r>
                        <a:rPr kumimoji="0" lang="sl-SI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=9,55∙</m:t>
                      </m:r>
                      <m:f>
                        <m:fPr>
                          <m:ctrlPr>
                            <a:rPr kumimoji="0" lang="sl-SI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sl-SI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𝑃</m:t>
                          </m:r>
                        </m:num>
                        <m:den>
                          <m:r>
                            <a:rPr kumimoji="0" lang="sl-SI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kumimoji="0" lang="sl-SI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 panose="020406040505050203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PoljeZBesedilom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4249" y="1464494"/>
                <a:ext cx="1709452" cy="66858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14" y="2634810"/>
            <a:ext cx="10579519" cy="223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731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326</Words>
  <Application>Microsoft Office PowerPoint</Application>
  <PresentationFormat>Širokozaslonsko</PresentationFormat>
  <Paragraphs>49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Century Schoolbook</vt:lpstr>
      <vt:lpstr>Wingdings 2</vt:lpstr>
      <vt:lpstr>Officeova tema</vt:lpstr>
      <vt:lpstr>View</vt:lpstr>
      <vt:lpstr>1.3 VRSTE OBREMENITEV</vt:lpstr>
      <vt:lpstr>1.3.1 Sila</vt:lpstr>
      <vt:lpstr>PowerPointova predstavitev</vt:lpstr>
      <vt:lpstr>PowerPointova predstavitev</vt:lpstr>
      <vt:lpstr>PowerPointova predstavitev</vt:lpstr>
      <vt:lpstr>1.3.2 Moment</vt:lpstr>
      <vt:lpstr>PowerPointova predstavitev</vt:lpstr>
      <vt:lpstr>PowerPointova predstavitev</vt:lpstr>
      <vt:lpstr>PowerPointova predstavitev</vt:lpstr>
      <vt:lpstr>PowerPointova predstavitev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1.3 VRSTE OBREMENITEV</dc:title>
  <dc:creator>Tanja</dc:creator>
  <cp:lastModifiedBy>Tanja</cp:lastModifiedBy>
  <cp:revision>1</cp:revision>
  <dcterms:created xsi:type="dcterms:W3CDTF">2021-09-15T18:15:27Z</dcterms:created>
  <dcterms:modified xsi:type="dcterms:W3CDTF">2021-09-15T18:16:51Z</dcterms:modified>
</cp:coreProperties>
</file>