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7" r:id="rId2"/>
    <p:sldId id="268" r:id="rId3"/>
    <p:sldId id="283" r:id="rId4"/>
    <p:sldId id="262" r:id="rId5"/>
    <p:sldId id="284" r:id="rId6"/>
    <p:sldId id="285" r:id="rId7"/>
    <p:sldId id="28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397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028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9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841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429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462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833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88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3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30612E1-DEC8-4385-BB3A-08107931FA05}" type="datetimeFigureOut">
              <a:rPr lang="sl-SI" smtClean="0"/>
              <a:t>28. 03. 2022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C9C0E4A-8D76-47E5-8AEA-9046C1CBA49F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62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SOLI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Elektroliti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13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E66A4A-83AA-4C5F-A0C0-B5701DF0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Značilnosti </a:t>
            </a:r>
            <a:r>
              <a:rPr lang="sl-SI" dirty="0" err="1"/>
              <a:t>SOli</a:t>
            </a: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D6A59451-8CF9-4D1A-B812-C870457A7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78866"/>
            <a:ext cx="8596668" cy="3880773"/>
          </a:xfrm>
        </p:spPr>
        <p:txBody>
          <a:bodyPr/>
          <a:lstStyle/>
          <a:p>
            <a:r>
              <a:rPr lang="sl-SI" dirty="0"/>
              <a:t>So </a:t>
            </a:r>
            <a:r>
              <a:rPr lang="sl-SI" b="1" dirty="0"/>
              <a:t>ionske spojine</a:t>
            </a:r>
            <a:r>
              <a:rPr lang="sl-SI" dirty="0"/>
              <a:t>.</a:t>
            </a:r>
          </a:p>
          <a:p>
            <a:r>
              <a:rPr lang="sl-SI" dirty="0"/>
              <a:t>So slanega, kislega, grenkega ali brez okusa.</a:t>
            </a:r>
          </a:p>
          <a:p>
            <a:r>
              <a:rPr lang="sl-SI" dirty="0"/>
              <a:t>Njihova pH vrednost je približno 7 – so nevtralne.</a:t>
            </a:r>
          </a:p>
          <a:p>
            <a:r>
              <a:rPr lang="sl-SI" dirty="0"/>
              <a:t>Pogosto so dobro topne v vodi.</a:t>
            </a:r>
          </a:p>
          <a:p>
            <a:r>
              <a:rPr lang="sl-SI" dirty="0"/>
              <a:t>V vodnih raztopinah prevajajo električni tok.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281CB356-A55E-4819-B2A0-FB9839E73813}"/>
              </a:ext>
            </a:extLst>
          </p:cNvPr>
          <p:cNvSpPr/>
          <p:nvPr/>
        </p:nvSpPr>
        <p:spPr>
          <a:xfrm>
            <a:off x="7510509" y="2006353"/>
            <a:ext cx="1473693" cy="79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3E86B37D-2233-46AC-8CF0-11EA8A5738E6}"/>
              </a:ext>
            </a:extLst>
          </p:cNvPr>
          <p:cNvSpPr/>
          <p:nvPr/>
        </p:nvSpPr>
        <p:spPr>
          <a:xfrm>
            <a:off x="7494233" y="4324909"/>
            <a:ext cx="1473693" cy="79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593AAB39-0B80-41D3-A324-BB04E9EFF186}"/>
              </a:ext>
            </a:extLst>
          </p:cNvPr>
          <p:cNvSpPr/>
          <p:nvPr/>
        </p:nvSpPr>
        <p:spPr>
          <a:xfrm>
            <a:off x="7486837" y="3411987"/>
            <a:ext cx="1473693" cy="79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DA0472A8-9318-45A8-B168-D50D11C23F40}"/>
              </a:ext>
            </a:extLst>
          </p:cNvPr>
          <p:cNvSpPr/>
          <p:nvPr/>
        </p:nvSpPr>
        <p:spPr>
          <a:xfrm>
            <a:off x="7488310" y="5144618"/>
            <a:ext cx="1473693" cy="798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04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E66A4A-83AA-4C5F-A0C0-B5701DF0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nastanejo soli?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7665CD0-E503-4AA8-BB9E-DDE858DA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1. Z </a:t>
            </a:r>
            <a:r>
              <a:rPr lang="sl-SI" b="1" dirty="0"/>
              <a:t>nevtralizacijo</a:t>
            </a:r>
            <a:r>
              <a:rPr lang="sl-SI" dirty="0"/>
              <a:t>. To je reakcija med kislino in bazo:</a:t>
            </a:r>
            <a:br>
              <a:rPr lang="sl-SI" dirty="0"/>
            </a:br>
            <a:endParaRPr lang="sl-SI" dirty="0"/>
          </a:p>
          <a:p>
            <a:r>
              <a:rPr lang="sl-SI" dirty="0" err="1">
                <a:solidFill>
                  <a:srgbClr val="FF0000"/>
                </a:solidFill>
              </a:rPr>
              <a:t>Na</a:t>
            </a:r>
            <a:r>
              <a:rPr lang="sl-SI" dirty="0" err="1"/>
              <a:t>OH</a:t>
            </a:r>
            <a:r>
              <a:rPr lang="sl-SI" dirty="0"/>
              <a:t> + H</a:t>
            </a:r>
            <a:r>
              <a:rPr lang="sl-SI" dirty="0">
                <a:solidFill>
                  <a:srgbClr val="92D050"/>
                </a:solidFill>
              </a:rPr>
              <a:t>Cl</a:t>
            </a:r>
            <a:r>
              <a:rPr lang="sl-SI" dirty="0"/>
              <a:t>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Na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Cl</a:t>
            </a:r>
            <a:r>
              <a:rPr lang="sl-SI" dirty="0">
                <a:sym typeface="Wingdings" panose="05000000000000000000" pitchFamily="2" charset="2"/>
              </a:rPr>
              <a:t> + H</a:t>
            </a:r>
            <a:r>
              <a:rPr lang="sl-SI" baseline="-25000" dirty="0"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O</a:t>
            </a:r>
            <a:br>
              <a:rPr lang="sl-SI" dirty="0">
                <a:sym typeface="Wingdings" panose="05000000000000000000" pitchFamily="2" charset="2"/>
              </a:rPr>
            </a:br>
            <a:endParaRPr lang="sl-SI" dirty="0">
              <a:sym typeface="Wingdings" panose="05000000000000000000" pitchFamily="2" charset="2"/>
            </a:endParaRPr>
          </a:p>
          <a:p>
            <a:r>
              <a:rPr lang="sl-SI" dirty="0">
                <a:sym typeface="Wingdings" panose="05000000000000000000" pitchFamily="2" charset="2"/>
              </a:rPr>
              <a:t>2. V reakciji med kovino in kislino:</a:t>
            </a:r>
            <a:br>
              <a:rPr lang="sl-SI" dirty="0">
                <a:sym typeface="Wingdings" panose="05000000000000000000" pitchFamily="2" charset="2"/>
              </a:rPr>
            </a:br>
            <a:endParaRPr lang="sl-SI" dirty="0">
              <a:sym typeface="Wingdings" panose="05000000000000000000" pitchFamily="2" charset="2"/>
            </a:endParaRPr>
          </a:p>
          <a:p>
            <a:r>
              <a:rPr lang="sl-SI" dirty="0">
                <a:sym typeface="Wingdings" panose="05000000000000000000" pitchFamily="2" charset="2"/>
              </a:rPr>
              <a:t>2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K</a:t>
            </a:r>
            <a:r>
              <a:rPr lang="sl-SI" dirty="0">
                <a:sym typeface="Wingdings" panose="05000000000000000000" pitchFamily="2" charset="2"/>
              </a:rPr>
              <a:t> + 2H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Cl</a:t>
            </a:r>
            <a:r>
              <a:rPr lang="sl-SI" dirty="0">
                <a:sym typeface="Wingdings" panose="05000000000000000000" pitchFamily="2" charset="2"/>
              </a:rPr>
              <a:t>  2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K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Cl</a:t>
            </a:r>
            <a:r>
              <a:rPr lang="sl-SI" dirty="0">
                <a:sym typeface="Wingdings" panose="05000000000000000000" pitchFamily="2" charset="2"/>
              </a:rPr>
              <a:t> + H</a:t>
            </a:r>
            <a:r>
              <a:rPr lang="sl-SI" baseline="-25000" dirty="0">
                <a:sym typeface="Wingdings" panose="05000000000000000000" pitchFamily="2" charset="2"/>
              </a:rPr>
              <a:t>2</a:t>
            </a:r>
            <a:br>
              <a:rPr lang="sl-SI" baseline="-25000" dirty="0">
                <a:sym typeface="Wingdings" panose="05000000000000000000" pitchFamily="2" charset="2"/>
              </a:rPr>
            </a:br>
            <a:endParaRPr lang="sl-SI" baseline="-25000" dirty="0">
              <a:sym typeface="Wingdings" panose="05000000000000000000" pitchFamily="2" charset="2"/>
            </a:endParaRPr>
          </a:p>
          <a:p>
            <a:r>
              <a:rPr lang="sl-SI" dirty="0">
                <a:sym typeface="Wingdings" panose="05000000000000000000" pitchFamily="2" charset="2"/>
              </a:rPr>
              <a:t>3. V reakciji med kovino in nekovino:</a:t>
            </a:r>
            <a:br>
              <a:rPr lang="sl-SI" dirty="0">
                <a:sym typeface="Wingdings" panose="05000000000000000000" pitchFamily="2" charset="2"/>
              </a:rPr>
            </a:br>
            <a:endParaRPr lang="sl-SI" dirty="0">
              <a:sym typeface="Wingdings" panose="05000000000000000000" pitchFamily="2" charset="2"/>
            </a:endParaRPr>
          </a:p>
          <a:p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Mg</a:t>
            </a:r>
            <a:r>
              <a:rPr lang="sl-SI" dirty="0">
                <a:sym typeface="Wingdings" panose="05000000000000000000" pitchFamily="2" charset="2"/>
              </a:rPr>
              <a:t> +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F</a:t>
            </a:r>
            <a:r>
              <a:rPr lang="sl-SI" baseline="-25000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  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Mg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F</a:t>
            </a:r>
            <a:r>
              <a:rPr lang="sl-SI" baseline="-25000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212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Kje</a:t>
            </a:r>
            <a:r>
              <a:rPr lang="en-GB" dirty="0"/>
              <a:t> </a:t>
            </a:r>
            <a:r>
              <a:rPr lang="en-GB" dirty="0" err="1"/>
              <a:t>najdemo</a:t>
            </a:r>
            <a:r>
              <a:rPr lang="sl-SI" dirty="0"/>
              <a:t> SOLI</a:t>
            </a:r>
            <a:r>
              <a:rPr lang="en-GB" dirty="0"/>
              <a:t> in </a:t>
            </a:r>
            <a:r>
              <a:rPr lang="en-GB" dirty="0" err="1"/>
              <a:t>zakaj</a:t>
            </a:r>
            <a:r>
              <a:rPr lang="en-GB" dirty="0"/>
              <a:t> so </a:t>
            </a:r>
            <a:r>
              <a:rPr lang="en-GB" dirty="0" err="1"/>
              <a:t>uporabne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NaCl – </a:t>
            </a:r>
            <a:r>
              <a:rPr lang="sl-SI" dirty="0"/>
              <a:t>natrijev klorid</a:t>
            </a:r>
          </a:p>
          <a:p>
            <a:endParaRPr lang="sl-SI" dirty="0"/>
          </a:p>
          <a:p>
            <a:r>
              <a:rPr lang="sl-SI" dirty="0"/>
              <a:t>Uporaba:</a:t>
            </a:r>
          </a:p>
          <a:p>
            <a:pPr lvl="1"/>
            <a:r>
              <a:rPr lang="sl-SI" dirty="0"/>
              <a:t>Kot </a:t>
            </a:r>
            <a:r>
              <a:rPr lang="en-GB" dirty="0" err="1"/>
              <a:t>kuhinjska</a:t>
            </a:r>
            <a:r>
              <a:rPr lang="en-GB" dirty="0"/>
              <a:t> sol,</a:t>
            </a:r>
            <a:endParaRPr lang="sl-SI" dirty="0"/>
          </a:p>
          <a:p>
            <a:pPr lvl="1"/>
            <a:r>
              <a:rPr lang="sl-SI" dirty="0"/>
              <a:t>Za</a:t>
            </a:r>
            <a:r>
              <a:rPr lang="en-GB" dirty="0"/>
              <a:t> </a:t>
            </a:r>
            <a:r>
              <a:rPr lang="en-GB" dirty="0" err="1"/>
              <a:t>soljenje</a:t>
            </a:r>
            <a:r>
              <a:rPr lang="en-GB" dirty="0"/>
              <a:t> </a:t>
            </a:r>
            <a:r>
              <a:rPr lang="en-GB" dirty="0" err="1"/>
              <a:t>cest</a:t>
            </a:r>
            <a:r>
              <a:rPr lang="en-GB" dirty="0"/>
              <a:t>, </a:t>
            </a:r>
            <a:endParaRPr lang="sl-SI" dirty="0"/>
          </a:p>
          <a:p>
            <a:pPr lvl="1"/>
            <a:r>
              <a:rPr lang="sl-SI" dirty="0"/>
              <a:t>Industrijsko </a:t>
            </a:r>
            <a:r>
              <a:rPr lang="en-GB" dirty="0" err="1"/>
              <a:t>pridobivanje</a:t>
            </a:r>
            <a:r>
              <a:rPr lang="en-GB" dirty="0"/>
              <a:t> </a:t>
            </a:r>
            <a:r>
              <a:rPr lang="en-GB" dirty="0" err="1"/>
              <a:t>sode</a:t>
            </a:r>
            <a:r>
              <a:rPr lang="en-GB" dirty="0"/>
              <a:t> (Na</a:t>
            </a:r>
            <a:r>
              <a:rPr lang="en-GB" baseline="-25000" dirty="0"/>
              <a:t>2</a:t>
            </a:r>
            <a:r>
              <a:rPr lang="en-GB" dirty="0"/>
              <a:t>CO</a:t>
            </a:r>
            <a:r>
              <a:rPr lang="en-GB" baseline="-25000" dirty="0"/>
              <a:t>3</a:t>
            </a:r>
            <a:r>
              <a:rPr lang="en-GB" dirty="0"/>
              <a:t>) in </a:t>
            </a:r>
            <a:r>
              <a:rPr lang="en-GB" dirty="0" err="1"/>
              <a:t>natrijevega</a:t>
            </a:r>
            <a:r>
              <a:rPr lang="en-GB" dirty="0"/>
              <a:t> </a:t>
            </a:r>
            <a:r>
              <a:rPr lang="en-GB" dirty="0" err="1"/>
              <a:t>hidroksida</a:t>
            </a:r>
            <a:r>
              <a:rPr lang="en-GB" dirty="0"/>
              <a:t> (NaOH)</a:t>
            </a:r>
            <a:r>
              <a:rPr lang="sl-SI" dirty="0"/>
              <a:t>,</a:t>
            </a:r>
          </a:p>
          <a:p>
            <a:pPr lvl="1"/>
            <a:r>
              <a:rPr lang="sl-SI" dirty="0"/>
              <a:t>V medicini,</a:t>
            </a:r>
          </a:p>
          <a:p>
            <a:pPr lvl="1"/>
            <a:r>
              <a:rPr lang="sl-SI" dirty="0"/>
              <a:t>V </a:t>
            </a:r>
            <a:r>
              <a:rPr lang="sl-SI" dirty="0" err="1"/>
              <a:t>prehrambeni</a:t>
            </a:r>
            <a:r>
              <a:rPr lang="sl-SI" dirty="0"/>
              <a:t> industriji.</a:t>
            </a:r>
          </a:p>
          <a:p>
            <a:endParaRPr lang="sl-SI" dirty="0"/>
          </a:p>
          <a:p>
            <a:r>
              <a:rPr lang="sl-SI" dirty="0"/>
              <a:t>Naravno nastaja v morju in kamninah.</a:t>
            </a:r>
          </a:p>
          <a:p>
            <a:endParaRPr lang="en-GB" dirty="0"/>
          </a:p>
          <a:p>
            <a:endParaRPr lang="sl-SI" dirty="0"/>
          </a:p>
        </p:txBody>
      </p:sp>
      <p:pic>
        <p:nvPicPr>
          <p:cNvPr id="4" name="Picture 2" descr="Halit-Kristalle.jpg">
            <a:extLst>
              <a:ext uri="{FF2B5EF4-FFF2-40B4-BE49-F238E27FC236}">
                <a16:creationId xmlns:a16="http://schemas.microsoft.com/office/drawing/2014/main" id="{5C484B46-DF46-47D9-800B-44BBA31F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403" y="1876425"/>
            <a:ext cx="2919272" cy="21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odium-chloride-3D-ionic.png">
            <a:extLst>
              <a:ext uri="{FF2B5EF4-FFF2-40B4-BE49-F238E27FC236}">
                <a16:creationId xmlns:a16="http://schemas.microsoft.com/office/drawing/2014/main" id="{645D4583-E1A1-4F1E-A659-4682F34D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69" y="1962519"/>
            <a:ext cx="2095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a/a2/Salt_mine_0096.jpg">
            <a:extLst>
              <a:ext uri="{FF2B5EF4-FFF2-40B4-BE49-F238E27FC236}">
                <a16:creationId xmlns:a16="http://schemas.microsoft.com/office/drawing/2014/main" id="{42A52B07-E69B-4B0E-A4DB-A8FCE0D7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24" y="4658557"/>
            <a:ext cx="2932590" cy="21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upload.wikimedia.org/wikipedia/commons/thumb/d/dd/Piles_of_Salt_Salar_de_Uyuni_Bolivia_Luca_Galuzzi_2006_a.jpg/1280px-Piles_of_Salt_Salar_de_Uyuni_Bolivia_Luca_Galuzzi_2006_a.jpg">
            <a:extLst>
              <a:ext uri="{FF2B5EF4-FFF2-40B4-BE49-F238E27FC236}">
                <a16:creationId xmlns:a16="http://schemas.microsoft.com/office/drawing/2014/main" id="{0349FD8D-E6EB-4861-9369-1915240B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051" y="4657765"/>
            <a:ext cx="3332949" cy="22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Kje</a:t>
            </a:r>
            <a:r>
              <a:rPr lang="en-GB" dirty="0"/>
              <a:t> </a:t>
            </a:r>
            <a:r>
              <a:rPr lang="en-GB" dirty="0" err="1"/>
              <a:t>najdemo</a:t>
            </a:r>
            <a:r>
              <a:rPr lang="sl-SI" dirty="0"/>
              <a:t> SOLI</a:t>
            </a:r>
            <a:r>
              <a:rPr lang="en-GB" dirty="0"/>
              <a:t> in </a:t>
            </a:r>
            <a:r>
              <a:rPr lang="en-GB" dirty="0" err="1"/>
              <a:t>zakaj</a:t>
            </a:r>
            <a:r>
              <a:rPr lang="en-GB" dirty="0"/>
              <a:t> so </a:t>
            </a:r>
            <a:r>
              <a:rPr lang="en-GB" dirty="0" err="1"/>
              <a:t>uporabne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/>
              <a:t>CaCl</a:t>
            </a:r>
            <a:r>
              <a:rPr lang="en-GB" sz="2800" baseline="-25000" dirty="0"/>
              <a:t>2</a:t>
            </a:r>
            <a:r>
              <a:rPr lang="en-GB" sz="2800" dirty="0"/>
              <a:t> – </a:t>
            </a:r>
            <a:r>
              <a:rPr lang="sl-SI" sz="2800" dirty="0"/>
              <a:t>kalcijev klorid</a:t>
            </a:r>
          </a:p>
          <a:p>
            <a:endParaRPr lang="sl-SI" sz="2800" dirty="0"/>
          </a:p>
          <a:p>
            <a:r>
              <a:rPr lang="sl-SI" sz="2800" dirty="0"/>
              <a:t>Uporaba:</a:t>
            </a:r>
          </a:p>
          <a:p>
            <a:pPr lvl="1"/>
            <a:r>
              <a:rPr lang="sl-SI" sz="2800" dirty="0"/>
              <a:t>Za </a:t>
            </a:r>
            <a:r>
              <a:rPr lang="en-GB" sz="2800" dirty="0" err="1"/>
              <a:t>soljenje</a:t>
            </a:r>
            <a:r>
              <a:rPr lang="en-GB" sz="2800" dirty="0"/>
              <a:t> </a:t>
            </a:r>
            <a:r>
              <a:rPr lang="en-GB" sz="2800" dirty="0" err="1"/>
              <a:t>cest</a:t>
            </a:r>
            <a:r>
              <a:rPr lang="sl-SI" sz="2800" dirty="0"/>
              <a:t>,</a:t>
            </a:r>
          </a:p>
          <a:p>
            <a:pPr lvl="1"/>
            <a:r>
              <a:rPr lang="sl-SI" sz="2800" dirty="0"/>
              <a:t>Kot aditiv v </a:t>
            </a:r>
            <a:r>
              <a:rPr lang="sl-SI" sz="2800" dirty="0" err="1"/>
              <a:t>prehrambeni</a:t>
            </a:r>
            <a:r>
              <a:rPr lang="sl-SI" sz="2800" dirty="0"/>
              <a:t> industriji:</a:t>
            </a:r>
          </a:p>
          <a:p>
            <a:pPr lvl="2"/>
            <a:r>
              <a:rPr lang="sl-SI" sz="2800" dirty="0"/>
              <a:t>Proizvodnja tofuja,</a:t>
            </a:r>
          </a:p>
          <a:p>
            <a:pPr lvl="2"/>
            <a:r>
              <a:rPr lang="sl-SI" sz="2800" dirty="0"/>
              <a:t>Varjenje piva,</a:t>
            </a:r>
          </a:p>
          <a:p>
            <a:pPr lvl="2"/>
            <a:r>
              <a:rPr lang="sl-SI" sz="2800" dirty="0"/>
              <a:t>Pridelava sira.</a:t>
            </a:r>
          </a:p>
          <a:p>
            <a:r>
              <a:rPr lang="sl-SI" sz="2800" dirty="0"/>
              <a:t>Pridobiva se ga umetno iz apnenca, saj ga v naravi skoraj ne najdemo v čisti obliki.</a:t>
            </a:r>
            <a:endParaRPr lang="en-GB" sz="2800" dirty="0"/>
          </a:p>
          <a:p>
            <a:endParaRPr lang="sl-SI" dirty="0"/>
          </a:p>
        </p:txBody>
      </p:sp>
      <p:pic>
        <p:nvPicPr>
          <p:cNvPr id="3074" name="Picture 2" descr="Sample of calcium chloride">
            <a:extLst>
              <a:ext uri="{FF2B5EF4-FFF2-40B4-BE49-F238E27FC236}">
                <a16:creationId xmlns:a16="http://schemas.microsoft.com/office/drawing/2014/main" id="{3AAC47AA-0AB0-423E-B6BB-29EA1523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1857375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ructure of calcium chloride, (chlorine is green, calcium is gray)">
            <a:extLst>
              <a:ext uri="{FF2B5EF4-FFF2-40B4-BE49-F238E27FC236}">
                <a16:creationId xmlns:a16="http://schemas.microsoft.com/office/drawing/2014/main" id="{DBE7AE94-AA69-46A2-9B72-E43B0E57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8" y="1623725"/>
            <a:ext cx="2621498" cy="22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Kje</a:t>
            </a:r>
            <a:r>
              <a:rPr lang="en-GB" dirty="0"/>
              <a:t> </a:t>
            </a:r>
            <a:r>
              <a:rPr lang="en-GB" dirty="0" err="1"/>
              <a:t>najdemo</a:t>
            </a:r>
            <a:r>
              <a:rPr lang="sl-SI" dirty="0"/>
              <a:t> SOLI</a:t>
            </a:r>
            <a:r>
              <a:rPr lang="en-GB" dirty="0"/>
              <a:t> in </a:t>
            </a:r>
            <a:r>
              <a:rPr lang="en-GB" dirty="0" err="1"/>
              <a:t>zakaj</a:t>
            </a:r>
            <a:r>
              <a:rPr lang="en-GB" dirty="0"/>
              <a:t> so </a:t>
            </a:r>
            <a:r>
              <a:rPr lang="en-GB" dirty="0" err="1"/>
              <a:t>uporabne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NaNO</a:t>
            </a:r>
            <a:r>
              <a:rPr lang="en-GB" sz="2800" baseline="-25000" dirty="0"/>
              <a:t>3</a:t>
            </a:r>
            <a:r>
              <a:rPr lang="en-GB" sz="2800" dirty="0"/>
              <a:t> – </a:t>
            </a:r>
            <a:r>
              <a:rPr lang="sl-SI" sz="2800" dirty="0"/>
              <a:t>natrijev nitrat</a:t>
            </a:r>
          </a:p>
          <a:p>
            <a:r>
              <a:rPr lang="sl-SI" sz="2800" dirty="0"/>
              <a:t>„Angleška sol“</a:t>
            </a:r>
          </a:p>
          <a:p>
            <a:endParaRPr lang="sl-SI" sz="2800" dirty="0"/>
          </a:p>
          <a:p>
            <a:r>
              <a:rPr lang="sl-SI" sz="2800" dirty="0"/>
              <a:t>Uporaba:</a:t>
            </a:r>
          </a:p>
          <a:p>
            <a:pPr lvl="1"/>
            <a:r>
              <a:rPr lang="sl-SI" sz="2800" dirty="0"/>
              <a:t>Umetna g</a:t>
            </a:r>
            <a:r>
              <a:rPr lang="en-GB" sz="2800" dirty="0" err="1"/>
              <a:t>nojila</a:t>
            </a:r>
            <a:r>
              <a:rPr lang="en-GB" sz="2800" dirty="0"/>
              <a:t>, </a:t>
            </a:r>
            <a:endParaRPr lang="sl-SI" sz="2800" dirty="0"/>
          </a:p>
          <a:p>
            <a:pPr lvl="1"/>
            <a:r>
              <a:rPr lang="sl-SI" sz="2800" dirty="0"/>
              <a:t>K</a:t>
            </a:r>
            <a:r>
              <a:rPr lang="en-GB" sz="2800" dirty="0" err="1"/>
              <a:t>onzervansi</a:t>
            </a:r>
            <a:r>
              <a:rPr lang="sl-SI" sz="2800" dirty="0"/>
              <a:t>, </a:t>
            </a:r>
          </a:p>
          <a:p>
            <a:pPr lvl="1"/>
            <a:r>
              <a:rPr lang="sl-SI" sz="2800" dirty="0"/>
              <a:t>Eksplozivi in ognjemeti</a:t>
            </a:r>
          </a:p>
          <a:p>
            <a:endParaRPr lang="sl-SI" sz="2800" dirty="0"/>
          </a:p>
          <a:p>
            <a:r>
              <a:rPr lang="sl-SI" sz="2800" dirty="0"/>
              <a:t>Kot rudnino ga najdemo v Čilu in Peruju.</a:t>
            </a:r>
            <a:endParaRPr lang="en-GB" sz="2800" dirty="0"/>
          </a:p>
          <a:p>
            <a:endParaRPr lang="sl-SI" dirty="0"/>
          </a:p>
        </p:txBody>
      </p:sp>
      <p:pic>
        <p:nvPicPr>
          <p:cNvPr id="2050" name="Picture 2" descr="Pravljica: Martin Krpan (Fran Levstik) - YouTube">
            <a:extLst>
              <a:ext uri="{FF2B5EF4-FFF2-40B4-BE49-F238E27FC236}">
                <a16:creationId xmlns:a16="http://schemas.microsoft.com/office/drawing/2014/main" id="{3FA849EA-5687-4B9D-B8EC-F3D300099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r="16450"/>
          <a:stretch/>
        </p:blipFill>
        <p:spPr bwMode="auto">
          <a:xfrm>
            <a:off x="8485632" y="3913920"/>
            <a:ext cx="3456432" cy="28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usičnan sodný.JPG">
            <a:extLst>
              <a:ext uri="{FF2B5EF4-FFF2-40B4-BE49-F238E27FC236}">
                <a16:creationId xmlns:a16="http://schemas.microsoft.com/office/drawing/2014/main" id="{550A39F2-4966-42AE-AED3-2672A5A4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36" y="1866756"/>
            <a:ext cx="20955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dium-nitrate-unit-cell-3D-balls.png">
            <a:extLst>
              <a:ext uri="{FF2B5EF4-FFF2-40B4-BE49-F238E27FC236}">
                <a16:creationId xmlns:a16="http://schemas.microsoft.com/office/drawing/2014/main" id="{F022EE4E-854F-4B33-B220-A134D3A16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16" y="1784524"/>
            <a:ext cx="1779651" cy="262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geta is No. 1 in Austria and No. 2 in Switzerland! - Atlantic Grupa d.d.">
            <a:extLst>
              <a:ext uri="{FF2B5EF4-FFF2-40B4-BE49-F238E27FC236}">
                <a16:creationId xmlns:a16="http://schemas.microsoft.com/office/drawing/2014/main" id="{92B19BD5-F610-4AA4-AF36-E86FE419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02" y="4342015"/>
            <a:ext cx="4157851" cy="28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 Coyote y el correcaminos GIF - #trivi-amigos | Coyote y correcaminos,  Coyote, Correcaminos">
            <a:extLst>
              <a:ext uri="{FF2B5EF4-FFF2-40B4-BE49-F238E27FC236}">
                <a16:creationId xmlns:a16="http://schemas.microsoft.com/office/drawing/2014/main" id="{172F0A98-2D46-4359-8C44-68DD3E563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01" y="4987514"/>
            <a:ext cx="3131629" cy="176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Kje</a:t>
            </a:r>
            <a:r>
              <a:rPr lang="en-GB" dirty="0"/>
              <a:t> </a:t>
            </a:r>
            <a:r>
              <a:rPr lang="en-GB" dirty="0" err="1"/>
              <a:t>najdemo</a:t>
            </a:r>
            <a:r>
              <a:rPr lang="sl-SI" dirty="0"/>
              <a:t> SOLI</a:t>
            </a:r>
            <a:r>
              <a:rPr lang="en-GB" dirty="0"/>
              <a:t> in </a:t>
            </a:r>
            <a:r>
              <a:rPr lang="en-GB" dirty="0" err="1"/>
              <a:t>zakaj</a:t>
            </a:r>
            <a:r>
              <a:rPr lang="en-GB" dirty="0"/>
              <a:t> so </a:t>
            </a:r>
            <a:r>
              <a:rPr lang="en-GB" dirty="0" err="1"/>
              <a:t>uporabne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455" y="1870745"/>
            <a:ext cx="5721067" cy="4438615"/>
          </a:xfrm>
        </p:spPr>
        <p:txBody>
          <a:bodyPr>
            <a:noAutofit/>
          </a:bodyPr>
          <a:lstStyle/>
          <a:p>
            <a:r>
              <a:rPr lang="en-GB" sz="2800" dirty="0"/>
              <a:t>KNO</a:t>
            </a:r>
            <a:r>
              <a:rPr lang="en-GB" sz="2800" baseline="-25000" dirty="0"/>
              <a:t>3</a:t>
            </a:r>
            <a:r>
              <a:rPr lang="en-GB" sz="2800" dirty="0"/>
              <a:t> – </a:t>
            </a:r>
            <a:r>
              <a:rPr lang="sl-SI" sz="2800" dirty="0"/>
              <a:t>kalijev nitrat</a:t>
            </a:r>
          </a:p>
          <a:p>
            <a:endParaRPr lang="sl-SI" sz="2800" dirty="0"/>
          </a:p>
          <a:p>
            <a:r>
              <a:rPr lang="sl-SI" sz="2800" dirty="0"/>
              <a:t>Uporaba:</a:t>
            </a:r>
          </a:p>
          <a:p>
            <a:pPr lvl="1"/>
            <a:r>
              <a:rPr lang="sl-SI" sz="2800" dirty="0"/>
              <a:t>Pridobivanje dušikova kisline,</a:t>
            </a:r>
          </a:p>
          <a:p>
            <a:pPr lvl="1"/>
            <a:r>
              <a:rPr lang="sl-SI" sz="2800" dirty="0"/>
              <a:t>Izdelava </a:t>
            </a:r>
            <a:r>
              <a:rPr lang="en-GB" sz="2800" dirty="0" err="1"/>
              <a:t>smodnik</a:t>
            </a:r>
            <a:r>
              <a:rPr lang="sl-SI" sz="2800" dirty="0"/>
              <a:t>a,</a:t>
            </a:r>
          </a:p>
          <a:p>
            <a:pPr lvl="1"/>
            <a:r>
              <a:rPr lang="sl-SI" sz="2800" dirty="0"/>
              <a:t>Konzervans za mesne izdelke.</a:t>
            </a:r>
          </a:p>
          <a:p>
            <a:pPr lvl="1"/>
            <a:endParaRPr lang="sl-SI" sz="2800" dirty="0"/>
          </a:p>
          <a:p>
            <a:pPr marL="0" indent="0">
              <a:buNone/>
            </a:pPr>
            <a:r>
              <a:rPr lang="sl-SI" sz="2800" dirty="0"/>
              <a:t>Naravni vir kalijevega nitrata so netopirji iztrebki, ki se nabirajo v jamah.</a:t>
            </a:r>
          </a:p>
        </p:txBody>
      </p:sp>
      <p:pic>
        <p:nvPicPr>
          <p:cNvPr id="4098" name="Picture 2" descr="Potassium nitrate">
            <a:extLst>
              <a:ext uri="{FF2B5EF4-FFF2-40B4-BE49-F238E27FC236}">
                <a16:creationId xmlns:a16="http://schemas.microsoft.com/office/drawing/2014/main" id="{47A517CB-E45F-4272-9497-C79FA9DC7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98" y="1957959"/>
            <a:ext cx="20955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tassium nitrate ball-and-stick.png">
            <a:extLst>
              <a:ext uri="{FF2B5EF4-FFF2-40B4-BE49-F238E27FC236}">
                <a16:creationId xmlns:a16="http://schemas.microsoft.com/office/drawing/2014/main" id="{D2A7C7B4-C598-4B50-856A-73DD4FA70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61" y="1714090"/>
            <a:ext cx="32226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sni izdelki | Discover Ptuj">
            <a:extLst>
              <a:ext uri="{FF2B5EF4-FFF2-40B4-BE49-F238E27FC236}">
                <a16:creationId xmlns:a16="http://schemas.microsoft.com/office/drawing/2014/main" id="{71008BC8-CA03-4063-87A3-2AB3DBEA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34" y="4328131"/>
            <a:ext cx="5198364" cy="23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6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3381</TotalTime>
  <Words>279</Words>
  <Application>Microsoft Office PowerPoint</Application>
  <PresentationFormat>Širokozaslonsko</PresentationFormat>
  <Paragraphs>55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Tw Cen MT</vt:lpstr>
      <vt:lpstr>Tw Cen MT Condensed</vt:lpstr>
      <vt:lpstr>Wingdings</vt:lpstr>
      <vt:lpstr>Wingdings 3</vt:lpstr>
      <vt:lpstr>Integral</vt:lpstr>
      <vt:lpstr>SOLI</vt:lpstr>
      <vt:lpstr>Značilnosti SOli</vt:lpstr>
      <vt:lpstr>Kako nastanejo soli?</vt:lpstr>
      <vt:lpstr>Kje najdemo SOLI in zakaj so uporabne?</vt:lpstr>
      <vt:lpstr>Kje najdemo SOLI in zakaj so uporabne?</vt:lpstr>
      <vt:lpstr>Kje najdemo SOLI in zakaj so uporabne?</vt:lpstr>
      <vt:lpstr>Kje najdemo SOLI in zakaj so uporabne?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KISLINE</dc:title>
  <dc:creator>Neven</dc:creator>
  <cp:lastModifiedBy>Profesor</cp:lastModifiedBy>
  <cp:revision>58</cp:revision>
  <dcterms:created xsi:type="dcterms:W3CDTF">2020-12-09T09:04:17Z</dcterms:created>
  <dcterms:modified xsi:type="dcterms:W3CDTF">2022-03-28T12:14:53Z</dcterms:modified>
</cp:coreProperties>
</file>