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75" r:id="rId5"/>
    <p:sldId id="276" r:id="rId6"/>
    <p:sldId id="260" r:id="rId7"/>
    <p:sldId id="277" r:id="rId8"/>
    <p:sldId id="279" r:id="rId9"/>
    <p:sldId id="263" r:id="rId10"/>
    <p:sldId id="278" r:id="rId11"/>
    <p:sldId id="262" r:id="rId12"/>
    <p:sldId id="264" r:id="rId13"/>
    <p:sldId id="265" r:id="rId14"/>
    <p:sldId id="269" r:id="rId15"/>
    <p:sldId id="259" r:id="rId16"/>
    <p:sldId id="280" r:id="rId17"/>
    <p:sldId id="267" r:id="rId18"/>
    <p:sldId id="258" r:id="rId1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E83439-FDDD-4BE1-94F8-37911A04A793}" v="54" dt="2022-11-05T12:12:29.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ana Žunič" userId="8ad69b84-948a-4bd4-8f2c-cdaa6cf17412" providerId="ADAL" clId="{E7E83439-FDDD-4BE1-94F8-37911A04A793}"/>
    <pc:docChg chg="undo custSel modSld">
      <pc:chgData name="Dragana Žunič" userId="8ad69b84-948a-4bd4-8f2c-cdaa6cf17412" providerId="ADAL" clId="{E7E83439-FDDD-4BE1-94F8-37911A04A793}" dt="2022-11-05T12:14:00.330" v="4086" actId="20577"/>
      <pc:docMkLst>
        <pc:docMk/>
      </pc:docMkLst>
      <pc:sldChg chg="modSp mod">
        <pc:chgData name="Dragana Žunič" userId="8ad69b84-948a-4bd4-8f2c-cdaa6cf17412" providerId="ADAL" clId="{E7E83439-FDDD-4BE1-94F8-37911A04A793}" dt="2022-11-05T10:39:09.318" v="879" actId="20577"/>
        <pc:sldMkLst>
          <pc:docMk/>
          <pc:sldMk cId="1308005898" sldId="257"/>
        </pc:sldMkLst>
        <pc:spChg chg="mod">
          <ac:chgData name="Dragana Žunič" userId="8ad69b84-948a-4bd4-8f2c-cdaa6cf17412" providerId="ADAL" clId="{E7E83439-FDDD-4BE1-94F8-37911A04A793}" dt="2022-11-05T10:39:09.318" v="879" actId="20577"/>
          <ac:spMkLst>
            <pc:docMk/>
            <pc:sldMk cId="1308005898" sldId="257"/>
            <ac:spMk id="3" creationId="{00000000-0000-0000-0000-000000000000}"/>
          </ac:spMkLst>
        </pc:spChg>
      </pc:sldChg>
      <pc:sldChg chg="modSp mod">
        <pc:chgData name="Dragana Žunič" userId="8ad69b84-948a-4bd4-8f2c-cdaa6cf17412" providerId="ADAL" clId="{E7E83439-FDDD-4BE1-94F8-37911A04A793}" dt="2022-11-05T12:06:14.864" v="3615" actId="20577"/>
        <pc:sldMkLst>
          <pc:docMk/>
          <pc:sldMk cId="452679868" sldId="259"/>
        </pc:sldMkLst>
        <pc:spChg chg="mod">
          <ac:chgData name="Dragana Žunič" userId="8ad69b84-948a-4bd4-8f2c-cdaa6cf17412" providerId="ADAL" clId="{E7E83439-FDDD-4BE1-94F8-37911A04A793}" dt="2022-11-05T12:06:14.864" v="3615" actId="20577"/>
          <ac:spMkLst>
            <pc:docMk/>
            <pc:sldMk cId="452679868" sldId="259"/>
            <ac:spMk id="3" creationId="{00000000-0000-0000-0000-000000000000}"/>
          </ac:spMkLst>
        </pc:spChg>
      </pc:sldChg>
      <pc:sldChg chg="modSp mod">
        <pc:chgData name="Dragana Žunič" userId="8ad69b84-948a-4bd4-8f2c-cdaa6cf17412" providerId="ADAL" clId="{E7E83439-FDDD-4BE1-94F8-37911A04A793}" dt="2022-11-05T10:45:23.465" v="1148" actId="20577"/>
        <pc:sldMkLst>
          <pc:docMk/>
          <pc:sldMk cId="2933629736" sldId="260"/>
        </pc:sldMkLst>
        <pc:spChg chg="mod">
          <ac:chgData name="Dragana Žunič" userId="8ad69b84-948a-4bd4-8f2c-cdaa6cf17412" providerId="ADAL" clId="{E7E83439-FDDD-4BE1-94F8-37911A04A793}" dt="2022-11-05T10:45:23.465" v="1148" actId="20577"/>
          <ac:spMkLst>
            <pc:docMk/>
            <pc:sldMk cId="2933629736" sldId="260"/>
            <ac:spMk id="3" creationId="{00000000-0000-0000-0000-000000000000}"/>
          </ac:spMkLst>
        </pc:spChg>
      </pc:sldChg>
      <pc:sldChg chg="modSp mod">
        <pc:chgData name="Dragana Žunič" userId="8ad69b84-948a-4bd4-8f2c-cdaa6cf17412" providerId="ADAL" clId="{E7E83439-FDDD-4BE1-94F8-37911A04A793}" dt="2022-11-05T11:49:03.393" v="2545" actId="20577"/>
        <pc:sldMkLst>
          <pc:docMk/>
          <pc:sldMk cId="3599232871" sldId="262"/>
        </pc:sldMkLst>
        <pc:spChg chg="mod">
          <ac:chgData name="Dragana Žunič" userId="8ad69b84-948a-4bd4-8f2c-cdaa6cf17412" providerId="ADAL" clId="{E7E83439-FDDD-4BE1-94F8-37911A04A793}" dt="2022-11-05T11:49:03.393" v="2545" actId="20577"/>
          <ac:spMkLst>
            <pc:docMk/>
            <pc:sldMk cId="3599232871" sldId="262"/>
            <ac:spMk id="3" creationId="{00000000-0000-0000-0000-000000000000}"/>
          </ac:spMkLst>
        </pc:spChg>
      </pc:sldChg>
      <pc:sldChg chg="modSp mod">
        <pc:chgData name="Dragana Žunič" userId="8ad69b84-948a-4bd4-8f2c-cdaa6cf17412" providerId="ADAL" clId="{E7E83439-FDDD-4BE1-94F8-37911A04A793}" dt="2022-11-05T11:39:19.590" v="2239" actId="20577"/>
        <pc:sldMkLst>
          <pc:docMk/>
          <pc:sldMk cId="3192356214" sldId="263"/>
        </pc:sldMkLst>
        <pc:spChg chg="mod">
          <ac:chgData name="Dragana Žunič" userId="8ad69b84-948a-4bd4-8f2c-cdaa6cf17412" providerId="ADAL" clId="{E7E83439-FDDD-4BE1-94F8-37911A04A793}" dt="2022-11-05T11:39:19.590" v="2239" actId="20577"/>
          <ac:spMkLst>
            <pc:docMk/>
            <pc:sldMk cId="3192356214" sldId="263"/>
            <ac:spMk id="3" creationId="{00000000-0000-0000-0000-000000000000}"/>
          </ac:spMkLst>
        </pc:spChg>
      </pc:sldChg>
      <pc:sldChg chg="modSp mod">
        <pc:chgData name="Dragana Žunič" userId="8ad69b84-948a-4bd4-8f2c-cdaa6cf17412" providerId="ADAL" clId="{E7E83439-FDDD-4BE1-94F8-37911A04A793}" dt="2022-11-05T11:56:57.829" v="3133" actId="20577"/>
        <pc:sldMkLst>
          <pc:docMk/>
          <pc:sldMk cId="1730082588" sldId="264"/>
        </pc:sldMkLst>
        <pc:spChg chg="mod">
          <ac:chgData name="Dragana Žunič" userId="8ad69b84-948a-4bd4-8f2c-cdaa6cf17412" providerId="ADAL" clId="{E7E83439-FDDD-4BE1-94F8-37911A04A793}" dt="2022-11-05T11:56:57.829" v="3133" actId="20577"/>
          <ac:spMkLst>
            <pc:docMk/>
            <pc:sldMk cId="1730082588" sldId="264"/>
            <ac:spMk id="3" creationId="{00000000-0000-0000-0000-000000000000}"/>
          </ac:spMkLst>
        </pc:spChg>
      </pc:sldChg>
      <pc:sldChg chg="modSp mod">
        <pc:chgData name="Dragana Žunič" userId="8ad69b84-948a-4bd4-8f2c-cdaa6cf17412" providerId="ADAL" clId="{E7E83439-FDDD-4BE1-94F8-37911A04A793}" dt="2022-11-05T11:59:35.099" v="3304" actId="207"/>
        <pc:sldMkLst>
          <pc:docMk/>
          <pc:sldMk cId="2249655292" sldId="265"/>
        </pc:sldMkLst>
        <pc:spChg chg="mod">
          <ac:chgData name="Dragana Žunič" userId="8ad69b84-948a-4bd4-8f2c-cdaa6cf17412" providerId="ADAL" clId="{E7E83439-FDDD-4BE1-94F8-37911A04A793}" dt="2022-11-05T11:59:35.099" v="3304" actId="207"/>
          <ac:spMkLst>
            <pc:docMk/>
            <pc:sldMk cId="2249655292" sldId="265"/>
            <ac:spMk id="3" creationId="{00000000-0000-0000-0000-000000000000}"/>
          </ac:spMkLst>
        </pc:spChg>
      </pc:sldChg>
      <pc:sldChg chg="modSp mod">
        <pc:chgData name="Dragana Žunič" userId="8ad69b84-948a-4bd4-8f2c-cdaa6cf17412" providerId="ADAL" clId="{E7E83439-FDDD-4BE1-94F8-37911A04A793}" dt="2022-11-05T12:14:00.330" v="4086" actId="20577"/>
        <pc:sldMkLst>
          <pc:docMk/>
          <pc:sldMk cId="511365509" sldId="267"/>
        </pc:sldMkLst>
        <pc:spChg chg="mod">
          <ac:chgData name="Dragana Žunič" userId="8ad69b84-948a-4bd4-8f2c-cdaa6cf17412" providerId="ADAL" clId="{E7E83439-FDDD-4BE1-94F8-37911A04A793}" dt="2022-11-05T12:14:00.330" v="4086" actId="20577"/>
          <ac:spMkLst>
            <pc:docMk/>
            <pc:sldMk cId="511365509" sldId="267"/>
            <ac:spMk id="3" creationId="{00000000-0000-0000-0000-000000000000}"/>
          </ac:spMkLst>
        </pc:spChg>
        <pc:picChg chg="mod">
          <ac:chgData name="Dragana Žunič" userId="8ad69b84-948a-4bd4-8f2c-cdaa6cf17412" providerId="ADAL" clId="{E7E83439-FDDD-4BE1-94F8-37911A04A793}" dt="2022-11-05T12:11:27.290" v="3915" actId="14100"/>
          <ac:picMkLst>
            <pc:docMk/>
            <pc:sldMk cId="511365509" sldId="267"/>
            <ac:picMk id="6146" creationId="{00000000-0000-0000-0000-000000000000}"/>
          </ac:picMkLst>
        </pc:picChg>
      </pc:sldChg>
      <pc:sldChg chg="modSp mod">
        <pc:chgData name="Dragana Žunič" userId="8ad69b84-948a-4bd4-8f2c-cdaa6cf17412" providerId="ADAL" clId="{E7E83439-FDDD-4BE1-94F8-37911A04A793}" dt="2022-11-05T12:00:53.295" v="3329" actId="20577"/>
        <pc:sldMkLst>
          <pc:docMk/>
          <pc:sldMk cId="1361125628" sldId="269"/>
        </pc:sldMkLst>
        <pc:spChg chg="mod">
          <ac:chgData name="Dragana Žunič" userId="8ad69b84-948a-4bd4-8f2c-cdaa6cf17412" providerId="ADAL" clId="{E7E83439-FDDD-4BE1-94F8-37911A04A793}" dt="2022-11-05T12:00:53.295" v="3329" actId="20577"/>
          <ac:spMkLst>
            <pc:docMk/>
            <pc:sldMk cId="1361125628" sldId="269"/>
            <ac:spMk id="3" creationId="{00000000-0000-0000-0000-000000000000}"/>
          </ac:spMkLst>
        </pc:spChg>
      </pc:sldChg>
      <pc:sldChg chg="addSp delSp modSp mod">
        <pc:chgData name="Dragana Žunič" userId="8ad69b84-948a-4bd4-8f2c-cdaa6cf17412" providerId="ADAL" clId="{E7E83439-FDDD-4BE1-94F8-37911A04A793}" dt="2022-11-05T10:36:19.550" v="784" actId="20577"/>
        <pc:sldMkLst>
          <pc:docMk/>
          <pc:sldMk cId="3941173074" sldId="274"/>
        </pc:sldMkLst>
        <pc:spChg chg="add del">
          <ac:chgData name="Dragana Žunič" userId="8ad69b84-948a-4bd4-8f2c-cdaa6cf17412" providerId="ADAL" clId="{E7E83439-FDDD-4BE1-94F8-37911A04A793}" dt="2022-11-05T10:21:31.688" v="82"/>
          <ac:spMkLst>
            <pc:docMk/>
            <pc:sldMk cId="3941173074" sldId="274"/>
            <ac:spMk id="2" creationId="{7CA49413-E2FF-D52D-9904-613183A145CF}"/>
          </ac:spMkLst>
        </pc:spChg>
        <pc:spChg chg="mod">
          <ac:chgData name="Dragana Žunič" userId="8ad69b84-948a-4bd4-8f2c-cdaa6cf17412" providerId="ADAL" clId="{E7E83439-FDDD-4BE1-94F8-37911A04A793}" dt="2022-11-05T10:36:19.550" v="784" actId="20577"/>
          <ac:spMkLst>
            <pc:docMk/>
            <pc:sldMk cId="3941173074" sldId="274"/>
            <ac:spMk id="11" creationId="{E844049B-8C67-D154-DF11-A9F5EC4B4405}"/>
          </ac:spMkLst>
        </pc:spChg>
      </pc:sldChg>
      <pc:sldChg chg="delSp modSp mod">
        <pc:chgData name="Dragana Žunič" userId="8ad69b84-948a-4bd4-8f2c-cdaa6cf17412" providerId="ADAL" clId="{E7E83439-FDDD-4BE1-94F8-37911A04A793}" dt="2022-11-05T10:37:48.314" v="848" actId="122"/>
        <pc:sldMkLst>
          <pc:docMk/>
          <pc:sldMk cId="848639964" sldId="275"/>
        </pc:sldMkLst>
        <pc:spChg chg="mod">
          <ac:chgData name="Dragana Žunič" userId="8ad69b84-948a-4bd4-8f2c-cdaa6cf17412" providerId="ADAL" clId="{E7E83439-FDDD-4BE1-94F8-37911A04A793}" dt="2022-11-05T10:37:48.314" v="848" actId="122"/>
          <ac:spMkLst>
            <pc:docMk/>
            <pc:sldMk cId="848639964" sldId="275"/>
            <ac:spMk id="3" creationId="{00000000-0000-0000-0000-000000000000}"/>
          </ac:spMkLst>
        </pc:spChg>
        <pc:spChg chg="del mod">
          <ac:chgData name="Dragana Žunič" userId="8ad69b84-948a-4bd4-8f2c-cdaa6cf17412" providerId="ADAL" clId="{E7E83439-FDDD-4BE1-94F8-37911A04A793}" dt="2022-11-05T10:37:10.192" v="788" actId="21"/>
          <ac:spMkLst>
            <pc:docMk/>
            <pc:sldMk cId="848639964" sldId="275"/>
            <ac:spMk id="8" creationId="{00000000-0000-0000-0000-000000000000}"/>
          </ac:spMkLst>
        </pc:spChg>
      </pc:sldChg>
      <pc:sldChg chg="modSp mod">
        <pc:chgData name="Dragana Žunič" userId="8ad69b84-948a-4bd4-8f2c-cdaa6cf17412" providerId="ADAL" clId="{E7E83439-FDDD-4BE1-94F8-37911A04A793}" dt="2022-11-05T10:38:46.755" v="877" actId="20577"/>
        <pc:sldMkLst>
          <pc:docMk/>
          <pc:sldMk cId="3502923382" sldId="276"/>
        </pc:sldMkLst>
        <pc:spChg chg="mod">
          <ac:chgData name="Dragana Žunič" userId="8ad69b84-948a-4bd4-8f2c-cdaa6cf17412" providerId="ADAL" clId="{E7E83439-FDDD-4BE1-94F8-37911A04A793}" dt="2022-11-05T10:38:46.755" v="877" actId="20577"/>
          <ac:spMkLst>
            <pc:docMk/>
            <pc:sldMk cId="3502923382" sldId="276"/>
            <ac:spMk id="3" creationId="{00000000-0000-0000-0000-000000000000}"/>
          </ac:spMkLst>
        </pc:spChg>
      </pc:sldChg>
      <pc:sldChg chg="modSp mod">
        <pc:chgData name="Dragana Žunič" userId="8ad69b84-948a-4bd4-8f2c-cdaa6cf17412" providerId="ADAL" clId="{E7E83439-FDDD-4BE1-94F8-37911A04A793}" dt="2022-11-05T11:25:11.923" v="1314" actId="1076"/>
        <pc:sldMkLst>
          <pc:docMk/>
          <pc:sldMk cId="3871516944" sldId="277"/>
        </pc:sldMkLst>
        <pc:spChg chg="mod">
          <ac:chgData name="Dragana Žunič" userId="8ad69b84-948a-4bd4-8f2c-cdaa6cf17412" providerId="ADAL" clId="{E7E83439-FDDD-4BE1-94F8-37911A04A793}" dt="2022-11-05T10:45:38.533" v="1167" actId="20577"/>
          <ac:spMkLst>
            <pc:docMk/>
            <pc:sldMk cId="3871516944" sldId="277"/>
            <ac:spMk id="2" creationId="{00000000-0000-0000-0000-000000000000}"/>
          </ac:spMkLst>
        </pc:spChg>
        <pc:spChg chg="mod">
          <ac:chgData name="Dragana Žunič" userId="8ad69b84-948a-4bd4-8f2c-cdaa6cf17412" providerId="ADAL" clId="{E7E83439-FDDD-4BE1-94F8-37911A04A793}" dt="2022-11-05T11:24:57.342" v="1312" actId="20577"/>
          <ac:spMkLst>
            <pc:docMk/>
            <pc:sldMk cId="3871516944" sldId="277"/>
            <ac:spMk id="3" creationId="{00000000-0000-0000-0000-000000000000}"/>
          </ac:spMkLst>
        </pc:spChg>
        <pc:picChg chg="mod">
          <ac:chgData name="Dragana Žunič" userId="8ad69b84-948a-4bd4-8f2c-cdaa6cf17412" providerId="ADAL" clId="{E7E83439-FDDD-4BE1-94F8-37911A04A793}" dt="2022-11-05T11:25:11.923" v="1314" actId="1076"/>
          <ac:picMkLst>
            <pc:docMk/>
            <pc:sldMk cId="3871516944" sldId="277"/>
            <ac:picMk id="4098" creationId="{00000000-0000-0000-0000-000000000000}"/>
          </ac:picMkLst>
        </pc:picChg>
      </pc:sldChg>
      <pc:sldChg chg="modSp mod">
        <pc:chgData name="Dragana Žunič" userId="8ad69b84-948a-4bd4-8f2c-cdaa6cf17412" providerId="ADAL" clId="{E7E83439-FDDD-4BE1-94F8-37911A04A793}" dt="2022-11-05T11:44:00.381" v="2418" actId="20577"/>
        <pc:sldMkLst>
          <pc:docMk/>
          <pc:sldMk cId="221631394" sldId="278"/>
        </pc:sldMkLst>
        <pc:spChg chg="mod">
          <ac:chgData name="Dragana Žunič" userId="8ad69b84-948a-4bd4-8f2c-cdaa6cf17412" providerId="ADAL" clId="{E7E83439-FDDD-4BE1-94F8-37911A04A793}" dt="2022-11-05T11:32:31.713" v="1841" actId="255"/>
          <ac:spMkLst>
            <pc:docMk/>
            <pc:sldMk cId="221631394" sldId="278"/>
            <ac:spMk id="2" creationId="{00000000-0000-0000-0000-000000000000}"/>
          </ac:spMkLst>
        </pc:spChg>
        <pc:spChg chg="mod">
          <ac:chgData name="Dragana Žunič" userId="8ad69b84-948a-4bd4-8f2c-cdaa6cf17412" providerId="ADAL" clId="{E7E83439-FDDD-4BE1-94F8-37911A04A793}" dt="2022-11-05T11:44:00.381" v="2418" actId="20577"/>
          <ac:spMkLst>
            <pc:docMk/>
            <pc:sldMk cId="221631394" sldId="278"/>
            <ac:spMk id="3" creationId="{00000000-0000-0000-0000-000000000000}"/>
          </ac:spMkLst>
        </pc:spChg>
      </pc:sldChg>
      <pc:sldChg chg="addSp delSp modSp mod">
        <pc:chgData name="Dragana Žunič" userId="8ad69b84-948a-4bd4-8f2c-cdaa6cf17412" providerId="ADAL" clId="{E7E83439-FDDD-4BE1-94F8-37911A04A793}" dt="2022-11-05T11:33:03.570" v="1848" actId="20577"/>
        <pc:sldMkLst>
          <pc:docMk/>
          <pc:sldMk cId="2200887040" sldId="279"/>
        </pc:sldMkLst>
        <pc:spChg chg="mod">
          <ac:chgData name="Dragana Žunič" userId="8ad69b84-948a-4bd4-8f2c-cdaa6cf17412" providerId="ADAL" clId="{E7E83439-FDDD-4BE1-94F8-37911A04A793}" dt="2022-11-05T11:26:01.251" v="1361" actId="20577"/>
          <ac:spMkLst>
            <pc:docMk/>
            <pc:sldMk cId="2200887040" sldId="279"/>
            <ac:spMk id="2" creationId="{00000000-0000-0000-0000-000000000000}"/>
          </ac:spMkLst>
        </pc:spChg>
        <pc:spChg chg="add del mod">
          <ac:chgData name="Dragana Žunič" userId="8ad69b84-948a-4bd4-8f2c-cdaa6cf17412" providerId="ADAL" clId="{E7E83439-FDDD-4BE1-94F8-37911A04A793}" dt="2022-11-05T11:33:03.570" v="1848" actId="20577"/>
          <ac:spMkLst>
            <pc:docMk/>
            <pc:sldMk cId="2200887040" sldId="279"/>
            <ac:spMk id="3" creationId="{00000000-0000-0000-0000-000000000000}"/>
          </ac:spMkLst>
        </pc:spChg>
        <pc:spChg chg="add del mod">
          <ac:chgData name="Dragana Žunič" userId="8ad69b84-948a-4bd4-8f2c-cdaa6cf17412" providerId="ADAL" clId="{E7E83439-FDDD-4BE1-94F8-37911A04A793}" dt="2022-11-05T11:26:12.440" v="1363" actId="21"/>
          <ac:spMkLst>
            <pc:docMk/>
            <pc:sldMk cId="2200887040" sldId="279"/>
            <ac:spMk id="6" creationId="{D4BC6D76-2CC5-808A-F6A7-5150B167ECC9}"/>
          </ac:spMkLst>
        </pc:spChg>
      </pc:sldChg>
      <pc:sldChg chg="modSp mod">
        <pc:chgData name="Dragana Žunič" userId="8ad69b84-948a-4bd4-8f2c-cdaa6cf17412" providerId="ADAL" clId="{E7E83439-FDDD-4BE1-94F8-37911A04A793}" dt="2022-11-05T12:11:07.651" v="3896" actId="20577"/>
        <pc:sldMkLst>
          <pc:docMk/>
          <pc:sldMk cId="2193649159" sldId="280"/>
        </pc:sldMkLst>
        <pc:spChg chg="mod">
          <ac:chgData name="Dragana Žunič" userId="8ad69b84-948a-4bd4-8f2c-cdaa6cf17412" providerId="ADAL" clId="{E7E83439-FDDD-4BE1-94F8-37911A04A793}" dt="2022-11-05T12:07:48.754" v="3693" actId="255"/>
          <ac:spMkLst>
            <pc:docMk/>
            <pc:sldMk cId="2193649159" sldId="280"/>
            <ac:spMk id="3" creationId="{00000000-0000-0000-0000-000000000000}"/>
          </ac:spMkLst>
        </pc:spChg>
        <pc:spChg chg="mod">
          <ac:chgData name="Dragana Žunič" userId="8ad69b84-948a-4bd4-8f2c-cdaa6cf17412" providerId="ADAL" clId="{E7E83439-FDDD-4BE1-94F8-37911A04A793}" dt="2022-11-05T12:11:07.651" v="3896" actId="20577"/>
          <ac:spMkLst>
            <pc:docMk/>
            <pc:sldMk cId="2193649159" sldId="280"/>
            <ac:spMk id="11" creationId="{E522BF22-7B5D-990E-1731-E89DCFD7FEC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54757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94741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73273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98983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77757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BEF146DF-40EF-4CDA-9A34-B0F39BD7D7C7}" type="datetimeFigureOut">
              <a:rPr lang="sl-SI" smtClean="0"/>
              <a:t>5. 11. 2022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3746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BEF146DF-40EF-4CDA-9A34-B0F39BD7D7C7}" type="datetimeFigureOut">
              <a:rPr lang="sl-SI" smtClean="0"/>
              <a:t>5. 11. 2022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60893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BEF146DF-40EF-4CDA-9A34-B0F39BD7D7C7}" type="datetimeFigureOut">
              <a:rPr lang="sl-SI" smtClean="0"/>
              <a:t>5. 11. 2022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84052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BEF146DF-40EF-4CDA-9A34-B0F39BD7D7C7}" type="datetimeFigureOut">
              <a:rPr lang="sl-SI" smtClean="0"/>
              <a:t>5. 11. 2022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34464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5. 11. 2022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1827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5. 11. 2022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29866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146DF-40EF-4CDA-9A34-B0F39BD7D7C7}" type="datetimeFigureOut">
              <a:rPr lang="sl-SI" smtClean="0"/>
              <a:t>5. 11. 2022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DE085-5200-41E1-96DE-DFD3F8135918}" type="slidenum">
              <a:rPr lang="sl-SI" smtClean="0"/>
              <a:t>‹#›</a:t>
            </a:fld>
            <a:endParaRPr lang="sl-SI"/>
          </a:p>
        </p:txBody>
      </p:sp>
    </p:spTree>
    <p:extLst>
      <p:ext uri="{BB962C8B-B14F-4D97-AF65-F5344CB8AC3E}">
        <p14:creationId xmlns:p14="http://schemas.microsoft.com/office/powerpoint/2010/main" val="383984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638438" y="1170582"/>
            <a:ext cx="9144000" cy="1130530"/>
          </a:xfrm>
        </p:spPr>
        <p:txBody>
          <a:bodyPr>
            <a:noAutofit/>
          </a:bodyPr>
          <a:lstStyle/>
          <a:p>
            <a:r>
              <a:rPr lang="sl-SI" sz="9600" dirty="0"/>
              <a:t>Project </a:t>
            </a:r>
            <a:r>
              <a:rPr lang="sl-SI" sz="9600" b="1" dirty="0"/>
              <a:t>SMILE</a:t>
            </a:r>
            <a:endParaRPr lang="sl-SI" sz="9600" dirty="0"/>
          </a:p>
        </p:txBody>
      </p:sp>
      <p:sp>
        <p:nvSpPr>
          <p:cNvPr id="3" name="Podnaslov 2"/>
          <p:cNvSpPr>
            <a:spLocks noGrp="1"/>
          </p:cNvSpPr>
          <p:nvPr>
            <p:ph type="subTitle" idx="1"/>
          </p:nvPr>
        </p:nvSpPr>
        <p:spPr>
          <a:xfrm>
            <a:off x="1638438" y="2367121"/>
            <a:ext cx="9144000" cy="523702"/>
          </a:xfrm>
        </p:spPr>
        <p:txBody>
          <a:bodyPr>
            <a:noAutofit/>
          </a:bodyPr>
          <a:lstStyle/>
          <a:p>
            <a:r>
              <a:rPr lang="sl-SI" sz="4400" dirty="0"/>
              <a:t>Social </a:t>
            </a:r>
            <a:r>
              <a:rPr lang="sl-SI" sz="4400" dirty="0" err="1"/>
              <a:t>Skills</a:t>
            </a:r>
            <a:r>
              <a:rPr lang="sl-SI" sz="4400" dirty="0"/>
              <a:t> Make </a:t>
            </a:r>
            <a:r>
              <a:rPr lang="sl-SI" sz="4400" dirty="0" err="1"/>
              <a:t>Inclusive</a:t>
            </a:r>
            <a:r>
              <a:rPr lang="sl-SI" sz="4400" dirty="0"/>
              <a:t> </a:t>
            </a:r>
            <a:r>
              <a:rPr lang="sl-SI" sz="4400" dirty="0" err="1"/>
              <a:t>Life</a:t>
            </a:r>
            <a:r>
              <a:rPr lang="sl-SI" sz="4400" dirty="0"/>
              <a:t> </a:t>
            </a:r>
            <a:r>
              <a:rPr lang="sl-SI" sz="4400" dirty="0" err="1"/>
              <a:t>Easier</a:t>
            </a:r>
            <a:endParaRPr lang="sl-SI" sz="44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0062" y="224597"/>
            <a:ext cx="1594381" cy="455421"/>
          </a:xfrm>
          <a:prstGeom prst="rect">
            <a:avLst/>
          </a:prstGeom>
        </p:spPr>
      </p:pic>
      <p:sp>
        <p:nvSpPr>
          <p:cNvPr id="8" name="Podnaslov 2"/>
          <p:cNvSpPr txBox="1">
            <a:spLocks/>
          </p:cNvSpPr>
          <p:nvPr/>
        </p:nvSpPr>
        <p:spPr>
          <a:xfrm>
            <a:off x="1638438" y="3416531"/>
            <a:ext cx="9144000" cy="17182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l-SI" sz="2800" dirty="0"/>
          </a:p>
        </p:txBody>
      </p:sp>
      <p:sp>
        <p:nvSpPr>
          <p:cNvPr id="9" name="Enakokraki trikotnik 8"/>
          <p:cNvSpPr/>
          <p:nvPr/>
        </p:nvSpPr>
        <p:spPr>
          <a:xfrm flipV="1">
            <a:off x="66502"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10" name="Enakokraki trikotnik 9"/>
          <p:cNvSpPr/>
          <p:nvPr/>
        </p:nvSpPr>
        <p:spPr>
          <a:xfrm flipV="1">
            <a:off x="4566459"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55" y="5698180"/>
            <a:ext cx="5090160" cy="683477"/>
          </a:xfrm>
          <a:prstGeom prst="rect">
            <a:avLst/>
          </a:prstGeom>
        </p:spPr>
      </p:pic>
    </p:spTree>
    <p:extLst>
      <p:ext uri="{BB962C8B-B14F-4D97-AF65-F5344CB8AC3E}">
        <p14:creationId xmlns:p14="http://schemas.microsoft.com/office/powerpoint/2010/main" val="276313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84085" y="763480"/>
            <a:ext cx="11026066" cy="2545154"/>
          </a:xfrm>
        </p:spPr>
        <p:txBody>
          <a:bodyPr>
            <a:normAutofit/>
          </a:bodyPr>
          <a:lstStyle/>
          <a:p>
            <a:r>
              <a:rPr lang="it-IT" sz="4000" b="1" dirty="0">
                <a:latin typeface="+mn-lt"/>
              </a:rPr>
              <a:t>Izobraževalne </a:t>
            </a:r>
            <a:r>
              <a:rPr lang="it-IT" sz="4000" b="1" dirty="0" err="1">
                <a:latin typeface="+mn-lt"/>
              </a:rPr>
              <a:t>strategije</a:t>
            </a:r>
            <a:r>
              <a:rPr lang="it-IT" sz="4000" b="1" dirty="0">
                <a:latin typeface="+mn-lt"/>
              </a:rPr>
              <a:t> in </a:t>
            </a:r>
            <a:r>
              <a:rPr lang="it-IT" sz="4000" b="1" dirty="0" err="1">
                <a:latin typeface="+mn-lt"/>
              </a:rPr>
              <a:t>aktivnosti</a:t>
            </a:r>
            <a:r>
              <a:rPr lang="it-IT" sz="4000" b="1" dirty="0">
                <a:latin typeface="+mn-lt"/>
              </a:rPr>
              <a:t>, </a:t>
            </a:r>
            <a:r>
              <a:rPr lang="it-IT" sz="4000" b="1" dirty="0" err="1">
                <a:latin typeface="+mn-lt"/>
              </a:rPr>
              <a:t>ki</a:t>
            </a:r>
            <a:r>
              <a:rPr lang="it-IT" sz="4000" b="1" dirty="0">
                <a:latin typeface="+mn-lt"/>
              </a:rPr>
              <a:t> </a:t>
            </a:r>
            <a:r>
              <a:rPr lang="it-IT" sz="4000" b="1" dirty="0" err="1">
                <a:latin typeface="+mn-lt"/>
              </a:rPr>
              <a:t>spodbujajo</a:t>
            </a:r>
            <a:r>
              <a:rPr lang="it-IT" sz="4000" b="1" dirty="0">
                <a:latin typeface="+mn-lt"/>
              </a:rPr>
              <a:t> </a:t>
            </a:r>
            <a:r>
              <a:rPr lang="it-IT" sz="4000" b="1" dirty="0" err="1">
                <a:latin typeface="+mn-lt"/>
              </a:rPr>
              <a:t>socialne</a:t>
            </a:r>
            <a:r>
              <a:rPr lang="it-IT" sz="4000" b="1" dirty="0">
                <a:latin typeface="+mn-lt"/>
              </a:rPr>
              <a:t> </a:t>
            </a:r>
            <a:r>
              <a:rPr lang="it-IT" sz="4000" b="1" dirty="0" err="1">
                <a:latin typeface="+mn-lt"/>
              </a:rPr>
              <a:t>spretnosti</a:t>
            </a:r>
            <a:r>
              <a:rPr lang="sl-SI" sz="4000" b="1" dirty="0">
                <a:latin typeface="+mn-lt"/>
              </a:rPr>
              <a:t> </a:t>
            </a:r>
            <a:r>
              <a:rPr lang="it-IT" sz="4000" b="1" dirty="0">
                <a:latin typeface="+mn-lt"/>
              </a:rPr>
              <a:t>2</a:t>
            </a:r>
            <a:br>
              <a:rPr lang="it-IT" sz="7200" dirty="0"/>
            </a:br>
            <a:endParaRPr lang="sl-SI" sz="7200" dirty="0"/>
          </a:p>
        </p:txBody>
      </p:sp>
      <p:sp>
        <p:nvSpPr>
          <p:cNvPr id="3" name="Podnaslov 2"/>
          <p:cNvSpPr>
            <a:spLocks noGrp="1"/>
          </p:cNvSpPr>
          <p:nvPr>
            <p:ph type="subTitle" idx="1"/>
          </p:nvPr>
        </p:nvSpPr>
        <p:spPr>
          <a:xfrm>
            <a:off x="346229" y="2481716"/>
            <a:ext cx="10436209" cy="2545153"/>
          </a:xfrm>
        </p:spPr>
        <p:txBody>
          <a:bodyPr>
            <a:noAutofit/>
          </a:bodyPr>
          <a:lstStyle/>
          <a:p>
            <a:pPr algn="l" fontAlgn="base"/>
            <a:r>
              <a:rPr lang="sl-SI" dirty="0"/>
              <a:t>Gradbene igre- </a:t>
            </a:r>
            <a:r>
              <a:rPr lang="it-IT" dirty="0" err="1">
                <a:solidFill>
                  <a:srgbClr val="00B050"/>
                </a:solidFill>
              </a:rPr>
              <a:t>učenje</a:t>
            </a:r>
            <a:r>
              <a:rPr lang="it-IT" dirty="0">
                <a:solidFill>
                  <a:srgbClr val="00B050"/>
                </a:solidFill>
              </a:rPr>
              <a:t> </a:t>
            </a:r>
            <a:r>
              <a:rPr lang="it-IT" dirty="0" err="1">
                <a:solidFill>
                  <a:srgbClr val="00B050"/>
                </a:solidFill>
              </a:rPr>
              <a:t>odpornosti</a:t>
            </a:r>
            <a:r>
              <a:rPr lang="it-IT" dirty="0">
                <a:solidFill>
                  <a:srgbClr val="00B050"/>
                </a:solidFill>
              </a:rPr>
              <a:t> </a:t>
            </a:r>
            <a:r>
              <a:rPr lang="sl-SI" dirty="0">
                <a:solidFill>
                  <a:srgbClr val="00B050"/>
                </a:solidFill>
              </a:rPr>
              <a:t>na nepričakovana dejanja in o pravilnih odzivih </a:t>
            </a:r>
            <a:r>
              <a:rPr lang="it-IT" dirty="0">
                <a:solidFill>
                  <a:srgbClr val="00B050"/>
                </a:solidFill>
              </a:rPr>
              <a:t>(</a:t>
            </a:r>
            <a:r>
              <a:rPr lang="it-IT" dirty="0" err="1">
                <a:solidFill>
                  <a:srgbClr val="00B050"/>
                </a:solidFill>
              </a:rPr>
              <a:t>stvari</a:t>
            </a:r>
            <a:r>
              <a:rPr lang="it-IT" dirty="0">
                <a:solidFill>
                  <a:srgbClr val="00B050"/>
                </a:solidFill>
              </a:rPr>
              <a:t> se </a:t>
            </a:r>
            <a:r>
              <a:rPr lang="it-IT" dirty="0" err="1">
                <a:solidFill>
                  <a:srgbClr val="00B050"/>
                </a:solidFill>
              </a:rPr>
              <a:t>včasih</a:t>
            </a:r>
            <a:r>
              <a:rPr lang="it-IT" dirty="0">
                <a:solidFill>
                  <a:srgbClr val="00B050"/>
                </a:solidFill>
              </a:rPr>
              <a:t> </a:t>
            </a:r>
            <a:r>
              <a:rPr lang="it-IT" dirty="0" err="1">
                <a:solidFill>
                  <a:srgbClr val="00B050"/>
                </a:solidFill>
              </a:rPr>
              <a:t>podrejo</a:t>
            </a:r>
            <a:r>
              <a:rPr lang="it-IT" dirty="0">
                <a:solidFill>
                  <a:srgbClr val="00B050"/>
                </a:solidFill>
              </a:rPr>
              <a:t> in to je v </a:t>
            </a:r>
            <a:r>
              <a:rPr lang="it-IT" dirty="0" err="1">
                <a:solidFill>
                  <a:srgbClr val="00B050"/>
                </a:solidFill>
              </a:rPr>
              <a:t>redu</a:t>
            </a:r>
            <a:r>
              <a:rPr lang="it-IT" dirty="0">
                <a:solidFill>
                  <a:srgbClr val="00B050"/>
                </a:solidFill>
              </a:rPr>
              <a:t>)​</a:t>
            </a:r>
            <a:endParaRPr lang="en-US" dirty="0">
              <a:solidFill>
                <a:srgbClr val="00B050"/>
              </a:solidFill>
            </a:endParaRPr>
          </a:p>
          <a:p>
            <a:pPr algn="l" fontAlgn="base"/>
            <a:r>
              <a:rPr lang="it-IT" dirty="0" err="1"/>
              <a:t>Simbol</a:t>
            </a:r>
            <a:r>
              <a:rPr lang="sl-SI" dirty="0"/>
              <a:t>na</a:t>
            </a:r>
            <a:r>
              <a:rPr lang="it-IT" dirty="0"/>
              <a:t> </a:t>
            </a:r>
            <a:r>
              <a:rPr lang="it-IT" dirty="0" err="1"/>
              <a:t>igra</a:t>
            </a:r>
            <a:r>
              <a:rPr lang="it-IT" dirty="0"/>
              <a:t> z </a:t>
            </a:r>
            <a:r>
              <a:rPr lang="it-IT" dirty="0" err="1"/>
              <a:t>uporabo</a:t>
            </a:r>
            <a:r>
              <a:rPr lang="it-IT" dirty="0"/>
              <a:t> </a:t>
            </a:r>
            <a:r>
              <a:rPr lang="it-IT" dirty="0" err="1"/>
              <a:t>znanih</a:t>
            </a:r>
            <a:r>
              <a:rPr lang="it-IT" dirty="0"/>
              <a:t> </a:t>
            </a:r>
            <a:r>
              <a:rPr lang="it-IT" dirty="0" err="1"/>
              <a:t>predmetov</a:t>
            </a:r>
            <a:r>
              <a:rPr lang="it-IT" dirty="0"/>
              <a:t> (</a:t>
            </a:r>
            <a:r>
              <a:rPr lang="it-IT" dirty="0" err="1"/>
              <a:t>lutka</a:t>
            </a:r>
            <a:r>
              <a:rPr lang="it-IT" dirty="0"/>
              <a:t>, </a:t>
            </a:r>
            <a:r>
              <a:rPr lang="it-IT" dirty="0" err="1"/>
              <a:t>krtača</a:t>
            </a:r>
            <a:r>
              <a:rPr lang="it-IT" dirty="0"/>
              <a:t> za </a:t>
            </a:r>
            <a:r>
              <a:rPr lang="it-IT" dirty="0" err="1"/>
              <a:t>lase</a:t>
            </a:r>
            <a:r>
              <a:rPr lang="it-IT" dirty="0"/>
              <a:t>, </a:t>
            </a:r>
            <a:r>
              <a:rPr lang="it-IT" dirty="0" err="1"/>
              <a:t>ponev</a:t>
            </a:r>
            <a:r>
              <a:rPr lang="it-IT" dirty="0"/>
              <a:t> ...)</a:t>
            </a:r>
            <a:r>
              <a:rPr lang="en-US" dirty="0"/>
              <a:t>​</a:t>
            </a:r>
            <a:r>
              <a:rPr lang="sl-SI" dirty="0"/>
              <a:t> </a:t>
            </a:r>
            <a:r>
              <a:rPr lang="en-US" dirty="0">
                <a:solidFill>
                  <a:srgbClr val="00B050"/>
                </a:solidFill>
              </a:rPr>
              <a:t>- </a:t>
            </a:r>
            <a:r>
              <a:rPr lang="en-US" dirty="0" err="1">
                <a:solidFill>
                  <a:srgbClr val="00B050"/>
                </a:solidFill>
              </a:rPr>
              <a:t>spoznavanje</a:t>
            </a:r>
            <a:r>
              <a:rPr lang="en-US" dirty="0">
                <a:solidFill>
                  <a:srgbClr val="00B050"/>
                </a:solidFill>
              </a:rPr>
              <a:t> </a:t>
            </a:r>
            <a:r>
              <a:rPr lang="en-US" dirty="0" err="1">
                <a:solidFill>
                  <a:srgbClr val="00B050"/>
                </a:solidFill>
              </a:rPr>
              <a:t>konteksta</a:t>
            </a:r>
            <a:r>
              <a:rPr lang="en-US" dirty="0">
                <a:solidFill>
                  <a:srgbClr val="00B050"/>
                </a:solidFill>
              </a:rPr>
              <a:t>, </a:t>
            </a:r>
            <a:r>
              <a:rPr lang="en-US" dirty="0" err="1">
                <a:solidFill>
                  <a:srgbClr val="00B050"/>
                </a:solidFill>
              </a:rPr>
              <a:t>urjenje</a:t>
            </a:r>
            <a:r>
              <a:rPr lang="en-US" dirty="0">
                <a:solidFill>
                  <a:srgbClr val="00B050"/>
                </a:solidFill>
              </a:rPr>
              <a:t> </a:t>
            </a:r>
            <a:r>
              <a:rPr lang="sl-SI" dirty="0">
                <a:solidFill>
                  <a:srgbClr val="00B050"/>
                </a:solidFill>
              </a:rPr>
              <a:t>praktičnih spretnosti</a:t>
            </a:r>
            <a:r>
              <a:rPr lang="en-US" dirty="0">
                <a:solidFill>
                  <a:srgbClr val="00B050"/>
                </a:solidFill>
              </a:rPr>
              <a:t>, </a:t>
            </a:r>
            <a:r>
              <a:rPr lang="en-US" dirty="0" err="1">
                <a:solidFill>
                  <a:srgbClr val="00B050"/>
                </a:solidFill>
              </a:rPr>
              <a:t>razvijanje</a:t>
            </a:r>
            <a:r>
              <a:rPr lang="en-US" dirty="0">
                <a:solidFill>
                  <a:srgbClr val="00B050"/>
                </a:solidFill>
              </a:rPr>
              <a:t> </a:t>
            </a:r>
            <a:r>
              <a:rPr lang="en-US" dirty="0" err="1">
                <a:solidFill>
                  <a:srgbClr val="00B050"/>
                </a:solidFill>
              </a:rPr>
              <a:t>odnosov</a:t>
            </a:r>
            <a:endParaRPr lang="sl-SI" dirty="0">
              <a:solidFill>
                <a:srgbClr val="00B050"/>
              </a:solidFill>
            </a:endParaRPr>
          </a:p>
          <a:p>
            <a:pPr algn="l" fontAlgn="base"/>
            <a:r>
              <a:rPr lang="sl-SI" dirty="0"/>
              <a:t>Poslušanje zgodb - </a:t>
            </a:r>
            <a:r>
              <a:rPr lang="it-IT" dirty="0" err="1">
                <a:solidFill>
                  <a:srgbClr val="00B050"/>
                </a:solidFill>
              </a:rPr>
              <a:t>učenje</a:t>
            </a:r>
            <a:r>
              <a:rPr lang="it-IT" dirty="0">
                <a:solidFill>
                  <a:srgbClr val="00B050"/>
                </a:solidFill>
              </a:rPr>
              <a:t> o </a:t>
            </a:r>
            <a:r>
              <a:rPr lang="it-IT" dirty="0" err="1">
                <a:solidFill>
                  <a:srgbClr val="00B050"/>
                </a:solidFill>
              </a:rPr>
              <a:t>empatiji</a:t>
            </a:r>
            <a:r>
              <a:rPr lang="it-IT" dirty="0">
                <a:solidFill>
                  <a:srgbClr val="00B050"/>
                </a:solidFill>
              </a:rPr>
              <a:t>, </a:t>
            </a:r>
            <a:r>
              <a:rPr lang="it-IT" dirty="0" err="1">
                <a:solidFill>
                  <a:srgbClr val="00B050"/>
                </a:solidFill>
              </a:rPr>
              <a:t>stališčih</a:t>
            </a:r>
            <a:r>
              <a:rPr lang="it-IT" dirty="0">
                <a:solidFill>
                  <a:srgbClr val="00B050"/>
                </a:solidFill>
              </a:rPr>
              <a:t> </a:t>
            </a:r>
            <a:r>
              <a:rPr lang="sl-SI" dirty="0">
                <a:solidFill>
                  <a:srgbClr val="00B050"/>
                </a:solidFill>
              </a:rPr>
              <a:t>in čustvih </a:t>
            </a:r>
            <a:r>
              <a:rPr lang="it-IT" dirty="0" err="1">
                <a:solidFill>
                  <a:srgbClr val="00B050"/>
                </a:solidFill>
              </a:rPr>
              <a:t>drugih</a:t>
            </a:r>
            <a:r>
              <a:rPr lang="it-IT" dirty="0">
                <a:solidFill>
                  <a:srgbClr val="00B050"/>
                </a:solidFill>
              </a:rPr>
              <a:t> </a:t>
            </a:r>
            <a:r>
              <a:rPr lang="it-IT" dirty="0" err="1">
                <a:solidFill>
                  <a:srgbClr val="00B050"/>
                </a:solidFill>
              </a:rPr>
              <a:t>ljudi</a:t>
            </a:r>
            <a:r>
              <a:rPr lang="it-IT" dirty="0">
                <a:solidFill>
                  <a:srgbClr val="00B050"/>
                </a:solidFill>
              </a:rPr>
              <a:t>, </a:t>
            </a:r>
            <a:r>
              <a:rPr lang="sl-SI" dirty="0">
                <a:solidFill>
                  <a:srgbClr val="00B050"/>
                </a:solidFill>
              </a:rPr>
              <a:t>o </a:t>
            </a:r>
            <a:r>
              <a:rPr lang="it-IT" dirty="0" err="1">
                <a:solidFill>
                  <a:srgbClr val="00B050"/>
                </a:solidFill>
              </a:rPr>
              <a:t>širšem</a:t>
            </a:r>
            <a:r>
              <a:rPr lang="it-IT" dirty="0">
                <a:solidFill>
                  <a:srgbClr val="00B050"/>
                </a:solidFill>
              </a:rPr>
              <a:t> </a:t>
            </a:r>
            <a:r>
              <a:rPr lang="it-IT" dirty="0" err="1">
                <a:solidFill>
                  <a:srgbClr val="00B050"/>
                </a:solidFill>
              </a:rPr>
              <a:t>svetu</a:t>
            </a:r>
            <a:endParaRPr lang="en-US" dirty="0">
              <a:solidFill>
                <a:srgbClr val="00B050"/>
              </a:solidFill>
            </a:endParaRPr>
          </a:p>
          <a:p>
            <a:pPr algn="l" fontAlgn="base"/>
            <a:r>
              <a:rPr lang="it-IT" dirty="0" err="1"/>
              <a:t>Uporaba</a:t>
            </a:r>
            <a:r>
              <a:rPr lang="it-IT" dirty="0"/>
              <a:t> </a:t>
            </a:r>
            <a:r>
              <a:rPr lang="it-IT" dirty="0" err="1"/>
              <a:t>lutk</a:t>
            </a:r>
            <a:r>
              <a:rPr lang="it-IT" dirty="0"/>
              <a:t>​- </a:t>
            </a:r>
            <a:r>
              <a:rPr lang="it-IT" dirty="0" err="1">
                <a:solidFill>
                  <a:srgbClr val="00B050"/>
                </a:solidFill>
              </a:rPr>
              <a:t>spoznavanje</a:t>
            </a:r>
            <a:r>
              <a:rPr lang="it-IT" dirty="0">
                <a:solidFill>
                  <a:srgbClr val="00B050"/>
                </a:solidFill>
              </a:rPr>
              <a:t> </a:t>
            </a:r>
            <a:r>
              <a:rPr lang="it-IT" dirty="0" err="1">
                <a:solidFill>
                  <a:srgbClr val="00B050"/>
                </a:solidFill>
              </a:rPr>
              <a:t>čustev</a:t>
            </a:r>
            <a:r>
              <a:rPr lang="it-IT" dirty="0">
                <a:solidFill>
                  <a:srgbClr val="00B050"/>
                </a:solidFill>
              </a:rPr>
              <a:t>, </a:t>
            </a:r>
            <a:r>
              <a:rPr lang="sl-SI" dirty="0" err="1">
                <a:solidFill>
                  <a:srgbClr val="00B050"/>
                </a:solidFill>
              </a:rPr>
              <a:t>onomatopeja</a:t>
            </a:r>
            <a:r>
              <a:rPr lang="sl-SI" dirty="0">
                <a:solidFill>
                  <a:srgbClr val="00B050"/>
                </a:solidFill>
              </a:rPr>
              <a:t>, posnemanje</a:t>
            </a:r>
            <a:endParaRPr lang="sl-SI" sz="20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0062" y="224597"/>
            <a:ext cx="1594381" cy="455421"/>
          </a:xfrm>
          <a:prstGeom prst="rect">
            <a:avLst/>
          </a:prstGeom>
        </p:spPr>
      </p:pic>
      <p:sp>
        <p:nvSpPr>
          <p:cNvPr id="8" name="Podnaslov 2"/>
          <p:cNvSpPr txBox="1">
            <a:spLocks/>
          </p:cNvSpPr>
          <p:nvPr/>
        </p:nvSpPr>
        <p:spPr>
          <a:xfrm>
            <a:off x="1638438" y="3416531"/>
            <a:ext cx="9144000" cy="17182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l-SI" sz="2800" dirty="0"/>
          </a:p>
        </p:txBody>
      </p:sp>
      <p:sp>
        <p:nvSpPr>
          <p:cNvPr id="9" name="Enakokraki trikotnik 8"/>
          <p:cNvSpPr/>
          <p:nvPr/>
        </p:nvSpPr>
        <p:spPr>
          <a:xfrm flipV="1">
            <a:off x="66502"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10" name="Enakokraki trikotnik 9"/>
          <p:cNvSpPr/>
          <p:nvPr/>
        </p:nvSpPr>
        <p:spPr>
          <a:xfrm flipV="1">
            <a:off x="4566459"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55" y="5698180"/>
            <a:ext cx="5090160" cy="683477"/>
          </a:xfrm>
          <a:prstGeom prst="rect">
            <a:avLst/>
          </a:prstGeom>
        </p:spPr>
      </p:pic>
    </p:spTree>
    <p:extLst>
      <p:ext uri="{BB962C8B-B14F-4D97-AF65-F5344CB8AC3E}">
        <p14:creationId xmlns:p14="http://schemas.microsoft.com/office/powerpoint/2010/main" val="221631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95991" y="97654"/>
            <a:ext cx="10897426" cy="6462944"/>
          </a:xfrm>
        </p:spPr>
        <p:txBody>
          <a:bodyPr>
            <a:normAutofit/>
          </a:bodyPr>
          <a:lstStyle/>
          <a:p>
            <a:pPr marL="0" indent="0">
              <a:buNone/>
            </a:pPr>
            <a:endParaRPr lang="it-IT" sz="3600" dirty="0">
              <a:solidFill>
                <a:srgbClr val="FF0000"/>
              </a:solidFill>
            </a:endParaRPr>
          </a:p>
          <a:p>
            <a:pPr marL="0" indent="0" algn="ctr" fontAlgn="base">
              <a:buNone/>
            </a:pPr>
            <a:r>
              <a:rPr lang="sl-SI" sz="4400" b="1" dirty="0"/>
              <a:t>Izobraževalne strategije in aktivnosti, ki spodbujajo socialne spretnosti 3</a:t>
            </a:r>
            <a:endParaRPr lang="it-IT" sz="4400" b="1" dirty="0"/>
          </a:p>
          <a:p>
            <a:pPr marL="0" indent="0" fontAlgn="base">
              <a:buNone/>
            </a:pPr>
            <a:r>
              <a:rPr lang="sl-SI" dirty="0"/>
              <a:t>Praktične aktivnosti, izdelki  - </a:t>
            </a:r>
            <a:r>
              <a:rPr lang="it-IT" dirty="0" err="1">
                <a:solidFill>
                  <a:srgbClr val="00B050"/>
                </a:solidFill>
              </a:rPr>
              <a:t>učenje</a:t>
            </a:r>
            <a:r>
              <a:rPr lang="it-IT" dirty="0">
                <a:solidFill>
                  <a:srgbClr val="00B050"/>
                </a:solidFill>
              </a:rPr>
              <a:t> o </a:t>
            </a:r>
            <a:r>
              <a:rPr lang="it-IT" dirty="0" err="1">
                <a:solidFill>
                  <a:srgbClr val="00B050"/>
                </a:solidFill>
              </a:rPr>
              <a:t>drugačnosti</a:t>
            </a:r>
            <a:r>
              <a:rPr lang="it-IT" dirty="0">
                <a:solidFill>
                  <a:srgbClr val="00B050"/>
                </a:solidFill>
              </a:rPr>
              <a:t>, </a:t>
            </a:r>
            <a:r>
              <a:rPr lang="it-IT" dirty="0" err="1">
                <a:solidFill>
                  <a:srgbClr val="00B050"/>
                </a:solidFill>
              </a:rPr>
              <a:t>samoizražanje</a:t>
            </a:r>
            <a:endParaRPr lang="sl-SI" dirty="0">
              <a:solidFill>
                <a:srgbClr val="00B050"/>
              </a:solidFill>
            </a:endParaRPr>
          </a:p>
          <a:p>
            <a:pPr marL="0" indent="0" fontAlgn="base">
              <a:buNone/>
            </a:pPr>
            <a:r>
              <a:rPr lang="it-IT" dirty="0" err="1"/>
              <a:t>Barvanje</a:t>
            </a:r>
            <a:r>
              <a:rPr lang="it-IT" dirty="0"/>
              <a:t>/</a:t>
            </a:r>
            <a:r>
              <a:rPr lang="sl-SI" dirty="0"/>
              <a:t>označevanje </a:t>
            </a:r>
            <a:r>
              <a:rPr lang="it-IT" dirty="0"/>
              <a:t>z </a:t>
            </a:r>
            <a:r>
              <a:rPr lang="it-IT" dirty="0" err="1"/>
              <a:t>različnimi</a:t>
            </a:r>
            <a:r>
              <a:rPr lang="it-IT" dirty="0"/>
              <a:t> </a:t>
            </a:r>
            <a:r>
              <a:rPr lang="it-IT" dirty="0" err="1"/>
              <a:t>tehnikami</a:t>
            </a:r>
            <a:r>
              <a:rPr lang="it-IT" dirty="0"/>
              <a:t> in </a:t>
            </a:r>
            <a:r>
              <a:rPr lang="it-IT" dirty="0" err="1"/>
              <a:t>orodji</a:t>
            </a:r>
            <a:r>
              <a:rPr lang="it-IT" dirty="0"/>
              <a:t>- </a:t>
            </a:r>
            <a:r>
              <a:rPr lang="it-IT" dirty="0" err="1">
                <a:solidFill>
                  <a:srgbClr val="00B050"/>
                </a:solidFill>
              </a:rPr>
              <a:t>učenje</a:t>
            </a:r>
            <a:r>
              <a:rPr lang="it-IT" dirty="0">
                <a:solidFill>
                  <a:srgbClr val="00B050"/>
                </a:solidFill>
              </a:rPr>
              <a:t> o </a:t>
            </a:r>
            <a:r>
              <a:rPr lang="it-IT" dirty="0" err="1">
                <a:solidFill>
                  <a:srgbClr val="00B050"/>
                </a:solidFill>
              </a:rPr>
              <a:t>avtonomiji</a:t>
            </a:r>
            <a:r>
              <a:rPr lang="it-IT" dirty="0">
                <a:solidFill>
                  <a:srgbClr val="00B050"/>
                </a:solidFill>
              </a:rPr>
              <a:t>, </a:t>
            </a:r>
            <a:r>
              <a:rPr lang="it-IT" dirty="0" err="1">
                <a:solidFill>
                  <a:srgbClr val="00B050"/>
                </a:solidFill>
              </a:rPr>
              <a:t>samoizražanju</a:t>
            </a:r>
            <a:r>
              <a:rPr lang="it-IT" dirty="0">
                <a:solidFill>
                  <a:srgbClr val="00B050"/>
                </a:solidFill>
              </a:rPr>
              <a:t>, </a:t>
            </a:r>
            <a:r>
              <a:rPr lang="it-IT" dirty="0" err="1">
                <a:solidFill>
                  <a:srgbClr val="00B050"/>
                </a:solidFill>
              </a:rPr>
              <a:t>vplivu</a:t>
            </a:r>
            <a:endParaRPr lang="it-IT" dirty="0">
              <a:solidFill>
                <a:srgbClr val="00B050"/>
              </a:solidFill>
            </a:endParaRPr>
          </a:p>
          <a:p>
            <a:pPr marL="0" indent="0" fontAlgn="base">
              <a:buNone/>
            </a:pPr>
            <a:r>
              <a:rPr lang="sl-SI" dirty="0"/>
              <a:t>Igre z žogo - </a:t>
            </a:r>
            <a:r>
              <a:rPr lang="it-IT" dirty="0" err="1">
                <a:solidFill>
                  <a:srgbClr val="00B050"/>
                </a:solidFill>
              </a:rPr>
              <a:t>učenje</a:t>
            </a:r>
            <a:r>
              <a:rPr lang="it-IT" dirty="0">
                <a:solidFill>
                  <a:srgbClr val="00B050"/>
                </a:solidFill>
              </a:rPr>
              <a:t> o </a:t>
            </a:r>
            <a:r>
              <a:rPr lang="it-IT" dirty="0" err="1">
                <a:solidFill>
                  <a:srgbClr val="00B050"/>
                </a:solidFill>
              </a:rPr>
              <a:t>delitvi</a:t>
            </a:r>
            <a:r>
              <a:rPr lang="it-IT" dirty="0">
                <a:solidFill>
                  <a:srgbClr val="00B050"/>
                </a:solidFill>
              </a:rPr>
              <a:t>, </a:t>
            </a:r>
            <a:r>
              <a:rPr lang="it-IT" dirty="0" err="1">
                <a:solidFill>
                  <a:srgbClr val="00B050"/>
                </a:solidFill>
              </a:rPr>
              <a:t>čakanju</a:t>
            </a:r>
            <a:r>
              <a:rPr lang="it-IT" dirty="0">
                <a:solidFill>
                  <a:srgbClr val="00B050"/>
                </a:solidFill>
              </a:rPr>
              <a:t>, </a:t>
            </a:r>
            <a:r>
              <a:rPr lang="sl-SI" dirty="0">
                <a:solidFill>
                  <a:srgbClr val="00B050"/>
                </a:solidFill>
              </a:rPr>
              <a:t>izmenjavah</a:t>
            </a:r>
          </a:p>
          <a:p>
            <a:pPr marL="0" indent="0" fontAlgn="base">
              <a:buNone/>
            </a:pPr>
            <a:r>
              <a:rPr lang="it-IT" dirty="0" err="1"/>
              <a:t>Psihomotorične</a:t>
            </a:r>
            <a:r>
              <a:rPr lang="it-IT" dirty="0"/>
              <a:t> </a:t>
            </a:r>
            <a:r>
              <a:rPr lang="it-IT" dirty="0" err="1"/>
              <a:t>spretnosti</a:t>
            </a:r>
            <a:r>
              <a:rPr lang="it-IT" dirty="0"/>
              <a:t> - </a:t>
            </a:r>
            <a:r>
              <a:rPr lang="it-IT" dirty="0" err="1"/>
              <a:t>ovire</a:t>
            </a:r>
            <a:r>
              <a:rPr lang="it-IT" dirty="0"/>
              <a:t>, </a:t>
            </a:r>
            <a:r>
              <a:rPr lang="it-IT" dirty="0" err="1"/>
              <a:t>kotaljenje</a:t>
            </a:r>
            <a:r>
              <a:rPr lang="it-IT" dirty="0"/>
              <a:t>, </a:t>
            </a:r>
            <a:r>
              <a:rPr lang="it-IT" dirty="0" err="1"/>
              <a:t>igre</a:t>
            </a:r>
            <a:r>
              <a:rPr lang="it-IT" dirty="0"/>
              <a:t> z </a:t>
            </a:r>
            <a:r>
              <a:rPr lang="it-IT" dirty="0" err="1"/>
              <a:t>žogo</a:t>
            </a:r>
            <a:r>
              <a:rPr lang="it-IT" dirty="0"/>
              <a:t> z </a:t>
            </a:r>
            <a:r>
              <a:rPr lang="it-IT" dirty="0" err="1"/>
              <a:t>gibalno</a:t>
            </a:r>
            <a:r>
              <a:rPr lang="it-IT" dirty="0"/>
              <a:t> ali </a:t>
            </a:r>
            <a:r>
              <a:rPr lang="it-IT" dirty="0" err="1"/>
              <a:t>zvočno</a:t>
            </a:r>
            <a:r>
              <a:rPr lang="it-IT" dirty="0"/>
              <a:t> </a:t>
            </a:r>
            <a:r>
              <a:rPr lang="it-IT" dirty="0" err="1"/>
              <a:t>asociacijo</a:t>
            </a:r>
            <a:r>
              <a:rPr lang="it-IT" dirty="0"/>
              <a:t> -</a:t>
            </a:r>
            <a:r>
              <a:rPr lang="sl-SI" dirty="0"/>
              <a:t> </a:t>
            </a:r>
            <a:r>
              <a:rPr lang="it-IT" dirty="0" err="1">
                <a:solidFill>
                  <a:srgbClr val="00B050"/>
                </a:solidFill>
              </a:rPr>
              <a:t>spoznavanje</a:t>
            </a:r>
            <a:r>
              <a:rPr lang="it-IT" dirty="0">
                <a:solidFill>
                  <a:srgbClr val="00B050"/>
                </a:solidFill>
              </a:rPr>
              <a:t> </a:t>
            </a:r>
            <a:r>
              <a:rPr lang="it-IT" dirty="0" err="1">
                <a:solidFill>
                  <a:srgbClr val="00B050"/>
                </a:solidFill>
              </a:rPr>
              <a:t>gibanja</a:t>
            </a:r>
            <a:r>
              <a:rPr lang="it-IT" dirty="0">
                <a:solidFill>
                  <a:srgbClr val="00B050"/>
                </a:solidFill>
              </a:rPr>
              <a:t>, </a:t>
            </a:r>
            <a:r>
              <a:rPr lang="it-IT" dirty="0" err="1">
                <a:solidFill>
                  <a:srgbClr val="00B050"/>
                </a:solidFill>
              </a:rPr>
              <a:t>telesne</a:t>
            </a:r>
            <a:r>
              <a:rPr lang="it-IT" dirty="0">
                <a:solidFill>
                  <a:srgbClr val="00B050"/>
                </a:solidFill>
              </a:rPr>
              <a:t> </a:t>
            </a:r>
            <a:r>
              <a:rPr lang="it-IT" dirty="0" err="1">
                <a:solidFill>
                  <a:srgbClr val="00B050"/>
                </a:solidFill>
              </a:rPr>
              <a:t>avtonomije</a:t>
            </a:r>
            <a:r>
              <a:rPr lang="it-IT" dirty="0">
                <a:solidFill>
                  <a:srgbClr val="00B050"/>
                </a:solidFill>
              </a:rPr>
              <a:t>, </a:t>
            </a:r>
            <a:r>
              <a:rPr lang="sl-SI" dirty="0">
                <a:solidFill>
                  <a:srgbClr val="00B050"/>
                </a:solidFill>
              </a:rPr>
              <a:t>počakati</a:t>
            </a:r>
            <a:r>
              <a:rPr lang="it-IT" dirty="0">
                <a:solidFill>
                  <a:srgbClr val="00B050"/>
                </a:solidFill>
              </a:rPr>
              <a:t>, del</a:t>
            </a:r>
            <a:r>
              <a:rPr lang="sl-SI" dirty="0">
                <a:solidFill>
                  <a:srgbClr val="00B050"/>
                </a:solidFill>
              </a:rPr>
              <a:t>iti</a:t>
            </a:r>
            <a:endParaRPr lang="en-US" dirty="0">
              <a:solidFill>
                <a:srgbClr val="00B050"/>
              </a:solidFill>
            </a:endParaRPr>
          </a:p>
          <a:p>
            <a:pPr marL="0" indent="0">
              <a:buNone/>
            </a:pPr>
            <a:endParaRPr lang="sl-SI"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spTree>
    <p:extLst>
      <p:ext uri="{BB962C8B-B14F-4D97-AF65-F5344CB8AC3E}">
        <p14:creationId xmlns:p14="http://schemas.microsoft.com/office/powerpoint/2010/main" val="3599232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77817" y="914400"/>
            <a:ext cx="10515600" cy="5023916"/>
          </a:xfrm>
        </p:spPr>
        <p:txBody>
          <a:bodyPr>
            <a:normAutofit fontScale="92500"/>
          </a:bodyPr>
          <a:lstStyle/>
          <a:p>
            <a:pPr marL="0" indent="0" algn="ctr">
              <a:buNone/>
            </a:pPr>
            <a:r>
              <a:rPr lang="sl-SI" sz="4800" b="1" dirty="0"/>
              <a:t>Strategije za krepitev socialnih spretnosti</a:t>
            </a:r>
          </a:p>
          <a:p>
            <a:pPr marL="0" indent="0" algn="ctr">
              <a:buNone/>
            </a:pPr>
            <a:r>
              <a:rPr lang="it-IT" sz="4800" b="1" dirty="0"/>
              <a:t> </a:t>
            </a:r>
          </a:p>
          <a:p>
            <a:pPr marL="0" indent="0" fontAlgn="base">
              <a:buNone/>
            </a:pPr>
            <a:r>
              <a:rPr lang="sl-SI" b="1" dirty="0"/>
              <a:t>Začetni pozdrav celotne skupine, vseh otrok – </a:t>
            </a:r>
            <a:r>
              <a:rPr lang="sl-SI" dirty="0">
                <a:solidFill>
                  <a:srgbClr val="FF0000"/>
                </a:solidFill>
              </a:rPr>
              <a:t>naj bo redno in dosledno</a:t>
            </a:r>
            <a:endParaRPr lang="it-IT" dirty="0">
              <a:solidFill>
                <a:srgbClr val="FF0000"/>
              </a:solidFill>
            </a:endParaRPr>
          </a:p>
          <a:p>
            <a:pPr marL="0" indent="0" fontAlgn="base">
              <a:buNone/>
            </a:pPr>
            <a:r>
              <a:rPr lang="sl-SI" b="1" dirty="0"/>
              <a:t>Dogovorjeni znaki za začetek in konec aktivnosti - </a:t>
            </a:r>
            <a:r>
              <a:rPr lang="it-IT" dirty="0" err="1">
                <a:solidFill>
                  <a:srgbClr val="FF0000"/>
                </a:solidFill>
              </a:rPr>
              <a:t>pozdravna</a:t>
            </a:r>
            <a:r>
              <a:rPr lang="it-IT" dirty="0">
                <a:solidFill>
                  <a:srgbClr val="FF0000"/>
                </a:solidFill>
              </a:rPr>
              <a:t> </a:t>
            </a:r>
            <a:r>
              <a:rPr lang="it-IT" dirty="0" err="1">
                <a:solidFill>
                  <a:srgbClr val="FF0000"/>
                </a:solidFill>
              </a:rPr>
              <a:t>pesem</a:t>
            </a:r>
            <a:r>
              <a:rPr lang="it-IT" dirty="0">
                <a:solidFill>
                  <a:srgbClr val="FF0000"/>
                </a:solidFill>
              </a:rPr>
              <a:t>, </a:t>
            </a:r>
            <a:r>
              <a:rPr lang="sl-SI" dirty="0">
                <a:solidFill>
                  <a:srgbClr val="FF0000"/>
                </a:solidFill>
              </a:rPr>
              <a:t>zvočni znak</a:t>
            </a:r>
            <a:r>
              <a:rPr lang="it-IT" dirty="0">
                <a:solidFill>
                  <a:srgbClr val="FF0000"/>
                </a:solidFill>
              </a:rPr>
              <a:t> za </a:t>
            </a:r>
            <a:r>
              <a:rPr lang="it-IT" dirty="0" err="1">
                <a:solidFill>
                  <a:srgbClr val="FF0000"/>
                </a:solidFill>
              </a:rPr>
              <a:t>pospravljanje</a:t>
            </a:r>
            <a:r>
              <a:rPr lang="it-IT" dirty="0">
                <a:solidFill>
                  <a:srgbClr val="FF0000"/>
                </a:solidFill>
              </a:rPr>
              <a:t>, </a:t>
            </a:r>
            <a:r>
              <a:rPr lang="sl-SI" dirty="0">
                <a:solidFill>
                  <a:srgbClr val="FF0000"/>
                </a:solidFill>
              </a:rPr>
              <a:t>tipni/vidni znaki za aktivnost</a:t>
            </a:r>
            <a:r>
              <a:rPr lang="it-IT" dirty="0">
                <a:solidFill>
                  <a:srgbClr val="FF0000"/>
                </a:solidFill>
              </a:rPr>
              <a:t>, </a:t>
            </a:r>
            <a:r>
              <a:rPr lang="sl-SI" dirty="0" err="1">
                <a:solidFill>
                  <a:srgbClr val="FF0000"/>
                </a:solidFill>
              </a:rPr>
              <a:t>ipd</a:t>
            </a:r>
            <a:r>
              <a:rPr lang="it-IT" dirty="0">
                <a:solidFill>
                  <a:srgbClr val="FF0000"/>
                </a:solidFill>
              </a:rPr>
              <a:t>….</a:t>
            </a:r>
            <a:endParaRPr lang="sl-SI" dirty="0">
              <a:solidFill>
                <a:srgbClr val="FF0000"/>
              </a:solidFill>
            </a:endParaRPr>
          </a:p>
          <a:p>
            <a:pPr marL="0" indent="0" fontAlgn="base">
              <a:buNone/>
            </a:pPr>
            <a:r>
              <a:rPr lang="sl-SI" b="1" dirty="0"/>
              <a:t>Raziskovanje in spoznavanje prostora – </a:t>
            </a:r>
            <a:r>
              <a:rPr lang="sl-SI" dirty="0">
                <a:solidFill>
                  <a:srgbClr val="FF0000"/>
                </a:solidFill>
              </a:rPr>
              <a:t>materiale in pripomočke</a:t>
            </a:r>
            <a:r>
              <a:rPr lang="it-IT" dirty="0">
                <a:solidFill>
                  <a:srgbClr val="FF0000"/>
                </a:solidFill>
              </a:rPr>
              <a:t>, </a:t>
            </a:r>
            <a:r>
              <a:rPr lang="it-IT" dirty="0" err="1">
                <a:solidFill>
                  <a:srgbClr val="FF0000"/>
                </a:solidFill>
              </a:rPr>
              <a:t>ki</a:t>
            </a:r>
            <a:r>
              <a:rPr lang="it-IT" dirty="0">
                <a:solidFill>
                  <a:srgbClr val="FF0000"/>
                </a:solidFill>
              </a:rPr>
              <a:t> </a:t>
            </a:r>
            <a:r>
              <a:rPr lang="it-IT" dirty="0" err="1">
                <a:solidFill>
                  <a:srgbClr val="FF0000"/>
                </a:solidFill>
              </a:rPr>
              <a:t>jih</a:t>
            </a:r>
            <a:r>
              <a:rPr lang="it-IT" dirty="0">
                <a:solidFill>
                  <a:srgbClr val="FF0000"/>
                </a:solidFill>
              </a:rPr>
              <a:t> </a:t>
            </a:r>
            <a:r>
              <a:rPr lang="it-IT" dirty="0" err="1">
                <a:solidFill>
                  <a:srgbClr val="FF0000"/>
                </a:solidFill>
              </a:rPr>
              <a:t>učenec</a:t>
            </a:r>
            <a:r>
              <a:rPr lang="it-IT" dirty="0">
                <a:solidFill>
                  <a:srgbClr val="FF0000"/>
                </a:solidFill>
              </a:rPr>
              <a:t> </a:t>
            </a:r>
            <a:r>
              <a:rPr lang="it-IT" dirty="0" err="1">
                <a:solidFill>
                  <a:srgbClr val="FF0000"/>
                </a:solidFill>
              </a:rPr>
              <a:t>uporablja</a:t>
            </a:r>
            <a:r>
              <a:rPr lang="it-IT" dirty="0">
                <a:solidFill>
                  <a:srgbClr val="FF0000"/>
                </a:solidFill>
              </a:rPr>
              <a:t>, </a:t>
            </a:r>
            <a:r>
              <a:rPr lang="it-IT" dirty="0" err="1">
                <a:solidFill>
                  <a:srgbClr val="FF0000"/>
                </a:solidFill>
              </a:rPr>
              <a:t>vedno</a:t>
            </a:r>
            <a:r>
              <a:rPr lang="it-IT" dirty="0">
                <a:solidFill>
                  <a:srgbClr val="FF0000"/>
                </a:solidFill>
              </a:rPr>
              <a:t> </a:t>
            </a:r>
            <a:r>
              <a:rPr lang="it-IT" dirty="0" err="1">
                <a:solidFill>
                  <a:srgbClr val="FF0000"/>
                </a:solidFill>
              </a:rPr>
              <a:t>hranite</a:t>
            </a:r>
            <a:r>
              <a:rPr lang="it-IT" dirty="0">
                <a:solidFill>
                  <a:srgbClr val="FF0000"/>
                </a:solidFill>
              </a:rPr>
              <a:t> </a:t>
            </a:r>
            <a:r>
              <a:rPr lang="it-IT" dirty="0" err="1">
                <a:solidFill>
                  <a:srgbClr val="FF0000"/>
                </a:solidFill>
              </a:rPr>
              <a:t>na</a:t>
            </a:r>
            <a:r>
              <a:rPr lang="it-IT" dirty="0">
                <a:solidFill>
                  <a:srgbClr val="FF0000"/>
                </a:solidFill>
              </a:rPr>
              <a:t> </a:t>
            </a:r>
            <a:r>
              <a:rPr lang="it-IT" dirty="0" err="1">
                <a:solidFill>
                  <a:srgbClr val="FF0000"/>
                </a:solidFill>
              </a:rPr>
              <a:t>istem</a:t>
            </a:r>
            <a:r>
              <a:rPr lang="it-IT" dirty="0">
                <a:solidFill>
                  <a:srgbClr val="FF0000"/>
                </a:solidFill>
              </a:rPr>
              <a:t> </a:t>
            </a:r>
            <a:r>
              <a:rPr lang="it-IT" dirty="0" err="1">
                <a:solidFill>
                  <a:srgbClr val="FF0000"/>
                </a:solidFill>
              </a:rPr>
              <a:t>mestu</a:t>
            </a:r>
            <a:r>
              <a:rPr lang="it-IT" dirty="0">
                <a:solidFill>
                  <a:srgbClr val="FF0000"/>
                </a:solidFill>
              </a:rPr>
              <a:t> in </a:t>
            </a:r>
            <a:r>
              <a:rPr lang="it-IT" dirty="0" err="1">
                <a:solidFill>
                  <a:srgbClr val="FF0000"/>
                </a:solidFill>
              </a:rPr>
              <a:t>spodbujajte</a:t>
            </a:r>
            <a:r>
              <a:rPr lang="it-IT" dirty="0">
                <a:solidFill>
                  <a:srgbClr val="FF0000"/>
                </a:solidFill>
              </a:rPr>
              <a:t> </a:t>
            </a:r>
            <a:r>
              <a:rPr lang="sl-SI" dirty="0">
                <a:solidFill>
                  <a:srgbClr val="FF0000"/>
                </a:solidFill>
              </a:rPr>
              <a:t>samostojnost</a:t>
            </a:r>
          </a:p>
          <a:p>
            <a:pPr marL="0" indent="0" fontAlgn="base">
              <a:buNone/>
            </a:pPr>
            <a:r>
              <a:rPr lang="nl-NL" b="1" dirty="0"/>
              <a:t>Pomagajte </a:t>
            </a:r>
            <a:r>
              <a:rPr lang="sl-SI" b="1" dirty="0"/>
              <a:t>učencu </a:t>
            </a:r>
            <a:r>
              <a:rPr lang="nl-NL" b="1" dirty="0"/>
              <a:t>vedeti, kdo je prisoten in kje je</a:t>
            </a:r>
            <a:r>
              <a:rPr lang="sl-SI" b="1" dirty="0"/>
              <a:t> ta oseba/sošolec </a:t>
            </a:r>
            <a:r>
              <a:rPr lang="nl-NL" b="1" dirty="0"/>
              <a:t>-</a:t>
            </a:r>
            <a:r>
              <a:rPr lang="sl-SI" b="1" dirty="0"/>
              <a:t> </a:t>
            </a:r>
            <a:r>
              <a:rPr lang="it-IT" dirty="0" err="1">
                <a:solidFill>
                  <a:srgbClr val="FF0000"/>
                </a:solidFill>
              </a:rPr>
              <a:t>uporaba</a:t>
            </a:r>
            <a:r>
              <a:rPr lang="it-IT" dirty="0">
                <a:solidFill>
                  <a:srgbClr val="FF0000"/>
                </a:solidFill>
              </a:rPr>
              <a:t> </a:t>
            </a:r>
            <a:r>
              <a:rPr lang="it-IT" dirty="0" err="1">
                <a:solidFill>
                  <a:srgbClr val="FF0000"/>
                </a:solidFill>
              </a:rPr>
              <a:t>glasu</a:t>
            </a:r>
            <a:r>
              <a:rPr lang="it-IT" dirty="0">
                <a:solidFill>
                  <a:srgbClr val="FF0000"/>
                </a:solidFill>
              </a:rPr>
              <a:t>/ </a:t>
            </a:r>
            <a:r>
              <a:rPr lang="it-IT" dirty="0" err="1">
                <a:solidFill>
                  <a:srgbClr val="FF0000"/>
                </a:solidFill>
              </a:rPr>
              <a:t>signalov</a:t>
            </a:r>
            <a:r>
              <a:rPr lang="it-IT" dirty="0">
                <a:solidFill>
                  <a:srgbClr val="FF0000"/>
                </a:solidFill>
              </a:rPr>
              <a:t> / </a:t>
            </a:r>
            <a:r>
              <a:rPr lang="it-IT" dirty="0" err="1">
                <a:solidFill>
                  <a:srgbClr val="FF0000"/>
                </a:solidFill>
              </a:rPr>
              <a:t>znakov</a:t>
            </a:r>
            <a:r>
              <a:rPr lang="it-IT" dirty="0">
                <a:solidFill>
                  <a:srgbClr val="FF0000"/>
                </a:solidFill>
              </a:rPr>
              <a:t>/ </a:t>
            </a:r>
            <a:r>
              <a:rPr lang="sl-SI" dirty="0">
                <a:solidFill>
                  <a:srgbClr val="FF0000"/>
                </a:solidFill>
              </a:rPr>
              <a:t>tipnih simbolov</a:t>
            </a:r>
            <a:r>
              <a:rPr lang="it-IT" dirty="0">
                <a:solidFill>
                  <a:srgbClr val="FF0000"/>
                </a:solidFill>
              </a:rPr>
              <a:t>/ </a:t>
            </a:r>
            <a:r>
              <a:rPr lang="sl-SI" dirty="0">
                <a:solidFill>
                  <a:srgbClr val="FF0000"/>
                </a:solidFill>
              </a:rPr>
              <a:t>vidnih oznak</a:t>
            </a:r>
            <a:r>
              <a:rPr lang="it-IT" dirty="0">
                <a:solidFill>
                  <a:srgbClr val="FF0000"/>
                </a:solidFill>
              </a:rPr>
              <a:t>/ </a:t>
            </a:r>
            <a:r>
              <a:rPr lang="it-IT" dirty="0" err="1">
                <a:solidFill>
                  <a:srgbClr val="FF0000"/>
                </a:solidFill>
              </a:rPr>
              <a:t>predme</a:t>
            </a:r>
            <a:r>
              <a:rPr lang="sl-SI" dirty="0" err="1">
                <a:solidFill>
                  <a:srgbClr val="FF0000"/>
                </a:solidFill>
              </a:rPr>
              <a:t>tov</a:t>
            </a:r>
            <a:r>
              <a:rPr lang="it-IT" dirty="0">
                <a:solidFill>
                  <a:srgbClr val="FF0000"/>
                </a:solidFill>
              </a:rPr>
              <a:t> </a:t>
            </a:r>
            <a:r>
              <a:rPr lang="sl-SI" dirty="0">
                <a:solidFill>
                  <a:srgbClr val="FF0000"/>
                </a:solidFill>
              </a:rPr>
              <a:t>(</a:t>
            </a:r>
            <a:r>
              <a:rPr lang="it-IT" dirty="0" err="1">
                <a:solidFill>
                  <a:srgbClr val="FF0000"/>
                </a:solidFill>
              </a:rPr>
              <a:t>glede</a:t>
            </a:r>
            <a:r>
              <a:rPr lang="it-IT" dirty="0">
                <a:solidFill>
                  <a:srgbClr val="FF0000"/>
                </a:solidFill>
              </a:rPr>
              <a:t> </a:t>
            </a:r>
            <a:r>
              <a:rPr lang="it-IT" dirty="0" err="1">
                <a:solidFill>
                  <a:srgbClr val="FF0000"/>
                </a:solidFill>
              </a:rPr>
              <a:t>na</a:t>
            </a:r>
            <a:r>
              <a:rPr lang="it-IT" dirty="0">
                <a:solidFill>
                  <a:srgbClr val="FF0000"/>
                </a:solidFill>
              </a:rPr>
              <a:t> </a:t>
            </a:r>
            <a:r>
              <a:rPr lang="sl-SI" dirty="0">
                <a:solidFill>
                  <a:srgbClr val="FF0000"/>
                </a:solidFill>
              </a:rPr>
              <a:t>sporazumevalne </a:t>
            </a:r>
            <a:r>
              <a:rPr lang="it-IT" dirty="0" err="1">
                <a:solidFill>
                  <a:srgbClr val="FF0000"/>
                </a:solidFill>
              </a:rPr>
              <a:t>potrebe</a:t>
            </a:r>
            <a:r>
              <a:rPr lang="it-IT" dirty="0">
                <a:solidFill>
                  <a:srgbClr val="FF0000"/>
                </a:solidFill>
              </a:rPr>
              <a:t> </a:t>
            </a:r>
            <a:r>
              <a:rPr lang="sl-SI" dirty="0">
                <a:solidFill>
                  <a:srgbClr val="FF0000"/>
                </a:solidFill>
              </a:rPr>
              <a:t>učenca)</a:t>
            </a:r>
            <a:endParaRPr lang="sl-SI" sz="3600" dirty="0">
              <a:solidFill>
                <a:srgbClr val="FF0000"/>
              </a:solidFill>
            </a:endParaRPr>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spTree>
    <p:extLst>
      <p:ext uri="{BB962C8B-B14F-4D97-AF65-F5344CB8AC3E}">
        <p14:creationId xmlns:p14="http://schemas.microsoft.com/office/powerpoint/2010/main" val="1730082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77817" y="914400"/>
            <a:ext cx="10515600" cy="5023916"/>
          </a:xfrm>
        </p:spPr>
        <p:txBody>
          <a:bodyPr>
            <a:normAutofit/>
          </a:bodyPr>
          <a:lstStyle/>
          <a:p>
            <a:pPr marL="0" indent="0" algn="ctr">
              <a:buNone/>
            </a:pPr>
            <a:r>
              <a:rPr lang="pl-PL" sz="4400" b="1" dirty="0"/>
              <a:t>Strategije za krepitev socialnih spretnosti</a:t>
            </a:r>
          </a:p>
          <a:p>
            <a:pPr marL="0" indent="0" algn="ctr">
              <a:buNone/>
            </a:pPr>
            <a:endParaRPr lang="pl-PL" sz="4400" b="1" dirty="0"/>
          </a:p>
          <a:p>
            <a:pPr marL="0" indent="0">
              <a:buNone/>
            </a:pPr>
            <a:r>
              <a:rPr lang="sl-SI" dirty="0"/>
              <a:t>Roka </a:t>
            </a:r>
            <a:r>
              <a:rPr lang="sl-SI" b="1" u="sng" dirty="0"/>
              <a:t>pod</a:t>
            </a:r>
            <a:r>
              <a:rPr lang="sl-SI" dirty="0"/>
              <a:t> roko namesto roka čez roko: </a:t>
            </a:r>
            <a:r>
              <a:rPr lang="sl-SI" dirty="0">
                <a:solidFill>
                  <a:srgbClr val="00B050"/>
                </a:solidFill>
              </a:rPr>
              <a:t>strategija omogoča učencu aktivnejšo vlogo in več nadzora pri raziskovanju, učenju…</a:t>
            </a:r>
            <a:endParaRPr lang="it-IT" sz="4100" dirty="0">
              <a:solidFill>
                <a:srgbClr val="00B050"/>
              </a:solidFill>
            </a:endParaRPr>
          </a:p>
          <a:p>
            <a:pPr marL="0" indent="0">
              <a:buNone/>
            </a:pPr>
            <a:endParaRPr lang="it-IT"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173" y="5831993"/>
            <a:ext cx="5090160" cy="683477"/>
          </a:xfrm>
          <a:prstGeom prst="rect">
            <a:avLst/>
          </a:prstGeom>
        </p:spPr>
      </p:pic>
      <p:pic>
        <p:nvPicPr>
          <p:cNvPr id="5124" name="Picture 4" descr="Entering into the World of Tactile Interaction with the Child Who Is  Deafblind: Introducing the new Deafblind Interaction website – Paths to  Literac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290" y="3424609"/>
            <a:ext cx="3520653" cy="23480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08947" y="6041003"/>
            <a:ext cx="3238631" cy="646331"/>
          </a:xfrm>
          <a:prstGeom prst="rect">
            <a:avLst/>
          </a:prstGeom>
        </p:spPr>
        <p:txBody>
          <a:bodyPr wrap="square">
            <a:spAutoFit/>
          </a:bodyPr>
          <a:lstStyle/>
          <a:p>
            <a:r>
              <a:rPr lang="en-GB" sz="1200" dirty="0"/>
              <a:t>https://www.pathstoliteracy.org/entering-world-tactile-interaction-child-who-deafblind-introducing-new-deafblind-interaction/</a:t>
            </a:r>
          </a:p>
        </p:txBody>
      </p:sp>
    </p:spTree>
    <p:extLst>
      <p:ext uri="{BB962C8B-B14F-4D97-AF65-F5344CB8AC3E}">
        <p14:creationId xmlns:p14="http://schemas.microsoft.com/office/powerpoint/2010/main" val="2249655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77817" y="914400"/>
            <a:ext cx="10515600" cy="5023916"/>
          </a:xfrm>
        </p:spPr>
        <p:txBody>
          <a:bodyPr>
            <a:normAutofit/>
          </a:bodyPr>
          <a:lstStyle/>
          <a:p>
            <a:pPr marL="0" indent="0" algn="ctr">
              <a:buNone/>
            </a:pPr>
            <a:r>
              <a:rPr lang="pl-PL" sz="4400" b="1" dirty="0"/>
              <a:t>Strategije za krepitev socialnih spretnosti</a:t>
            </a:r>
          </a:p>
          <a:p>
            <a:pPr marL="0" indent="0">
              <a:buNone/>
            </a:pPr>
            <a:endParaRPr lang="sl-SI" dirty="0"/>
          </a:p>
          <a:p>
            <a:pPr marL="0" indent="0">
              <a:buNone/>
            </a:pPr>
            <a:r>
              <a:rPr lang="en-US" dirty="0" err="1"/>
              <a:t>Modeliranje</a:t>
            </a:r>
            <a:r>
              <a:rPr lang="en-US" dirty="0"/>
              <a:t> - </a:t>
            </a:r>
            <a:r>
              <a:rPr lang="sl-SI" dirty="0"/>
              <a:t>p</a:t>
            </a:r>
            <a:r>
              <a:rPr lang="en-US" dirty="0" err="1"/>
              <a:t>omagajte</a:t>
            </a:r>
            <a:r>
              <a:rPr lang="en-US" dirty="0"/>
              <a:t> </a:t>
            </a:r>
            <a:r>
              <a:rPr lang="sl-SI" dirty="0"/>
              <a:t>učencu</a:t>
            </a:r>
            <a:r>
              <a:rPr lang="en-US" dirty="0"/>
              <a:t> </a:t>
            </a:r>
            <a:r>
              <a:rPr lang="en-US" dirty="0" err="1"/>
              <a:t>razumeti</a:t>
            </a:r>
            <a:r>
              <a:rPr lang="en-US" dirty="0"/>
              <a:t> in </a:t>
            </a:r>
            <a:r>
              <a:rPr lang="en-US" dirty="0" err="1"/>
              <a:t>sodelovati</a:t>
            </a:r>
            <a:r>
              <a:rPr lang="en-US" dirty="0"/>
              <a:t> v </a:t>
            </a:r>
            <a:r>
              <a:rPr lang="sl-SI" dirty="0"/>
              <a:t>aktivnostih </a:t>
            </a:r>
            <a:r>
              <a:rPr lang="en-US" dirty="0"/>
              <a:t>z </a:t>
            </a:r>
            <a:r>
              <a:rPr lang="en-US" dirty="0" err="1"/>
              <a:t>modeliranjem</a:t>
            </a:r>
            <a:r>
              <a:rPr lang="en-US" dirty="0"/>
              <a:t> </a:t>
            </a:r>
            <a:r>
              <a:rPr lang="en-US" dirty="0" err="1"/>
              <a:t>gibov</a:t>
            </a:r>
            <a:r>
              <a:rPr lang="en-US" dirty="0"/>
              <a:t>, </a:t>
            </a:r>
            <a:r>
              <a:rPr lang="en-US" dirty="0" err="1"/>
              <a:t>kot</a:t>
            </a:r>
            <a:r>
              <a:rPr lang="en-US" dirty="0"/>
              <a:t> je </a:t>
            </a:r>
            <a:r>
              <a:rPr lang="en-US" dirty="0" err="1"/>
              <a:t>valjanje</a:t>
            </a:r>
            <a:r>
              <a:rPr lang="en-US" dirty="0"/>
              <a:t> </a:t>
            </a:r>
            <a:r>
              <a:rPr lang="en-US" dirty="0" err="1"/>
              <a:t>gline</a:t>
            </a:r>
            <a:r>
              <a:rPr lang="en-US" dirty="0"/>
              <a:t>, </a:t>
            </a:r>
            <a:r>
              <a:rPr lang="en-US" dirty="0" err="1"/>
              <a:t>ploskanje</a:t>
            </a:r>
            <a:r>
              <a:rPr lang="en-US" dirty="0"/>
              <a:t> z </a:t>
            </a:r>
            <a:r>
              <a:rPr lang="en-US" dirty="0" err="1"/>
              <a:t>rokami</a:t>
            </a:r>
            <a:endParaRPr lang="sl-SI"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pic>
        <p:nvPicPr>
          <p:cNvPr id="7" name="Picture 8" descr="Deafblind services - Blind Low Vision N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269" y="3444935"/>
            <a:ext cx="4212409" cy="2002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19977" y="5661317"/>
            <a:ext cx="6096000" cy="276999"/>
          </a:xfrm>
          <a:prstGeom prst="rect">
            <a:avLst/>
          </a:prstGeom>
        </p:spPr>
        <p:txBody>
          <a:bodyPr>
            <a:spAutoFit/>
          </a:bodyPr>
          <a:lstStyle/>
          <a:p>
            <a:r>
              <a:rPr lang="en-GB" sz="1200" dirty="0"/>
              <a:t>https://blindlowvision.org.nz/how-we-can-help/specialist-services/deafblind-services/</a:t>
            </a:r>
          </a:p>
        </p:txBody>
      </p:sp>
    </p:spTree>
    <p:extLst>
      <p:ext uri="{BB962C8B-B14F-4D97-AF65-F5344CB8AC3E}">
        <p14:creationId xmlns:p14="http://schemas.microsoft.com/office/powerpoint/2010/main" val="1361125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77817" y="914400"/>
            <a:ext cx="10515600" cy="5023916"/>
          </a:xfrm>
        </p:spPr>
        <p:txBody>
          <a:bodyPr>
            <a:normAutofit fontScale="92500"/>
          </a:bodyPr>
          <a:lstStyle/>
          <a:p>
            <a:pPr marL="0" indent="0" algn="ctr" fontAlgn="base">
              <a:buNone/>
            </a:pPr>
            <a:r>
              <a:rPr lang="sl-SI" sz="5400" b="1" dirty="0"/>
              <a:t>Trening socialnih spretnosti vključuje </a:t>
            </a:r>
          </a:p>
          <a:p>
            <a:pPr marL="0" indent="0" algn="ctr" fontAlgn="base">
              <a:buNone/>
            </a:pPr>
            <a:endParaRPr lang="en-GB" sz="5400" b="1" dirty="0"/>
          </a:p>
          <a:p>
            <a:pPr fontAlgn="base"/>
            <a:r>
              <a:rPr lang="en-GB" dirty="0" err="1"/>
              <a:t>Razv</a:t>
            </a:r>
            <a:r>
              <a:rPr lang="sl-SI" dirty="0"/>
              <a:t>oj</a:t>
            </a:r>
            <a:r>
              <a:rPr lang="en-GB" dirty="0"/>
              <a:t> </a:t>
            </a:r>
            <a:r>
              <a:rPr lang="sl-SI" dirty="0"/>
              <a:t>spretnosti</a:t>
            </a:r>
            <a:r>
              <a:rPr lang="en-GB" dirty="0"/>
              <a:t> </a:t>
            </a:r>
            <a:r>
              <a:rPr lang="en-GB" dirty="0" err="1"/>
              <a:t>poslušanja</a:t>
            </a:r>
            <a:r>
              <a:rPr lang="en-GB" dirty="0"/>
              <a:t> – </a:t>
            </a:r>
            <a:r>
              <a:rPr lang="en-GB" dirty="0" err="1"/>
              <a:t>različni</a:t>
            </a:r>
            <a:r>
              <a:rPr lang="en-GB" dirty="0"/>
              <a:t> </a:t>
            </a:r>
            <a:r>
              <a:rPr lang="en-GB" dirty="0" err="1"/>
              <a:t>toni</a:t>
            </a:r>
            <a:r>
              <a:rPr lang="en-GB" dirty="0"/>
              <a:t> </a:t>
            </a:r>
            <a:r>
              <a:rPr lang="en-GB" dirty="0" err="1"/>
              <a:t>glasu</a:t>
            </a:r>
            <a:r>
              <a:rPr lang="en-GB" dirty="0"/>
              <a:t> in </a:t>
            </a:r>
            <a:r>
              <a:rPr lang="en-GB" dirty="0" err="1"/>
              <a:t>kakšna</a:t>
            </a:r>
            <a:r>
              <a:rPr lang="en-GB" dirty="0"/>
              <a:t> </a:t>
            </a:r>
            <a:r>
              <a:rPr lang="en-GB" dirty="0" err="1"/>
              <a:t>čustva</a:t>
            </a:r>
            <a:r>
              <a:rPr lang="en-GB" dirty="0"/>
              <a:t> </a:t>
            </a:r>
            <a:r>
              <a:rPr lang="en-GB" dirty="0" err="1"/>
              <a:t>pomenijo</a:t>
            </a:r>
            <a:endParaRPr lang="sl-SI" dirty="0"/>
          </a:p>
          <a:p>
            <a:pPr fontAlgn="base"/>
            <a:r>
              <a:rPr lang="en-GB" dirty="0" err="1"/>
              <a:t>Učenje</a:t>
            </a:r>
            <a:r>
              <a:rPr lang="en-GB" dirty="0"/>
              <a:t> </a:t>
            </a:r>
            <a:r>
              <a:rPr lang="en-GB" dirty="0" err="1"/>
              <a:t>različnih</a:t>
            </a:r>
            <a:r>
              <a:rPr lang="en-GB" dirty="0"/>
              <a:t> </a:t>
            </a:r>
            <a:r>
              <a:rPr lang="en-GB" dirty="0" err="1"/>
              <a:t>vrst</a:t>
            </a:r>
            <a:r>
              <a:rPr lang="en-GB" dirty="0"/>
              <a:t> </a:t>
            </a:r>
            <a:r>
              <a:rPr lang="en-GB" dirty="0" err="1"/>
              <a:t>pozdravov</a:t>
            </a:r>
            <a:r>
              <a:rPr lang="en-GB" dirty="0"/>
              <a:t> za </a:t>
            </a:r>
            <a:r>
              <a:rPr lang="en-GB" dirty="0" err="1"/>
              <a:t>različne</a:t>
            </a:r>
            <a:r>
              <a:rPr lang="en-GB" dirty="0"/>
              <a:t> </a:t>
            </a:r>
            <a:r>
              <a:rPr lang="en-GB" dirty="0" err="1"/>
              <a:t>ljudi</a:t>
            </a:r>
            <a:endParaRPr lang="sl-SI" dirty="0"/>
          </a:p>
          <a:p>
            <a:pPr fontAlgn="base"/>
            <a:r>
              <a:rPr lang="en-GB" dirty="0" err="1"/>
              <a:t>Učenje</a:t>
            </a:r>
            <a:r>
              <a:rPr lang="en-GB" dirty="0"/>
              <a:t> </a:t>
            </a:r>
            <a:r>
              <a:rPr lang="sl-SI" dirty="0"/>
              <a:t>branja</a:t>
            </a:r>
            <a:r>
              <a:rPr lang="en-GB" dirty="0"/>
              <a:t> </a:t>
            </a:r>
            <a:r>
              <a:rPr lang="sl-SI" dirty="0"/>
              <a:t>sporočil </a:t>
            </a:r>
            <a:r>
              <a:rPr lang="en-GB" dirty="0" err="1"/>
              <a:t>obrazne</a:t>
            </a:r>
            <a:r>
              <a:rPr lang="en-GB" dirty="0"/>
              <a:t> </a:t>
            </a:r>
            <a:r>
              <a:rPr lang="en-GB" dirty="0" err="1"/>
              <a:t>mimike</a:t>
            </a:r>
            <a:r>
              <a:rPr lang="en-GB" dirty="0"/>
              <a:t> </a:t>
            </a:r>
            <a:r>
              <a:rPr lang="sl-SI" dirty="0"/>
              <a:t>in </a:t>
            </a:r>
            <a:r>
              <a:rPr lang="sl-SI" dirty="0" err="1"/>
              <a:t>gestov</a:t>
            </a:r>
            <a:r>
              <a:rPr lang="sl-SI" dirty="0"/>
              <a:t> </a:t>
            </a:r>
            <a:r>
              <a:rPr lang="en-GB" dirty="0"/>
              <a:t>(</a:t>
            </a:r>
            <a:r>
              <a:rPr lang="en-GB" dirty="0" err="1"/>
              <a:t>vključno</a:t>
            </a:r>
            <a:r>
              <a:rPr lang="en-GB" dirty="0"/>
              <a:t> z </a:t>
            </a:r>
            <a:r>
              <a:rPr lang="en-GB" dirty="0" err="1"/>
              <a:t>lastno</a:t>
            </a:r>
            <a:r>
              <a:rPr lang="sl-SI" dirty="0"/>
              <a:t>!</a:t>
            </a:r>
            <a:r>
              <a:rPr lang="en-GB" dirty="0"/>
              <a:t>)​</a:t>
            </a:r>
            <a:endParaRPr lang="sl-SI" dirty="0"/>
          </a:p>
          <a:p>
            <a:pPr fontAlgn="base"/>
            <a:r>
              <a:rPr lang="sl-SI" dirty="0"/>
              <a:t>Učenje spoštovanja osebnega prostora</a:t>
            </a:r>
            <a:endParaRPr lang="en-US" dirty="0"/>
          </a:p>
          <a:p>
            <a:pPr fontAlgn="base"/>
            <a:r>
              <a:rPr lang="en-GB" dirty="0"/>
              <a:t>U</a:t>
            </a:r>
            <a:r>
              <a:rPr lang="sl-SI" dirty="0" err="1"/>
              <a:t>čenje</a:t>
            </a:r>
            <a:r>
              <a:rPr lang="sl-SI" dirty="0"/>
              <a:t> o </a:t>
            </a:r>
            <a:r>
              <a:rPr lang="en-GB" dirty="0" err="1"/>
              <a:t>družbeno</a:t>
            </a:r>
            <a:r>
              <a:rPr lang="en-GB" dirty="0"/>
              <a:t> </a:t>
            </a:r>
            <a:r>
              <a:rPr lang="en-GB" dirty="0" err="1"/>
              <a:t>nesprejemljiv</a:t>
            </a:r>
            <a:r>
              <a:rPr lang="sl-SI" dirty="0"/>
              <a:t>ih oblik</a:t>
            </a:r>
            <a:r>
              <a:rPr lang="en-GB" dirty="0"/>
              <a:t> </a:t>
            </a:r>
            <a:r>
              <a:rPr lang="en-GB" dirty="0" err="1"/>
              <a:t>vedenja</a:t>
            </a:r>
            <a:r>
              <a:rPr lang="sl-SI" dirty="0"/>
              <a:t>:</a:t>
            </a:r>
            <a:r>
              <a:rPr lang="en-GB" dirty="0"/>
              <a:t> </a:t>
            </a:r>
            <a:r>
              <a:rPr lang="sl-SI" dirty="0"/>
              <a:t>vrtanje po</a:t>
            </a:r>
            <a:r>
              <a:rPr lang="en-GB" dirty="0"/>
              <a:t> </a:t>
            </a:r>
            <a:r>
              <a:rPr lang="en-GB" dirty="0" err="1"/>
              <a:t>nosu</a:t>
            </a:r>
            <a:r>
              <a:rPr lang="en-GB" dirty="0"/>
              <a:t>, </a:t>
            </a:r>
            <a:r>
              <a:rPr lang="en-GB" dirty="0" err="1"/>
              <a:t>dotikanje</a:t>
            </a:r>
            <a:r>
              <a:rPr lang="en-GB" dirty="0"/>
              <a:t> </a:t>
            </a:r>
            <a:r>
              <a:rPr lang="en-GB" dirty="0" err="1"/>
              <a:t>intimnih</a:t>
            </a:r>
            <a:r>
              <a:rPr lang="en-GB" dirty="0"/>
              <a:t> </a:t>
            </a:r>
            <a:r>
              <a:rPr lang="en-GB" dirty="0" err="1"/>
              <a:t>predelov</a:t>
            </a:r>
            <a:r>
              <a:rPr lang="en-GB" dirty="0"/>
              <a:t> </a:t>
            </a:r>
            <a:r>
              <a:rPr lang="en-GB" dirty="0" err="1"/>
              <a:t>tela</a:t>
            </a:r>
            <a:r>
              <a:rPr lang="sl-SI" dirty="0"/>
              <a:t>, neprimerno ali pretirano dotikanje drugih oseb, ipd. </a:t>
            </a:r>
            <a:endParaRPr lang="en-GB"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sp>
        <p:nvSpPr>
          <p:cNvPr id="2" name="AutoShape 2" descr="https://ukc-powerpoint.officeapps.live.com/pods/GetClipboardImage.ashx?Id=d9a0fc37-2ce8-42e3-ae40-ec4afec2149b&amp;DC=GUK3&amp;pkey=5cf55939-0fff-487d-8d7f-980de618ac88&amp;wdwaccluster=GUK3"/>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52679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77817" y="914400"/>
            <a:ext cx="10515600" cy="5023916"/>
          </a:xfrm>
        </p:spPr>
        <p:txBody>
          <a:bodyPr>
            <a:normAutofit/>
          </a:bodyPr>
          <a:lstStyle/>
          <a:p>
            <a:pPr marL="0" indent="0" algn="ctr">
              <a:buNone/>
            </a:pPr>
            <a:r>
              <a:rPr lang="sl-SI" sz="4400" b="1" dirty="0"/>
              <a:t>Več priložnosti za vajo in krepitev socialnih spretnosti </a:t>
            </a:r>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sp>
        <p:nvSpPr>
          <p:cNvPr id="11" name="TextBox 10">
            <a:extLst>
              <a:ext uri="{FF2B5EF4-FFF2-40B4-BE49-F238E27FC236}">
                <a16:creationId xmlns:a16="http://schemas.microsoft.com/office/drawing/2014/main" id="{E522BF22-7B5D-990E-1731-E89DCFD7FECC}"/>
              </a:ext>
            </a:extLst>
          </p:cNvPr>
          <p:cNvSpPr txBox="1"/>
          <p:nvPr/>
        </p:nvSpPr>
        <p:spPr>
          <a:xfrm>
            <a:off x="1145219" y="2277057"/>
            <a:ext cx="9516863" cy="3970318"/>
          </a:xfrm>
          <a:prstGeom prst="rect">
            <a:avLst/>
          </a:prstGeom>
          <a:noFill/>
        </p:spPr>
        <p:txBody>
          <a:bodyPr wrap="square">
            <a:spAutoFit/>
          </a:bodyPr>
          <a:lstStyle/>
          <a:p>
            <a:pPr marL="457200" indent="-457200" fontAlgn="base">
              <a:buFont typeface="Arial" panose="020B0604020202020204" pitchFamily="34" charset="0"/>
              <a:buChar char="•"/>
            </a:pPr>
            <a:r>
              <a:rPr lang="en-GB" sz="2800" dirty="0" err="1"/>
              <a:t>Pozdraviti</a:t>
            </a:r>
            <a:r>
              <a:rPr lang="en-GB" sz="2800" dirty="0"/>
              <a:t> </a:t>
            </a:r>
            <a:r>
              <a:rPr lang="en-GB" sz="2800" dirty="0" err="1"/>
              <a:t>veliko</a:t>
            </a:r>
            <a:r>
              <a:rPr lang="en-GB" sz="2800" dirty="0"/>
              <a:t> </a:t>
            </a:r>
            <a:r>
              <a:rPr lang="en-GB" sz="2800" dirty="0" err="1"/>
              <a:t>ljudi</a:t>
            </a:r>
            <a:r>
              <a:rPr lang="en-GB" sz="2800" dirty="0"/>
              <a:t> </a:t>
            </a:r>
            <a:r>
              <a:rPr lang="en-GB" sz="2800" dirty="0" err="1"/>
              <a:t>na</a:t>
            </a:r>
            <a:r>
              <a:rPr lang="en-GB" sz="2800" dirty="0"/>
              <a:t> </a:t>
            </a:r>
            <a:r>
              <a:rPr lang="en-GB" sz="2800" dirty="0" err="1"/>
              <a:t>različne</a:t>
            </a:r>
            <a:r>
              <a:rPr lang="en-GB" sz="2800" dirty="0"/>
              <a:t> </a:t>
            </a:r>
            <a:r>
              <a:rPr lang="en-GB" sz="2800" dirty="0" err="1"/>
              <a:t>načine</a:t>
            </a:r>
            <a:r>
              <a:rPr lang="en-GB" sz="2800" dirty="0"/>
              <a:t> in v </a:t>
            </a:r>
            <a:r>
              <a:rPr lang="en-GB" sz="2800" dirty="0" err="1"/>
              <a:t>različnih</a:t>
            </a:r>
            <a:r>
              <a:rPr lang="en-GB" sz="2800" dirty="0"/>
              <a:t> </a:t>
            </a:r>
            <a:r>
              <a:rPr lang="en-GB" sz="2800" dirty="0" err="1"/>
              <a:t>situacijah</a:t>
            </a:r>
            <a:r>
              <a:rPr lang="en-GB" sz="2800" dirty="0"/>
              <a:t> </a:t>
            </a:r>
            <a:endParaRPr lang="sl-SI" sz="2800" dirty="0"/>
          </a:p>
          <a:p>
            <a:pPr marL="457200" indent="-457200" fontAlgn="base">
              <a:buFont typeface="Arial" panose="020B0604020202020204" pitchFamily="34" charset="0"/>
              <a:buChar char="•"/>
            </a:pPr>
            <a:r>
              <a:rPr lang="sl-SI" sz="2800" dirty="0"/>
              <a:t>Obračanje glave proti sogovorniku</a:t>
            </a:r>
            <a:endParaRPr lang="en-US" sz="2800" dirty="0"/>
          </a:p>
          <a:p>
            <a:pPr marL="457200" indent="-457200" fontAlgn="base">
              <a:buFont typeface="Arial" panose="020B0604020202020204" pitchFamily="34" charset="0"/>
              <a:buChar char="•"/>
            </a:pPr>
            <a:r>
              <a:rPr lang="en-GB" sz="2800" dirty="0" err="1"/>
              <a:t>Poslušanje</a:t>
            </a:r>
            <a:r>
              <a:rPr lang="en-GB" sz="2800" dirty="0"/>
              <a:t> </a:t>
            </a:r>
            <a:r>
              <a:rPr lang="sl-SI" sz="2800" dirty="0"/>
              <a:t>nebesednih </a:t>
            </a:r>
            <a:r>
              <a:rPr lang="en-GB" sz="2800" dirty="0" err="1"/>
              <a:t>znakov</a:t>
            </a:r>
            <a:r>
              <a:rPr lang="en-GB" sz="2800" dirty="0"/>
              <a:t> in </a:t>
            </a:r>
            <a:r>
              <a:rPr lang="en-GB" sz="2800" dirty="0" err="1"/>
              <a:t>kaj</a:t>
            </a:r>
            <a:r>
              <a:rPr lang="en-GB" sz="2800" dirty="0"/>
              <a:t> </a:t>
            </a:r>
            <a:r>
              <a:rPr lang="en-GB" sz="2800" dirty="0" err="1"/>
              <a:t>ti</a:t>
            </a:r>
            <a:r>
              <a:rPr lang="en-GB" sz="2800" dirty="0"/>
              <a:t> </a:t>
            </a:r>
            <a:r>
              <a:rPr lang="en-GB" sz="2800" dirty="0" err="1"/>
              <a:t>pomenijo</a:t>
            </a:r>
            <a:r>
              <a:rPr lang="en-GB" sz="2800" dirty="0"/>
              <a:t> – </a:t>
            </a:r>
            <a:r>
              <a:rPr lang="en-GB" sz="2800" dirty="0" err="1"/>
              <a:t>npr</a:t>
            </a:r>
            <a:r>
              <a:rPr lang="en-GB" sz="2800" dirty="0"/>
              <a:t>. </a:t>
            </a:r>
            <a:r>
              <a:rPr lang="en-GB" sz="2800" dirty="0" err="1"/>
              <a:t>vzdihovanje</a:t>
            </a:r>
            <a:r>
              <a:rPr lang="en-GB" sz="2800" dirty="0"/>
              <a:t>, </a:t>
            </a:r>
            <a:r>
              <a:rPr lang="sl-SI" sz="2800" dirty="0"/>
              <a:t>ipd. </a:t>
            </a:r>
          </a:p>
          <a:p>
            <a:pPr marL="457200" indent="-457200" fontAlgn="base">
              <a:buFont typeface="Arial" panose="020B0604020202020204" pitchFamily="34" charset="0"/>
              <a:buChar char="•"/>
            </a:pPr>
            <a:r>
              <a:rPr lang="sl-SI" sz="2800" dirty="0"/>
              <a:t>Pokončna drža glave – 'pokaži mi svoj ljubki obraz‘</a:t>
            </a:r>
            <a:endParaRPr lang="en-US" sz="2800" dirty="0"/>
          </a:p>
          <a:p>
            <a:pPr marL="457200" indent="-457200" fontAlgn="base">
              <a:buFont typeface="Arial" panose="020B0604020202020204" pitchFamily="34" charset="0"/>
              <a:buChar char="•"/>
            </a:pPr>
            <a:r>
              <a:rPr lang="sl-SI" sz="2800" dirty="0"/>
              <a:t>Vzdrževanje primernega položaja in drže telesa</a:t>
            </a:r>
            <a:endParaRPr lang="en-GB" sz="2800" dirty="0"/>
          </a:p>
          <a:p>
            <a:pPr fontAlgn="base"/>
            <a:r>
              <a:rPr lang="en-US" sz="2800" dirty="0"/>
              <a:t>​</a:t>
            </a:r>
          </a:p>
          <a:p>
            <a:pPr fontAlgn="base"/>
            <a:r>
              <a:rPr lang="en-US" sz="2800" dirty="0"/>
              <a:t>​</a:t>
            </a:r>
          </a:p>
        </p:txBody>
      </p:sp>
    </p:spTree>
    <p:extLst>
      <p:ext uri="{BB962C8B-B14F-4D97-AF65-F5344CB8AC3E}">
        <p14:creationId xmlns:p14="http://schemas.microsoft.com/office/powerpoint/2010/main" val="2193649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77817" y="914400"/>
            <a:ext cx="10515600" cy="5023916"/>
          </a:xfrm>
        </p:spPr>
        <p:txBody>
          <a:bodyPr>
            <a:normAutofit/>
          </a:bodyPr>
          <a:lstStyle/>
          <a:p>
            <a:pPr marL="0" indent="0" algn="ctr">
              <a:buNone/>
            </a:pPr>
            <a:r>
              <a:rPr lang="sl-SI" sz="6000" b="1" dirty="0"/>
              <a:t>Čas za refleksijo</a:t>
            </a:r>
            <a:r>
              <a:rPr lang="en-GB" sz="6000" b="1" dirty="0"/>
              <a:t>…</a:t>
            </a:r>
            <a:endParaRPr lang="sl-SI" sz="6000" b="1" dirty="0"/>
          </a:p>
          <a:p>
            <a:pPr marL="0" indent="0" algn="ctr">
              <a:buNone/>
            </a:pPr>
            <a:endParaRPr lang="en-GB" sz="6000" b="1" dirty="0"/>
          </a:p>
          <a:p>
            <a:pPr marL="0" indent="0">
              <a:buNone/>
            </a:pPr>
            <a:r>
              <a:rPr lang="sl-SI" dirty="0"/>
              <a:t>Ali lahko delite ideje, strategije, ki jih že uporabljate in učinkujejo</a:t>
            </a:r>
            <a:r>
              <a:rPr lang="en-GB" dirty="0"/>
              <a:t>?</a:t>
            </a:r>
          </a:p>
          <a:p>
            <a:pPr marL="0" indent="0">
              <a:buNone/>
            </a:pPr>
            <a:r>
              <a:rPr lang="en-GB" dirty="0"/>
              <a:t>Se </a:t>
            </a:r>
            <a:r>
              <a:rPr lang="en-GB" dirty="0" err="1"/>
              <a:t>spomnite</a:t>
            </a:r>
            <a:r>
              <a:rPr lang="sl-SI" dirty="0"/>
              <a:t> načinov vključevanja učenja </a:t>
            </a:r>
            <a:r>
              <a:rPr lang="en-GB" dirty="0" err="1"/>
              <a:t>socialn</a:t>
            </a:r>
            <a:r>
              <a:rPr lang="sl-SI" dirty="0"/>
              <a:t>ih</a:t>
            </a:r>
            <a:r>
              <a:rPr lang="en-GB" dirty="0"/>
              <a:t> </a:t>
            </a:r>
            <a:r>
              <a:rPr lang="sl-SI" dirty="0"/>
              <a:t>spretnosti</a:t>
            </a:r>
            <a:r>
              <a:rPr lang="en-GB" dirty="0"/>
              <a:t> </a:t>
            </a:r>
            <a:r>
              <a:rPr lang="sl-SI"/>
              <a:t>pri </a:t>
            </a:r>
            <a:r>
              <a:rPr lang="en-GB"/>
              <a:t>drug</a:t>
            </a:r>
            <a:r>
              <a:rPr lang="sl-SI" dirty="0"/>
              <a:t>ih</a:t>
            </a:r>
            <a:r>
              <a:rPr lang="en-GB" dirty="0"/>
              <a:t> </a:t>
            </a:r>
            <a:r>
              <a:rPr lang="sl-SI" dirty="0"/>
              <a:t>aktivnostih</a:t>
            </a:r>
            <a:r>
              <a:rPr lang="en-GB" dirty="0"/>
              <a:t>?</a:t>
            </a:r>
          </a:p>
          <a:p>
            <a:pPr marL="0" indent="0" algn="ctr">
              <a:buNone/>
            </a:pPr>
            <a:endParaRPr lang="sl-SI" sz="48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pic>
        <p:nvPicPr>
          <p:cNvPr id="6146" name="Picture 2" descr="DP Psychology: Discussing discu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6294" y="3991429"/>
            <a:ext cx="3043805" cy="21813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49787" y="6280449"/>
            <a:ext cx="4297679" cy="276999"/>
          </a:xfrm>
          <a:prstGeom prst="rect">
            <a:avLst/>
          </a:prstGeom>
        </p:spPr>
        <p:txBody>
          <a:bodyPr wrap="square">
            <a:spAutoFit/>
          </a:bodyPr>
          <a:lstStyle/>
          <a:p>
            <a:r>
              <a:rPr lang="en-GB" sz="1200" dirty="0"/>
              <a:t>https://www.thinkib.net/media/ib/psychology/images/discuss.jpg</a:t>
            </a:r>
          </a:p>
        </p:txBody>
      </p:sp>
    </p:spTree>
    <p:extLst>
      <p:ext uri="{BB962C8B-B14F-4D97-AF65-F5344CB8AC3E}">
        <p14:creationId xmlns:p14="http://schemas.microsoft.com/office/powerpoint/2010/main" val="511365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4931" y="419710"/>
            <a:ext cx="10515600" cy="2258008"/>
          </a:xfrm>
        </p:spPr>
        <p:txBody>
          <a:bodyPr>
            <a:normAutofit/>
          </a:bodyPr>
          <a:lstStyle/>
          <a:p>
            <a:r>
              <a:rPr lang="en-US" sz="2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l-SI" sz="2000" dirty="0"/>
          </a:p>
        </p:txBody>
      </p:sp>
      <p:sp>
        <p:nvSpPr>
          <p:cNvPr id="4" name="Enakokraki trikotnik 3"/>
          <p:cNvSpPr/>
          <p:nvPr/>
        </p:nvSpPr>
        <p:spPr>
          <a:xfrm flipV="1">
            <a:off x="74815"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5" name="Enakokraki trikotnik 4"/>
          <p:cNvSpPr/>
          <p:nvPr/>
        </p:nvSpPr>
        <p:spPr>
          <a:xfrm flipV="1">
            <a:off x="4574772"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498" y="2878195"/>
            <a:ext cx="5715000" cy="1666875"/>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31" y="5423825"/>
            <a:ext cx="10653258" cy="1434175"/>
          </a:xfrm>
          <a:prstGeom prst="rect">
            <a:avLst/>
          </a:prstGeom>
        </p:spPr>
      </p:pic>
    </p:spTree>
    <p:extLst>
      <p:ext uri="{BB962C8B-B14F-4D97-AF65-F5344CB8AC3E}">
        <p14:creationId xmlns:p14="http://schemas.microsoft.com/office/powerpoint/2010/main" val="415498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77817" y="914400"/>
            <a:ext cx="10515600" cy="5023916"/>
          </a:xfrm>
        </p:spPr>
        <p:txBody>
          <a:bodyPr/>
          <a:lstStyle/>
          <a:p>
            <a:pPr marL="0" indent="0" algn="ctr">
              <a:buNone/>
            </a:pPr>
            <a:r>
              <a:rPr lang="sl-SI" sz="5400" dirty="0"/>
              <a:t>Socialne spretnosti in otroci z okvaro vida in z dodatnimi primanjkljaji (MDVI)</a:t>
            </a:r>
            <a:endParaRPr lang="en-GB" sz="5400" dirty="0"/>
          </a:p>
          <a:p>
            <a:endParaRPr lang="en-GB" dirty="0"/>
          </a:p>
          <a:p>
            <a:endParaRPr lang="en-GB" dirty="0"/>
          </a:p>
          <a:p>
            <a:endParaRPr lang="en-GB" dirty="0"/>
          </a:p>
          <a:p>
            <a:endParaRPr lang="sl-SI"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pic>
        <p:nvPicPr>
          <p:cNvPr id="4" name="Picture 2" descr="Hand-Under-Hand Guidance – Texas Deafblind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923" y="3105836"/>
            <a:ext cx="4369707" cy="224438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237840" y="5298935"/>
            <a:ext cx="5795554" cy="461665"/>
          </a:xfrm>
          <a:prstGeom prst="rect">
            <a:avLst/>
          </a:prstGeom>
        </p:spPr>
        <p:txBody>
          <a:bodyPr wrap="square">
            <a:spAutoFit/>
          </a:bodyPr>
          <a:lstStyle/>
          <a:p>
            <a:r>
              <a:rPr lang="en-GB" sz="1200" dirty="0"/>
              <a:t>https://txdeafblindproject.org/communication/interaction-bonding/hand-under-hand-guidance/</a:t>
            </a:r>
          </a:p>
        </p:txBody>
      </p:sp>
    </p:spTree>
    <p:extLst>
      <p:ext uri="{BB962C8B-B14F-4D97-AF65-F5344CB8AC3E}">
        <p14:creationId xmlns:p14="http://schemas.microsoft.com/office/powerpoint/2010/main" val="130800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77817" y="914400"/>
            <a:ext cx="10515600" cy="5023916"/>
          </a:xfrm>
        </p:spPr>
        <p:txBody>
          <a:bodyPr/>
          <a:lstStyle/>
          <a:p>
            <a:pPr marL="0" indent="0" algn="ctr">
              <a:buNone/>
            </a:pPr>
            <a:r>
              <a:rPr lang="en-GB" sz="5400" dirty="0"/>
              <a:t> </a:t>
            </a:r>
            <a:endParaRPr lang="sl-SI"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sp>
        <p:nvSpPr>
          <p:cNvPr id="11" name="TextBox 10">
            <a:extLst>
              <a:ext uri="{FF2B5EF4-FFF2-40B4-BE49-F238E27FC236}">
                <a16:creationId xmlns:a16="http://schemas.microsoft.com/office/drawing/2014/main" id="{E844049B-8C67-D154-DF11-A9F5EC4B4405}"/>
              </a:ext>
            </a:extLst>
          </p:cNvPr>
          <p:cNvSpPr txBox="1"/>
          <p:nvPr/>
        </p:nvSpPr>
        <p:spPr>
          <a:xfrm>
            <a:off x="1491449" y="914400"/>
            <a:ext cx="8487052" cy="5447645"/>
          </a:xfrm>
          <a:prstGeom prst="rect">
            <a:avLst/>
          </a:prstGeom>
          <a:noFill/>
        </p:spPr>
        <p:txBody>
          <a:bodyPr wrap="square">
            <a:spAutoFit/>
          </a:bodyPr>
          <a:lstStyle/>
          <a:p>
            <a:pPr marL="0" indent="0" algn="just">
              <a:buNone/>
            </a:pPr>
            <a:r>
              <a:rPr lang="en-GB" sz="2800" b="0" i="0" dirty="0">
                <a:solidFill>
                  <a:srgbClr val="000000"/>
                </a:solidFill>
                <a:effectLst/>
                <a:latin typeface="avenirnext"/>
              </a:rPr>
              <a:t>»</a:t>
            </a:r>
            <a:r>
              <a:rPr lang="en-GB" sz="2800" b="0" i="0" dirty="0" err="1">
                <a:solidFill>
                  <a:srgbClr val="000000"/>
                </a:solidFill>
                <a:effectLst/>
                <a:latin typeface="avenirnext"/>
              </a:rPr>
              <a:t>Otroci</a:t>
            </a:r>
            <a:r>
              <a:rPr lang="en-GB" sz="2800" b="0" i="0" dirty="0">
                <a:solidFill>
                  <a:srgbClr val="000000"/>
                </a:solidFill>
                <a:effectLst/>
                <a:latin typeface="avenirnext"/>
              </a:rPr>
              <a:t> z </a:t>
            </a:r>
            <a:r>
              <a:rPr lang="sl-SI" sz="2800" b="0" i="0" dirty="0">
                <a:solidFill>
                  <a:srgbClr val="000000"/>
                </a:solidFill>
                <a:effectLst/>
                <a:latin typeface="avenirnext"/>
              </a:rPr>
              <a:t>okvaro vida in dodatnimi primanjkljaji </a:t>
            </a:r>
            <a:r>
              <a:rPr lang="en-GB" sz="2800" b="0" i="0" dirty="0">
                <a:solidFill>
                  <a:srgbClr val="000000"/>
                </a:solidFill>
                <a:effectLst/>
                <a:latin typeface="avenirnext"/>
              </a:rPr>
              <a:t>(MDVI) </a:t>
            </a:r>
            <a:r>
              <a:rPr lang="en-GB" sz="2800" b="0" i="0" dirty="0" err="1">
                <a:solidFill>
                  <a:srgbClr val="000000"/>
                </a:solidFill>
                <a:effectLst/>
                <a:latin typeface="avenirnext"/>
              </a:rPr>
              <a:t>imajo</a:t>
            </a:r>
            <a:r>
              <a:rPr lang="en-GB" sz="2800" b="0" i="0" dirty="0">
                <a:solidFill>
                  <a:srgbClr val="000000"/>
                </a:solidFill>
                <a:effectLst/>
                <a:latin typeface="avenirnext"/>
              </a:rPr>
              <a:t> </a:t>
            </a:r>
            <a:r>
              <a:rPr lang="sl-SI" sz="2800" b="0" i="0" dirty="0">
                <a:solidFill>
                  <a:srgbClr val="000000"/>
                </a:solidFill>
                <a:effectLst/>
                <a:latin typeface="avenirnext"/>
              </a:rPr>
              <a:t>okvaro </a:t>
            </a:r>
            <a:r>
              <a:rPr lang="en-GB" sz="2800" b="0" i="0" dirty="0" err="1">
                <a:solidFill>
                  <a:srgbClr val="000000"/>
                </a:solidFill>
                <a:effectLst/>
                <a:latin typeface="avenirnext"/>
              </a:rPr>
              <a:t>vida</a:t>
            </a:r>
            <a:r>
              <a:rPr lang="en-GB" sz="2800" b="0" i="0" dirty="0">
                <a:solidFill>
                  <a:srgbClr val="000000"/>
                </a:solidFill>
                <a:effectLst/>
                <a:latin typeface="avenirnext"/>
              </a:rPr>
              <a:t> in </a:t>
            </a:r>
            <a:r>
              <a:rPr lang="en-GB" sz="2800" b="0" i="0" dirty="0" err="1">
                <a:solidFill>
                  <a:srgbClr val="000000"/>
                </a:solidFill>
                <a:effectLst/>
                <a:latin typeface="avenirnext"/>
              </a:rPr>
              <a:t>vsaj</a:t>
            </a:r>
            <a:r>
              <a:rPr lang="en-GB" sz="2800" b="0" i="0" dirty="0">
                <a:solidFill>
                  <a:srgbClr val="000000"/>
                </a:solidFill>
                <a:effectLst/>
                <a:latin typeface="avenirnext"/>
              </a:rPr>
              <a:t> </a:t>
            </a:r>
            <a:r>
              <a:rPr lang="en-GB" sz="2800" b="0" i="0" dirty="0" err="1">
                <a:solidFill>
                  <a:srgbClr val="000000"/>
                </a:solidFill>
                <a:effectLst/>
                <a:latin typeface="avenirnext"/>
              </a:rPr>
              <a:t>še</a:t>
            </a:r>
            <a:r>
              <a:rPr lang="en-GB" sz="2800" b="0" i="0" dirty="0">
                <a:solidFill>
                  <a:srgbClr val="000000"/>
                </a:solidFill>
                <a:effectLst/>
                <a:latin typeface="avenirnext"/>
              </a:rPr>
              <a:t> </a:t>
            </a:r>
            <a:r>
              <a:rPr lang="en-GB" sz="2800" b="0" i="0" dirty="0" err="1">
                <a:solidFill>
                  <a:srgbClr val="000000"/>
                </a:solidFill>
                <a:effectLst/>
                <a:latin typeface="avenirnext"/>
              </a:rPr>
              <a:t>en</a:t>
            </a:r>
            <a:r>
              <a:rPr lang="sl-SI" sz="2800" b="0" i="0" dirty="0">
                <a:solidFill>
                  <a:srgbClr val="000000"/>
                </a:solidFill>
                <a:effectLst/>
                <a:latin typeface="avenirnext"/>
              </a:rPr>
              <a:t> primanjkljaj ali </a:t>
            </a:r>
            <a:r>
              <a:rPr lang="en-GB" sz="2800" b="0" i="0" dirty="0" err="1">
                <a:solidFill>
                  <a:srgbClr val="000000"/>
                </a:solidFill>
                <a:effectLst/>
                <a:latin typeface="avenirnext"/>
              </a:rPr>
              <a:t>motnj</a:t>
            </a:r>
            <a:r>
              <a:rPr lang="sl-SI" sz="2800" b="0" i="0" dirty="0">
                <a:solidFill>
                  <a:srgbClr val="000000"/>
                </a:solidFill>
                <a:effectLst/>
                <a:latin typeface="avenirnext"/>
              </a:rPr>
              <a:t>o</a:t>
            </a:r>
            <a:r>
              <a:rPr lang="en-GB" sz="2800" b="0" i="0" dirty="0">
                <a:solidFill>
                  <a:srgbClr val="000000"/>
                </a:solidFill>
                <a:effectLst/>
                <a:latin typeface="avenirnext"/>
              </a:rPr>
              <a:t>, ki je </a:t>
            </a:r>
            <a:r>
              <a:rPr lang="en-GB" sz="2800" b="0" i="0" dirty="0" err="1">
                <a:solidFill>
                  <a:srgbClr val="000000"/>
                </a:solidFill>
                <a:effectLst/>
                <a:latin typeface="avenirnext"/>
              </a:rPr>
              <a:t>lahko</a:t>
            </a:r>
            <a:r>
              <a:rPr lang="sl-SI" sz="2800" dirty="0">
                <a:solidFill>
                  <a:srgbClr val="000000"/>
                </a:solidFill>
                <a:latin typeface="avenirnext"/>
              </a:rPr>
              <a:t> razvojna motnja, motnja v duševnem razvoju</a:t>
            </a:r>
            <a:r>
              <a:rPr lang="en-GB" sz="2800" b="0" i="0" dirty="0">
                <a:solidFill>
                  <a:srgbClr val="000000"/>
                </a:solidFill>
                <a:effectLst/>
                <a:latin typeface="avenirnext"/>
              </a:rPr>
              <a:t>,</a:t>
            </a:r>
            <a:r>
              <a:rPr lang="sl-SI" sz="2800" b="0" i="0" dirty="0">
                <a:solidFill>
                  <a:srgbClr val="000000"/>
                </a:solidFill>
                <a:effectLst/>
                <a:latin typeface="avenirnext"/>
              </a:rPr>
              <a:t> primanjkljaj na gibalnem področju ali </a:t>
            </a:r>
            <a:r>
              <a:rPr lang="en-GB" sz="2800" b="0" i="0" dirty="0" err="1">
                <a:solidFill>
                  <a:srgbClr val="000000"/>
                </a:solidFill>
                <a:effectLst/>
                <a:latin typeface="avenirnext"/>
              </a:rPr>
              <a:t>povezana</a:t>
            </a:r>
            <a:r>
              <a:rPr lang="en-GB" sz="2800" b="0" i="0" dirty="0">
                <a:solidFill>
                  <a:srgbClr val="000000"/>
                </a:solidFill>
                <a:effectLst/>
                <a:latin typeface="avenirnext"/>
              </a:rPr>
              <a:t> s </a:t>
            </a:r>
            <a:r>
              <a:rPr lang="en-GB" sz="2800" b="0" i="0" dirty="0" err="1">
                <a:solidFill>
                  <a:srgbClr val="000000"/>
                </a:solidFill>
                <a:effectLst/>
                <a:latin typeface="avenirnext"/>
              </a:rPr>
              <a:t>sluho</a:t>
            </a:r>
            <a:r>
              <a:rPr lang="sl-SI" sz="2800" b="0" i="0" dirty="0">
                <a:solidFill>
                  <a:srgbClr val="000000"/>
                </a:solidFill>
                <a:effectLst/>
                <a:latin typeface="avenirnext"/>
              </a:rPr>
              <a:t>m. Večina </a:t>
            </a:r>
            <a:r>
              <a:rPr lang="en-GB" sz="2800" b="0" i="0" dirty="0" err="1">
                <a:solidFill>
                  <a:srgbClr val="000000"/>
                </a:solidFill>
                <a:effectLst/>
                <a:latin typeface="avenirnext"/>
              </a:rPr>
              <a:t>otrok</a:t>
            </a:r>
            <a:r>
              <a:rPr lang="en-GB" sz="2800" b="0" i="0" dirty="0">
                <a:solidFill>
                  <a:srgbClr val="000000"/>
                </a:solidFill>
                <a:effectLst/>
                <a:latin typeface="avenirnext"/>
              </a:rPr>
              <a:t> </a:t>
            </a:r>
            <a:r>
              <a:rPr lang="sl-SI" sz="2800" b="0" i="0" dirty="0">
                <a:solidFill>
                  <a:srgbClr val="000000"/>
                </a:solidFill>
                <a:effectLst/>
                <a:latin typeface="avenirnext"/>
              </a:rPr>
              <a:t>z MDVI </a:t>
            </a:r>
            <a:r>
              <a:rPr lang="en-GB" sz="2800" b="0" i="0" dirty="0">
                <a:solidFill>
                  <a:srgbClr val="000000"/>
                </a:solidFill>
                <a:effectLst/>
                <a:latin typeface="avenirnext"/>
              </a:rPr>
              <a:t>se </a:t>
            </a:r>
            <a:r>
              <a:rPr lang="en-GB" sz="2800" b="0" i="0" dirty="0" err="1">
                <a:solidFill>
                  <a:srgbClr val="000000"/>
                </a:solidFill>
                <a:effectLst/>
                <a:latin typeface="avenirnext"/>
              </a:rPr>
              <a:t>sooča</a:t>
            </a:r>
            <a:r>
              <a:rPr lang="en-GB" sz="2800" b="0" i="0" dirty="0">
                <a:solidFill>
                  <a:srgbClr val="000000"/>
                </a:solidFill>
                <a:effectLst/>
                <a:latin typeface="avenirnext"/>
              </a:rPr>
              <a:t> z </a:t>
            </a:r>
            <a:r>
              <a:rPr lang="en-GB" sz="2800" b="0" i="0" dirty="0" err="1">
                <a:solidFill>
                  <a:srgbClr val="000000"/>
                </a:solidFill>
                <a:effectLst/>
                <a:latin typeface="avenirnext"/>
              </a:rPr>
              <a:t>izzivi</a:t>
            </a:r>
            <a:r>
              <a:rPr lang="en-GB" sz="2800" b="0" i="0" dirty="0">
                <a:solidFill>
                  <a:srgbClr val="000000"/>
                </a:solidFill>
                <a:effectLst/>
                <a:latin typeface="avenirnext"/>
              </a:rPr>
              <a:t> </a:t>
            </a:r>
            <a:r>
              <a:rPr lang="en-GB" sz="2800" b="0" i="0" dirty="0" err="1">
                <a:solidFill>
                  <a:srgbClr val="000000"/>
                </a:solidFill>
                <a:effectLst/>
                <a:latin typeface="avenirnext"/>
              </a:rPr>
              <a:t>pri</a:t>
            </a:r>
            <a:r>
              <a:rPr lang="en-GB" sz="2800" b="0" i="0" dirty="0">
                <a:solidFill>
                  <a:srgbClr val="000000"/>
                </a:solidFill>
                <a:effectLst/>
                <a:latin typeface="avenirnext"/>
              </a:rPr>
              <a:t> </a:t>
            </a:r>
            <a:r>
              <a:rPr lang="sl-SI" sz="2800" b="0" i="0" dirty="0">
                <a:solidFill>
                  <a:srgbClr val="000000"/>
                </a:solidFill>
                <a:effectLst/>
                <a:latin typeface="avenirnext"/>
              </a:rPr>
              <a:t>sporazumevanju</a:t>
            </a:r>
            <a:r>
              <a:rPr lang="en-GB" sz="2800" b="0" i="0" dirty="0">
                <a:solidFill>
                  <a:srgbClr val="000000"/>
                </a:solidFill>
                <a:effectLst/>
                <a:latin typeface="avenirnext"/>
              </a:rPr>
              <a:t>, </a:t>
            </a:r>
            <a:r>
              <a:rPr lang="sl-SI" sz="2800" b="0" i="0" dirty="0">
                <a:solidFill>
                  <a:srgbClr val="000000"/>
                </a:solidFill>
                <a:effectLst/>
                <a:latin typeface="avenirnext"/>
              </a:rPr>
              <a:t>socialnem vključevanju in interakcijah</a:t>
            </a:r>
            <a:r>
              <a:rPr lang="en-GB" sz="2800" b="0" i="0" dirty="0">
                <a:solidFill>
                  <a:srgbClr val="000000"/>
                </a:solidFill>
                <a:effectLst/>
                <a:latin typeface="avenirnext"/>
              </a:rPr>
              <a:t>, </a:t>
            </a:r>
            <a:r>
              <a:rPr lang="en-GB" sz="2800" b="0" i="0" dirty="0" err="1">
                <a:solidFill>
                  <a:srgbClr val="000000"/>
                </a:solidFill>
                <a:effectLst/>
                <a:latin typeface="avenirnext"/>
              </a:rPr>
              <a:t>gibanju</a:t>
            </a:r>
            <a:r>
              <a:rPr lang="en-GB" sz="2800" b="0" i="0" dirty="0">
                <a:solidFill>
                  <a:srgbClr val="000000"/>
                </a:solidFill>
                <a:effectLst/>
                <a:latin typeface="avenirnext"/>
              </a:rPr>
              <a:t> in </a:t>
            </a:r>
            <a:r>
              <a:rPr lang="sl-SI" sz="2800" b="0" i="0" dirty="0">
                <a:solidFill>
                  <a:srgbClr val="000000"/>
                </a:solidFill>
                <a:effectLst/>
                <a:latin typeface="avenirnext"/>
              </a:rPr>
              <a:t>spretnostih</a:t>
            </a:r>
            <a:r>
              <a:rPr lang="en-GB" sz="2800" b="0" i="0" dirty="0">
                <a:solidFill>
                  <a:srgbClr val="000000"/>
                </a:solidFill>
                <a:effectLst/>
                <a:latin typeface="avenirnext"/>
              </a:rPr>
              <a:t> </a:t>
            </a:r>
            <a:r>
              <a:rPr lang="sl-SI" sz="2800" b="0" i="0" dirty="0">
                <a:solidFill>
                  <a:srgbClr val="000000"/>
                </a:solidFill>
                <a:effectLst/>
                <a:latin typeface="avenirnext"/>
              </a:rPr>
              <a:t>vsakodnevnega </a:t>
            </a:r>
            <a:r>
              <a:rPr lang="en-GB" sz="2800" b="0" i="0" dirty="0" err="1">
                <a:solidFill>
                  <a:srgbClr val="000000"/>
                </a:solidFill>
                <a:effectLst/>
                <a:latin typeface="avenirnext"/>
              </a:rPr>
              <a:t>življenja</a:t>
            </a:r>
            <a:r>
              <a:rPr lang="en-GB" sz="2800" b="0" i="0" dirty="0">
                <a:solidFill>
                  <a:srgbClr val="000000"/>
                </a:solidFill>
                <a:effectLst/>
                <a:latin typeface="avenirnext"/>
              </a:rPr>
              <a:t>. </a:t>
            </a:r>
            <a:r>
              <a:rPr lang="sl-SI" sz="2800" dirty="0">
                <a:solidFill>
                  <a:srgbClr val="000000"/>
                </a:solidFill>
                <a:latin typeface="avenirnext"/>
              </a:rPr>
              <a:t>Pristopi in strategije</a:t>
            </a:r>
            <a:r>
              <a:rPr lang="en-GB" sz="2800" b="0" i="0" dirty="0">
                <a:solidFill>
                  <a:srgbClr val="000000"/>
                </a:solidFill>
                <a:effectLst/>
                <a:latin typeface="avenirnext"/>
              </a:rPr>
              <a:t>, k</a:t>
            </a:r>
            <a:r>
              <a:rPr lang="sl-SI" sz="2800" dirty="0">
                <a:solidFill>
                  <a:srgbClr val="000000"/>
                </a:solidFill>
                <a:latin typeface="avenirnext"/>
              </a:rPr>
              <a:t>i so lahko učinkovite </a:t>
            </a:r>
            <a:r>
              <a:rPr lang="en-GB" sz="2800" b="0" i="0" dirty="0" err="1">
                <a:solidFill>
                  <a:srgbClr val="000000"/>
                </a:solidFill>
                <a:effectLst/>
                <a:latin typeface="avenirnext"/>
              </a:rPr>
              <a:t>pri</a:t>
            </a:r>
            <a:r>
              <a:rPr lang="en-GB" sz="2800" b="0" i="0" dirty="0">
                <a:solidFill>
                  <a:srgbClr val="000000"/>
                </a:solidFill>
                <a:effectLst/>
                <a:latin typeface="avenirnext"/>
              </a:rPr>
              <a:t> </a:t>
            </a:r>
            <a:r>
              <a:rPr lang="en-GB" sz="2800" b="0" i="0" dirty="0" err="1">
                <a:solidFill>
                  <a:srgbClr val="000000"/>
                </a:solidFill>
                <a:effectLst/>
                <a:latin typeface="avenirnext"/>
              </a:rPr>
              <a:t>otroku</a:t>
            </a:r>
            <a:r>
              <a:rPr lang="en-GB" sz="2800" b="0" i="0" dirty="0">
                <a:solidFill>
                  <a:srgbClr val="000000"/>
                </a:solidFill>
                <a:effectLst/>
                <a:latin typeface="avenirnext"/>
              </a:rPr>
              <a:t> z </a:t>
            </a:r>
            <a:r>
              <a:rPr lang="en-GB" sz="2800" b="0" i="0" dirty="0" err="1">
                <a:solidFill>
                  <a:srgbClr val="000000"/>
                </a:solidFill>
                <a:effectLst/>
                <a:latin typeface="avenirnext"/>
              </a:rPr>
              <a:t>en</a:t>
            </a:r>
            <a:r>
              <a:rPr lang="sl-SI" sz="2800" b="0" i="0" dirty="0" err="1">
                <a:solidFill>
                  <a:srgbClr val="000000"/>
                </a:solidFill>
                <a:effectLst/>
                <a:latin typeface="avenirnext"/>
              </a:rPr>
              <a:t>im</a:t>
            </a:r>
            <a:r>
              <a:rPr lang="sl-SI" sz="2800" b="0" i="0" dirty="0">
                <a:solidFill>
                  <a:srgbClr val="000000"/>
                </a:solidFill>
                <a:effectLst/>
                <a:latin typeface="avenirnext"/>
              </a:rPr>
              <a:t> primanjkljajem </a:t>
            </a:r>
            <a:r>
              <a:rPr lang="en-GB" sz="2800" b="0" i="0" dirty="0" err="1">
                <a:solidFill>
                  <a:srgbClr val="000000"/>
                </a:solidFill>
                <a:effectLst/>
                <a:latin typeface="avenirnext"/>
              </a:rPr>
              <a:t>niso</a:t>
            </a:r>
            <a:r>
              <a:rPr lang="en-GB" sz="2800" b="0" i="0" dirty="0">
                <a:solidFill>
                  <a:srgbClr val="000000"/>
                </a:solidFill>
                <a:effectLst/>
                <a:latin typeface="avenirnext"/>
              </a:rPr>
              <a:t> </a:t>
            </a:r>
            <a:r>
              <a:rPr lang="en-GB" sz="2800" b="0" i="0" dirty="0" err="1">
                <a:solidFill>
                  <a:srgbClr val="000000"/>
                </a:solidFill>
                <a:effectLst/>
                <a:latin typeface="avenirnext"/>
              </a:rPr>
              <a:t>nujno</a:t>
            </a:r>
            <a:r>
              <a:rPr lang="en-GB" sz="2800" b="0" i="0" dirty="0">
                <a:solidFill>
                  <a:srgbClr val="000000"/>
                </a:solidFill>
                <a:effectLst/>
                <a:latin typeface="avenirnext"/>
              </a:rPr>
              <a:t> </a:t>
            </a:r>
            <a:r>
              <a:rPr lang="en-GB" sz="2800" b="0" i="0" dirty="0" err="1">
                <a:solidFill>
                  <a:srgbClr val="000000"/>
                </a:solidFill>
                <a:effectLst/>
                <a:latin typeface="avenirnext"/>
              </a:rPr>
              <a:t>učinkovite</a:t>
            </a:r>
            <a:r>
              <a:rPr lang="en-GB" sz="2800" b="0" i="0" dirty="0">
                <a:solidFill>
                  <a:srgbClr val="000000"/>
                </a:solidFill>
                <a:effectLst/>
                <a:latin typeface="avenirnext"/>
              </a:rPr>
              <a:t> </a:t>
            </a:r>
            <a:r>
              <a:rPr lang="en-GB" sz="2800" b="0" i="0" dirty="0" err="1">
                <a:solidFill>
                  <a:srgbClr val="000000"/>
                </a:solidFill>
                <a:effectLst/>
                <a:latin typeface="avenirnext"/>
              </a:rPr>
              <a:t>pri</a:t>
            </a:r>
            <a:r>
              <a:rPr lang="en-GB" sz="2800" b="0" i="0" dirty="0">
                <a:solidFill>
                  <a:srgbClr val="000000"/>
                </a:solidFill>
                <a:effectLst/>
                <a:latin typeface="avenirnext"/>
              </a:rPr>
              <a:t> </a:t>
            </a:r>
            <a:r>
              <a:rPr lang="en-GB" sz="2800" b="0" i="0" dirty="0" err="1">
                <a:solidFill>
                  <a:srgbClr val="000000"/>
                </a:solidFill>
                <a:effectLst/>
                <a:latin typeface="avenirnext"/>
              </a:rPr>
              <a:t>otrocih</a:t>
            </a:r>
            <a:r>
              <a:rPr lang="en-GB" sz="2800" b="0" i="0" dirty="0">
                <a:solidFill>
                  <a:srgbClr val="000000"/>
                </a:solidFill>
                <a:effectLst/>
                <a:latin typeface="avenirnext"/>
              </a:rPr>
              <a:t> z MDVI, </a:t>
            </a:r>
            <a:r>
              <a:rPr lang="en-GB" sz="2800" b="0" i="0" dirty="0" err="1">
                <a:solidFill>
                  <a:srgbClr val="000000"/>
                </a:solidFill>
                <a:effectLst/>
                <a:latin typeface="avenirnext"/>
              </a:rPr>
              <a:t>ker</a:t>
            </a:r>
            <a:r>
              <a:rPr lang="sl-SI" sz="2800" b="0" i="0" dirty="0">
                <a:solidFill>
                  <a:srgbClr val="000000"/>
                </a:solidFill>
                <a:effectLst/>
                <a:latin typeface="avenirnext"/>
              </a:rPr>
              <a:t> njihovo funkcioniranje ne predstavlja preprost seštevek primanjkljajev ali motenj temveč  kombinacijo več primanjkljajev</a:t>
            </a:r>
            <a:r>
              <a:rPr lang="en-GB" sz="2800" b="0" i="0" dirty="0">
                <a:solidFill>
                  <a:srgbClr val="000000"/>
                </a:solidFill>
                <a:effectLst/>
                <a:latin typeface="avenirnext"/>
              </a:rPr>
              <a:t>.„</a:t>
            </a:r>
            <a:endParaRPr lang="sl-SI" sz="2800" dirty="0">
              <a:solidFill>
                <a:srgbClr val="000000"/>
              </a:solidFill>
              <a:latin typeface="avenirnext"/>
            </a:endParaRPr>
          </a:p>
          <a:p>
            <a:pPr marL="0" indent="0">
              <a:buNone/>
            </a:pPr>
            <a:r>
              <a:rPr lang="en-GB" sz="1200" b="0" i="0" dirty="0">
                <a:solidFill>
                  <a:srgbClr val="000000"/>
                </a:solidFill>
                <a:effectLst/>
              </a:rPr>
              <a:t>(www.perkins.org/children-with-multiple-disabilities-and-vision-impairment-mdvi)</a:t>
            </a:r>
            <a:endParaRPr lang="en-US" sz="1200" dirty="0"/>
          </a:p>
        </p:txBody>
      </p:sp>
    </p:spTree>
    <p:extLst>
      <p:ext uri="{BB962C8B-B14F-4D97-AF65-F5344CB8AC3E}">
        <p14:creationId xmlns:p14="http://schemas.microsoft.com/office/powerpoint/2010/main" val="394117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638438" y="1170582"/>
            <a:ext cx="9144000" cy="1130530"/>
          </a:xfrm>
        </p:spPr>
        <p:txBody>
          <a:bodyPr>
            <a:normAutofit/>
          </a:bodyPr>
          <a:lstStyle/>
          <a:p>
            <a:endParaRPr lang="sl-SI" sz="7200" dirty="0"/>
          </a:p>
        </p:txBody>
      </p:sp>
      <p:sp>
        <p:nvSpPr>
          <p:cNvPr id="3" name="Podnaslov 2"/>
          <p:cNvSpPr>
            <a:spLocks noGrp="1"/>
          </p:cNvSpPr>
          <p:nvPr>
            <p:ph type="subTitle" idx="1"/>
          </p:nvPr>
        </p:nvSpPr>
        <p:spPr>
          <a:xfrm>
            <a:off x="1638438" y="2367121"/>
            <a:ext cx="9144000" cy="523702"/>
          </a:xfrm>
        </p:spPr>
        <p:txBody>
          <a:bodyPr>
            <a:normAutofit fontScale="25000" lnSpcReduction="20000"/>
          </a:bodyPr>
          <a:lstStyle/>
          <a:p>
            <a:pPr algn="l"/>
            <a:endParaRPr lang="en-GB" sz="21600" dirty="0"/>
          </a:p>
          <a:p>
            <a:r>
              <a:rPr lang="sl-SI" sz="21600" dirty="0"/>
              <a:t>Ker je skupina otrok z </a:t>
            </a:r>
            <a:r>
              <a:rPr lang="en-GB" sz="21600" dirty="0"/>
              <a:t>MDVI </a:t>
            </a:r>
            <a:r>
              <a:rPr lang="sl-SI" sz="21600" dirty="0"/>
              <a:t>izrazito </a:t>
            </a:r>
            <a:r>
              <a:rPr lang="en-GB" sz="21600" dirty="0" err="1"/>
              <a:t>raznolika</a:t>
            </a:r>
            <a:r>
              <a:rPr lang="en-GB" sz="21600" dirty="0"/>
              <a:t>, je </a:t>
            </a:r>
            <a:r>
              <a:rPr lang="en-GB" sz="21600" dirty="0" err="1"/>
              <a:t>lahko</a:t>
            </a:r>
            <a:r>
              <a:rPr lang="en-GB" sz="21600" dirty="0"/>
              <a:t> </a:t>
            </a:r>
            <a:r>
              <a:rPr lang="en-GB" sz="21600" dirty="0" err="1"/>
              <a:t>proces</a:t>
            </a:r>
            <a:r>
              <a:rPr lang="en-GB" sz="21600" dirty="0"/>
              <a:t> </a:t>
            </a:r>
            <a:r>
              <a:rPr lang="en-GB" sz="21600" dirty="0" err="1"/>
              <a:t>razvijanja</a:t>
            </a:r>
            <a:r>
              <a:rPr lang="en-GB" sz="21600" dirty="0"/>
              <a:t> </a:t>
            </a:r>
            <a:r>
              <a:rPr lang="en-GB" sz="21600" dirty="0" err="1"/>
              <a:t>socialnih</a:t>
            </a:r>
            <a:r>
              <a:rPr lang="en-GB" sz="21600" dirty="0"/>
              <a:t> </a:t>
            </a:r>
            <a:r>
              <a:rPr lang="sl-SI" sz="21600" dirty="0"/>
              <a:t>spretnosti</a:t>
            </a:r>
            <a:r>
              <a:rPr lang="en-GB" sz="21600" dirty="0"/>
              <a:t> </a:t>
            </a:r>
            <a:r>
              <a:rPr lang="en-GB" sz="21600" dirty="0" err="1"/>
              <a:t>zahtevnejši</a:t>
            </a:r>
            <a:r>
              <a:rPr lang="en-GB" sz="21600" dirty="0"/>
              <a:t>.</a:t>
            </a:r>
          </a:p>
          <a:p>
            <a:endParaRPr lang="sl-SI" sz="28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0062" y="224597"/>
            <a:ext cx="1594381" cy="455421"/>
          </a:xfrm>
          <a:prstGeom prst="rect">
            <a:avLst/>
          </a:prstGeom>
        </p:spPr>
      </p:pic>
      <p:sp>
        <p:nvSpPr>
          <p:cNvPr id="9" name="Enakokraki trikotnik 8"/>
          <p:cNvSpPr/>
          <p:nvPr/>
        </p:nvSpPr>
        <p:spPr>
          <a:xfrm flipV="1">
            <a:off x="66502"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10" name="Enakokraki trikotnik 9"/>
          <p:cNvSpPr/>
          <p:nvPr/>
        </p:nvSpPr>
        <p:spPr>
          <a:xfrm flipV="1">
            <a:off x="4566459"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55" y="5698180"/>
            <a:ext cx="5090160" cy="683477"/>
          </a:xfrm>
          <a:prstGeom prst="rect">
            <a:avLst/>
          </a:prstGeom>
        </p:spPr>
      </p:pic>
      <p:sp>
        <p:nvSpPr>
          <p:cNvPr id="4" name="Rectangle 3"/>
          <p:cNvSpPr/>
          <p:nvPr/>
        </p:nvSpPr>
        <p:spPr>
          <a:xfrm>
            <a:off x="3299906" y="2613824"/>
            <a:ext cx="6096000" cy="276999"/>
          </a:xfrm>
          <a:prstGeom prst="rect">
            <a:avLst/>
          </a:prstGeom>
        </p:spPr>
        <p:txBody>
          <a:bodyPr>
            <a:spAutoFit/>
          </a:bodyPr>
          <a:lstStyle/>
          <a:p>
            <a:r>
              <a:rPr lang="en-GB" sz="1200" dirty="0"/>
              <a:t>https://www.nationaldb.org/media/doc/HandUnderHandTechnique_a.pdf</a:t>
            </a:r>
          </a:p>
        </p:txBody>
      </p:sp>
      <p:pic>
        <p:nvPicPr>
          <p:cNvPr id="6" name="Picture 2" descr="Hand Under Hand Techniq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5166" y="652159"/>
            <a:ext cx="3502972" cy="196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63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638438" y="1170582"/>
            <a:ext cx="9144000" cy="240207"/>
          </a:xfrm>
        </p:spPr>
        <p:txBody>
          <a:bodyPr>
            <a:normAutofit fontScale="90000"/>
          </a:bodyPr>
          <a:lstStyle/>
          <a:p>
            <a:endParaRPr lang="sl-SI" sz="7200" dirty="0"/>
          </a:p>
        </p:txBody>
      </p:sp>
      <p:sp>
        <p:nvSpPr>
          <p:cNvPr id="3" name="Podnaslov 2"/>
          <p:cNvSpPr>
            <a:spLocks noGrp="1"/>
          </p:cNvSpPr>
          <p:nvPr>
            <p:ph type="subTitle" idx="1"/>
          </p:nvPr>
        </p:nvSpPr>
        <p:spPr>
          <a:xfrm>
            <a:off x="1638438" y="1874074"/>
            <a:ext cx="9144000" cy="523702"/>
          </a:xfrm>
        </p:spPr>
        <p:txBody>
          <a:bodyPr>
            <a:noAutofit/>
          </a:bodyPr>
          <a:lstStyle/>
          <a:p>
            <a:r>
              <a:rPr lang="en-GB" sz="7200" dirty="0"/>
              <a:t>…</a:t>
            </a:r>
            <a:r>
              <a:rPr lang="sl-SI" sz="7200" dirty="0"/>
              <a:t>vendar NI nemogoč</a:t>
            </a:r>
            <a:r>
              <a:rPr lang="en-GB" sz="7200" dirty="0"/>
              <a:t>!</a:t>
            </a:r>
            <a:endParaRPr lang="sl-SI" sz="72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0062" y="224597"/>
            <a:ext cx="1594381" cy="455421"/>
          </a:xfrm>
          <a:prstGeom prst="rect">
            <a:avLst/>
          </a:prstGeom>
        </p:spPr>
      </p:pic>
      <p:sp>
        <p:nvSpPr>
          <p:cNvPr id="8" name="Podnaslov 2"/>
          <p:cNvSpPr txBox="1">
            <a:spLocks/>
          </p:cNvSpPr>
          <p:nvPr/>
        </p:nvSpPr>
        <p:spPr>
          <a:xfrm>
            <a:off x="1638438" y="3416531"/>
            <a:ext cx="9144000" cy="17182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l-SI" sz="2800" dirty="0"/>
          </a:p>
        </p:txBody>
      </p:sp>
      <p:sp>
        <p:nvSpPr>
          <p:cNvPr id="9" name="Enakokraki trikotnik 8"/>
          <p:cNvSpPr/>
          <p:nvPr/>
        </p:nvSpPr>
        <p:spPr>
          <a:xfrm flipV="1">
            <a:off x="66502"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10" name="Enakokraki trikotnik 9"/>
          <p:cNvSpPr/>
          <p:nvPr/>
        </p:nvSpPr>
        <p:spPr>
          <a:xfrm flipV="1">
            <a:off x="4566459"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55" y="5698180"/>
            <a:ext cx="5090160" cy="683477"/>
          </a:xfrm>
          <a:prstGeom prst="rect">
            <a:avLst/>
          </a:prstGeom>
        </p:spPr>
      </p:pic>
      <p:pic>
        <p:nvPicPr>
          <p:cNvPr id="3074" name="Picture 2" descr="Image result for not impossible">
            <a:extLst>
              <a:ext uri="{FF2B5EF4-FFF2-40B4-BE49-F238E27FC236}">
                <a16:creationId xmlns:a16="http://schemas.microsoft.com/office/drawing/2014/main" id="{5260C53F-D4C3-ED59-9722-A85B43F6D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257" y="2794917"/>
            <a:ext cx="3530362" cy="26215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97879" y="5421181"/>
            <a:ext cx="2831416" cy="276999"/>
          </a:xfrm>
          <a:prstGeom prst="rect">
            <a:avLst/>
          </a:prstGeom>
        </p:spPr>
        <p:txBody>
          <a:bodyPr wrap="none">
            <a:spAutoFit/>
          </a:bodyPr>
          <a:lstStyle/>
          <a:p>
            <a:r>
              <a:rPr lang="en-GB" sz="1200" dirty="0"/>
              <a:t>Copyright: (c) </a:t>
            </a:r>
            <a:r>
              <a:rPr lang="en-GB" sz="1200" dirty="0" err="1"/>
              <a:t>Cacaroot</a:t>
            </a:r>
            <a:r>
              <a:rPr lang="en-GB" sz="1200" dirty="0"/>
              <a:t> | Dreamstime.com</a:t>
            </a:r>
          </a:p>
        </p:txBody>
      </p:sp>
    </p:spTree>
    <p:extLst>
      <p:ext uri="{BB962C8B-B14F-4D97-AF65-F5344CB8AC3E}">
        <p14:creationId xmlns:p14="http://schemas.microsoft.com/office/powerpoint/2010/main" val="350292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63984" y="914400"/>
            <a:ext cx="11104247" cy="4509856"/>
          </a:xfrm>
        </p:spPr>
        <p:txBody>
          <a:bodyPr>
            <a:normAutofit fontScale="77500" lnSpcReduction="20000"/>
          </a:bodyPr>
          <a:lstStyle/>
          <a:p>
            <a:pPr marL="0" indent="0" algn="ctr" fontAlgn="base">
              <a:buNone/>
            </a:pPr>
            <a:r>
              <a:rPr lang="sl-SI" sz="5700" b="1" dirty="0"/>
              <a:t>Primeri dobre prakse</a:t>
            </a:r>
            <a:r>
              <a:rPr lang="it-IT" sz="5700" b="1" dirty="0"/>
              <a:t>:</a:t>
            </a:r>
            <a:r>
              <a:rPr lang="en-US" sz="5700" b="1" dirty="0"/>
              <a:t>​ </a:t>
            </a:r>
            <a:r>
              <a:rPr lang="sl-SI" sz="5700" b="1" dirty="0"/>
              <a:t>3 prednostna področja</a:t>
            </a:r>
          </a:p>
          <a:p>
            <a:pPr marL="0" indent="0" algn="ctr" fontAlgn="base">
              <a:buNone/>
            </a:pPr>
            <a:endParaRPr lang="en-US" sz="5700" b="1" dirty="0"/>
          </a:p>
          <a:p>
            <a:pPr marL="0" indent="0" fontAlgn="base">
              <a:buNone/>
            </a:pPr>
            <a:r>
              <a:rPr lang="it-IT" sz="4000" dirty="0"/>
              <a:t>Izobraževalne in </a:t>
            </a:r>
            <a:r>
              <a:rPr lang="it-IT" sz="4000" dirty="0" err="1"/>
              <a:t>igr</a:t>
            </a:r>
            <a:r>
              <a:rPr lang="sl-SI" sz="4000" dirty="0" err="1"/>
              <a:t>alne</a:t>
            </a:r>
            <a:r>
              <a:rPr lang="it-IT" sz="4000" dirty="0"/>
              <a:t> </a:t>
            </a:r>
            <a:r>
              <a:rPr lang="sl-SI" sz="4000" dirty="0"/>
              <a:t>aktivnosti</a:t>
            </a:r>
            <a:r>
              <a:rPr lang="it-IT" sz="4000" dirty="0"/>
              <a:t> – s </a:t>
            </a:r>
            <a:r>
              <a:rPr lang="it-IT" sz="4000" dirty="0" err="1"/>
              <a:t>priložnostmi</a:t>
            </a:r>
            <a:r>
              <a:rPr lang="it-IT" sz="4000" dirty="0"/>
              <a:t> za </a:t>
            </a:r>
            <a:r>
              <a:rPr lang="sl-SI" sz="4000" dirty="0"/>
              <a:t>izkustvene individualne in skupinske obravnave</a:t>
            </a:r>
          </a:p>
          <a:p>
            <a:pPr marL="0" indent="0" fontAlgn="base">
              <a:buNone/>
            </a:pPr>
            <a:endParaRPr lang="en-US" sz="4000" dirty="0"/>
          </a:p>
          <a:p>
            <a:pPr marL="0" indent="0" fontAlgn="base">
              <a:buNone/>
            </a:pPr>
            <a:r>
              <a:rPr lang="en-US" sz="4000" dirty="0" err="1"/>
              <a:t>Pristop</a:t>
            </a:r>
            <a:r>
              <a:rPr lang="en-US" sz="4000" dirty="0"/>
              <a:t> </a:t>
            </a:r>
            <a:r>
              <a:rPr lang="sl-SI" sz="4000" dirty="0"/>
              <a:t>Miselnosti rasti</a:t>
            </a:r>
            <a:r>
              <a:rPr lang="en-US" sz="4000" dirty="0"/>
              <a:t>– </a:t>
            </a:r>
            <a:r>
              <a:rPr lang="sl-SI" sz="4000" dirty="0"/>
              <a:t>vključujoči </a:t>
            </a:r>
            <a:r>
              <a:rPr lang="en-US" sz="4000" dirty="0" err="1"/>
              <a:t>etos</a:t>
            </a:r>
            <a:r>
              <a:rPr lang="en-US" sz="4000" dirty="0"/>
              <a:t> in </a:t>
            </a:r>
            <a:r>
              <a:rPr lang="en-US" sz="4000" dirty="0" err="1"/>
              <a:t>pripravljenost</a:t>
            </a:r>
            <a:r>
              <a:rPr lang="en-US" sz="4000" dirty="0"/>
              <a:t> </a:t>
            </a:r>
            <a:r>
              <a:rPr lang="sl-SI" sz="4000" dirty="0"/>
              <a:t>za ustvarjanje</a:t>
            </a:r>
            <a:r>
              <a:rPr lang="en-US" sz="4000" dirty="0"/>
              <a:t> </a:t>
            </a:r>
            <a:r>
              <a:rPr lang="en-US" sz="4000" dirty="0" err="1"/>
              <a:t>močn</a:t>
            </a:r>
            <a:r>
              <a:rPr lang="sl-SI" sz="4000" dirty="0"/>
              <a:t>ih</a:t>
            </a:r>
            <a:r>
              <a:rPr lang="en-US" sz="4000" dirty="0"/>
              <a:t> </a:t>
            </a:r>
            <a:r>
              <a:rPr lang="en-US" sz="4000" dirty="0" err="1"/>
              <a:t>odnos</a:t>
            </a:r>
            <a:r>
              <a:rPr lang="sl-SI" sz="4000" dirty="0"/>
              <a:t>ov</a:t>
            </a:r>
          </a:p>
          <a:p>
            <a:pPr marL="0" indent="0" fontAlgn="base">
              <a:buNone/>
            </a:pPr>
            <a:endParaRPr lang="en-US" sz="4000" dirty="0"/>
          </a:p>
          <a:p>
            <a:pPr marL="0" indent="0" fontAlgn="base">
              <a:buNone/>
            </a:pPr>
            <a:r>
              <a:rPr lang="it-IT" sz="4000" dirty="0" err="1"/>
              <a:t>Učno</a:t>
            </a:r>
            <a:r>
              <a:rPr lang="it-IT" sz="4000" dirty="0"/>
              <a:t> </a:t>
            </a:r>
            <a:r>
              <a:rPr lang="it-IT" sz="4000" dirty="0" err="1"/>
              <a:t>okolje</a:t>
            </a:r>
            <a:r>
              <a:rPr lang="it-IT" sz="4000" dirty="0"/>
              <a:t> – </a:t>
            </a:r>
            <a:r>
              <a:rPr lang="sl-SI" sz="4000" dirty="0"/>
              <a:t>skrbna organizacija </a:t>
            </a:r>
            <a:r>
              <a:rPr lang="it-IT" sz="4000" dirty="0" err="1"/>
              <a:t>fizičn</a:t>
            </a:r>
            <a:r>
              <a:rPr lang="sl-SI" sz="4000" dirty="0"/>
              <a:t>ega</a:t>
            </a:r>
            <a:r>
              <a:rPr lang="it-IT" sz="4000" dirty="0"/>
              <a:t> </a:t>
            </a:r>
            <a:r>
              <a:rPr lang="it-IT" sz="4000" dirty="0" err="1"/>
              <a:t>prostor</a:t>
            </a:r>
            <a:r>
              <a:rPr lang="sl-SI" sz="4000" dirty="0"/>
              <a:t>a</a:t>
            </a:r>
            <a:r>
              <a:rPr lang="it-IT" sz="4000" dirty="0"/>
              <a:t> in </a:t>
            </a:r>
            <a:r>
              <a:rPr lang="it-IT" sz="4000" dirty="0" err="1"/>
              <a:t>material</a:t>
            </a:r>
            <a:r>
              <a:rPr lang="sl-SI" sz="4000" dirty="0"/>
              <a:t>ov</a:t>
            </a:r>
            <a:endParaRPr lang="sl-SI"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spTree>
    <p:extLst>
      <p:ext uri="{BB962C8B-B14F-4D97-AF65-F5344CB8AC3E}">
        <p14:creationId xmlns:p14="http://schemas.microsoft.com/office/powerpoint/2010/main" val="2933629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638438" y="1170582"/>
            <a:ext cx="9144000" cy="1130530"/>
          </a:xfrm>
        </p:spPr>
        <p:txBody>
          <a:bodyPr>
            <a:normAutofit/>
          </a:bodyPr>
          <a:lstStyle/>
          <a:p>
            <a:r>
              <a:rPr lang="sl-SI" sz="5400" b="1" dirty="0">
                <a:latin typeface="+mn-lt"/>
              </a:rPr>
              <a:t>Učno okolje</a:t>
            </a:r>
          </a:p>
        </p:txBody>
      </p:sp>
      <p:sp>
        <p:nvSpPr>
          <p:cNvPr id="3" name="Podnaslov 2"/>
          <p:cNvSpPr>
            <a:spLocks noGrp="1"/>
          </p:cNvSpPr>
          <p:nvPr>
            <p:ph type="subTitle" idx="1"/>
          </p:nvPr>
        </p:nvSpPr>
        <p:spPr>
          <a:xfrm>
            <a:off x="781236" y="2301112"/>
            <a:ext cx="7466120" cy="3026447"/>
          </a:xfrm>
        </p:spPr>
        <p:txBody>
          <a:bodyPr>
            <a:noAutofit/>
          </a:bodyPr>
          <a:lstStyle/>
          <a:p>
            <a:pPr algn="just"/>
            <a:r>
              <a:rPr lang="sl-SI" sz="3600" dirty="0"/>
              <a:t>Skrbno</a:t>
            </a:r>
            <a:r>
              <a:rPr lang="en-US" sz="3600" dirty="0"/>
              <a:t> </a:t>
            </a:r>
            <a:r>
              <a:rPr lang="en-US" sz="3600" dirty="0" err="1"/>
              <a:t>načrtovano</a:t>
            </a:r>
            <a:r>
              <a:rPr lang="en-US" sz="3600" dirty="0"/>
              <a:t> </a:t>
            </a:r>
            <a:r>
              <a:rPr lang="sl-SI" sz="3600" dirty="0"/>
              <a:t>učno </a:t>
            </a:r>
            <a:r>
              <a:rPr lang="en-US" sz="3600" dirty="0" err="1"/>
              <a:t>okolje</a:t>
            </a:r>
            <a:r>
              <a:rPr lang="en-US" sz="3600" dirty="0"/>
              <a:t> </a:t>
            </a:r>
            <a:r>
              <a:rPr lang="en-US" sz="3600" dirty="0" err="1"/>
              <a:t>močno</a:t>
            </a:r>
            <a:r>
              <a:rPr lang="en-US" sz="3600" dirty="0"/>
              <a:t> </a:t>
            </a:r>
            <a:r>
              <a:rPr lang="en-US" sz="3600" dirty="0" err="1"/>
              <a:t>prispeva</a:t>
            </a:r>
            <a:r>
              <a:rPr lang="en-US" sz="3600" dirty="0"/>
              <a:t> k </a:t>
            </a:r>
            <a:r>
              <a:rPr lang="en-US" sz="3600" dirty="0" err="1"/>
              <a:t>uspehu</a:t>
            </a:r>
            <a:r>
              <a:rPr lang="sl-SI" sz="3600" dirty="0"/>
              <a:t> izobraževalnega procesa. </a:t>
            </a:r>
            <a:r>
              <a:rPr lang="en-US" sz="3600" dirty="0" err="1"/>
              <a:t>Lahko</a:t>
            </a:r>
            <a:r>
              <a:rPr lang="en-US" sz="3600" dirty="0"/>
              <a:t> </a:t>
            </a:r>
            <a:r>
              <a:rPr lang="en-US" sz="3600" dirty="0" err="1"/>
              <a:t>olajša</a:t>
            </a:r>
            <a:r>
              <a:rPr lang="en-US" sz="3600" dirty="0"/>
              <a:t> </a:t>
            </a:r>
            <a:r>
              <a:rPr lang="sl-SI" sz="3600" dirty="0"/>
              <a:t>sporazumevanje</a:t>
            </a:r>
            <a:r>
              <a:rPr lang="en-US" sz="3600" dirty="0"/>
              <a:t>, </a:t>
            </a:r>
            <a:r>
              <a:rPr lang="en-US" sz="3600" dirty="0" err="1"/>
              <a:t>avtonomijo</a:t>
            </a:r>
            <a:r>
              <a:rPr lang="en-US" sz="3600" dirty="0"/>
              <a:t>, </a:t>
            </a:r>
            <a:r>
              <a:rPr lang="sl-SI" sz="3600" dirty="0"/>
              <a:t>orientacijo in gibanje, </a:t>
            </a:r>
            <a:r>
              <a:rPr lang="en-US" sz="3600" dirty="0" err="1"/>
              <a:t>tudi</a:t>
            </a:r>
            <a:r>
              <a:rPr lang="en-US" sz="3600" dirty="0"/>
              <a:t> </a:t>
            </a:r>
            <a:r>
              <a:rPr lang="en-US" sz="3600" dirty="0" err="1"/>
              <a:t>socialn</a:t>
            </a:r>
            <a:r>
              <a:rPr lang="sl-SI" sz="3600" dirty="0"/>
              <a:t>e </a:t>
            </a:r>
            <a:r>
              <a:rPr lang="en-US" sz="3600" dirty="0" err="1"/>
              <a:t>interakcij</a:t>
            </a:r>
            <a:r>
              <a:rPr lang="sl-SI" sz="3600" dirty="0"/>
              <a:t>e</a:t>
            </a:r>
            <a:r>
              <a:rPr lang="en-US" sz="3600" dirty="0"/>
              <a:t>.</a:t>
            </a:r>
            <a:endParaRPr lang="sl-SI" sz="36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0062" y="224597"/>
            <a:ext cx="1594381" cy="455421"/>
          </a:xfrm>
          <a:prstGeom prst="rect">
            <a:avLst/>
          </a:prstGeom>
        </p:spPr>
      </p:pic>
      <p:sp>
        <p:nvSpPr>
          <p:cNvPr id="8" name="Podnaslov 2"/>
          <p:cNvSpPr txBox="1">
            <a:spLocks/>
          </p:cNvSpPr>
          <p:nvPr/>
        </p:nvSpPr>
        <p:spPr>
          <a:xfrm>
            <a:off x="1638438" y="3416531"/>
            <a:ext cx="9144000" cy="17182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l-SI" sz="2800" dirty="0"/>
          </a:p>
        </p:txBody>
      </p:sp>
      <p:sp>
        <p:nvSpPr>
          <p:cNvPr id="9" name="Enakokraki trikotnik 8"/>
          <p:cNvSpPr/>
          <p:nvPr/>
        </p:nvSpPr>
        <p:spPr>
          <a:xfrm flipV="1">
            <a:off x="66502"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10" name="Enakokraki trikotnik 9"/>
          <p:cNvSpPr/>
          <p:nvPr/>
        </p:nvSpPr>
        <p:spPr>
          <a:xfrm flipV="1">
            <a:off x="4566459"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55" y="5698180"/>
            <a:ext cx="5090160" cy="683477"/>
          </a:xfrm>
          <a:prstGeom prst="rect">
            <a:avLst/>
          </a:prstGeom>
        </p:spPr>
      </p:pic>
      <p:pic>
        <p:nvPicPr>
          <p:cNvPr id="4098" name="Picture 2" descr="MDVI Euronet (@MDVIEuronet) /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9159" y="2652208"/>
            <a:ext cx="3686950" cy="26719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18240" y="5513514"/>
            <a:ext cx="1064394" cy="276999"/>
          </a:xfrm>
          <a:prstGeom prst="rect">
            <a:avLst/>
          </a:prstGeom>
        </p:spPr>
        <p:txBody>
          <a:bodyPr wrap="none">
            <a:spAutoFit/>
          </a:bodyPr>
          <a:lstStyle/>
          <a:p>
            <a:r>
              <a:rPr lang="en-GB" sz="1200" dirty="0"/>
              <a:t>MDVI </a:t>
            </a:r>
            <a:r>
              <a:rPr lang="en-GB" sz="1200" dirty="0" err="1"/>
              <a:t>Euronet</a:t>
            </a:r>
            <a:endParaRPr lang="sl-SI" sz="1200" dirty="0"/>
          </a:p>
        </p:txBody>
      </p:sp>
    </p:spTree>
    <p:extLst>
      <p:ext uri="{BB962C8B-B14F-4D97-AF65-F5344CB8AC3E}">
        <p14:creationId xmlns:p14="http://schemas.microsoft.com/office/powerpoint/2010/main" val="3871516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638438" y="1170581"/>
            <a:ext cx="9144000" cy="1448331"/>
          </a:xfrm>
        </p:spPr>
        <p:txBody>
          <a:bodyPr>
            <a:noAutofit/>
          </a:bodyPr>
          <a:lstStyle/>
          <a:p>
            <a:r>
              <a:rPr lang="sl-SI" sz="5400" b="1" dirty="0">
                <a:latin typeface="+mn-lt"/>
              </a:rPr>
              <a:t>Primeri optimalnega učnega okolja </a:t>
            </a:r>
          </a:p>
        </p:txBody>
      </p:sp>
      <p:sp>
        <p:nvSpPr>
          <p:cNvPr id="3" name="Podnaslov 2"/>
          <p:cNvSpPr>
            <a:spLocks noGrp="1"/>
          </p:cNvSpPr>
          <p:nvPr>
            <p:ph type="subTitle" idx="1"/>
          </p:nvPr>
        </p:nvSpPr>
        <p:spPr>
          <a:xfrm>
            <a:off x="537555" y="2477708"/>
            <a:ext cx="10244883" cy="523702"/>
          </a:xfrm>
        </p:spPr>
        <p:txBody>
          <a:bodyPr>
            <a:noAutofit/>
          </a:bodyPr>
          <a:lstStyle/>
          <a:p>
            <a:pPr algn="l"/>
            <a:endParaRPr lang="sl-SI" sz="2800" dirty="0">
              <a:solidFill>
                <a:srgbClr val="0070C0"/>
              </a:solidFill>
            </a:endParaRPr>
          </a:p>
          <a:p>
            <a:pPr algn="l"/>
            <a:r>
              <a:rPr lang="sl-SI" sz="2800" dirty="0">
                <a:solidFill>
                  <a:srgbClr val="0070C0"/>
                </a:solidFill>
              </a:rPr>
              <a:t>Primerna osvetlitev prostora</a:t>
            </a:r>
            <a:endParaRPr lang="en-GB" sz="2800" dirty="0">
              <a:solidFill>
                <a:srgbClr val="0070C0"/>
              </a:solidFill>
            </a:endParaRPr>
          </a:p>
          <a:p>
            <a:pPr algn="l"/>
            <a:r>
              <a:rPr lang="sl-SI" sz="2800" dirty="0">
                <a:solidFill>
                  <a:srgbClr val="0070C0"/>
                </a:solidFill>
              </a:rPr>
              <a:t>Kontrolirani moteči dejavniki v šolskem okolju</a:t>
            </a:r>
            <a:endParaRPr lang="en-GB" sz="2800" dirty="0">
              <a:solidFill>
                <a:srgbClr val="0070C0"/>
              </a:solidFill>
            </a:endParaRPr>
          </a:p>
          <a:p>
            <a:pPr algn="l"/>
            <a:r>
              <a:rPr lang="sl-SI" sz="2800" dirty="0">
                <a:solidFill>
                  <a:srgbClr val="0070C0"/>
                </a:solidFill>
              </a:rPr>
              <a:t>Dostop do senzoričnih aktivnosti</a:t>
            </a:r>
            <a:endParaRPr lang="en-GB" sz="2800" dirty="0">
              <a:solidFill>
                <a:srgbClr val="0070C0"/>
              </a:solidFill>
            </a:endParaRPr>
          </a:p>
          <a:p>
            <a:pPr algn="l"/>
            <a:r>
              <a:rPr lang="sl-SI" sz="2800" dirty="0">
                <a:solidFill>
                  <a:srgbClr val="0070C0"/>
                </a:solidFill>
              </a:rPr>
              <a:t>Tiho, umirjeno okolje</a:t>
            </a:r>
            <a:endParaRPr lang="en-GB" sz="2800" dirty="0">
              <a:solidFill>
                <a:srgbClr val="0070C0"/>
              </a:solidFill>
            </a:endParaRPr>
          </a:p>
          <a:p>
            <a:pPr algn="l"/>
            <a:r>
              <a:rPr lang="sl-SI" sz="2800" dirty="0">
                <a:solidFill>
                  <a:srgbClr val="0070C0"/>
                </a:solidFill>
              </a:rPr>
              <a:t>Prilagojene delovne mize (višina, naklon)</a:t>
            </a:r>
            <a:endParaRPr lang="en-GB" sz="2800" dirty="0">
              <a:solidFill>
                <a:srgbClr val="0070C0"/>
              </a:solidFill>
            </a:endParaRPr>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0062" y="224597"/>
            <a:ext cx="1594381" cy="455421"/>
          </a:xfrm>
          <a:prstGeom prst="rect">
            <a:avLst/>
          </a:prstGeom>
        </p:spPr>
      </p:pic>
      <p:sp>
        <p:nvSpPr>
          <p:cNvPr id="8" name="Podnaslov 2"/>
          <p:cNvSpPr txBox="1">
            <a:spLocks/>
          </p:cNvSpPr>
          <p:nvPr/>
        </p:nvSpPr>
        <p:spPr>
          <a:xfrm>
            <a:off x="1145219" y="3416531"/>
            <a:ext cx="9637219" cy="17182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l-SI" sz="2800" dirty="0"/>
          </a:p>
        </p:txBody>
      </p:sp>
      <p:sp>
        <p:nvSpPr>
          <p:cNvPr id="9" name="Enakokraki trikotnik 8"/>
          <p:cNvSpPr/>
          <p:nvPr/>
        </p:nvSpPr>
        <p:spPr>
          <a:xfrm flipV="1">
            <a:off x="66502"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10" name="Enakokraki trikotnik 9"/>
          <p:cNvSpPr/>
          <p:nvPr/>
        </p:nvSpPr>
        <p:spPr>
          <a:xfrm flipV="1">
            <a:off x="4566459"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55" y="5698180"/>
            <a:ext cx="5090160" cy="683477"/>
          </a:xfrm>
          <a:prstGeom prst="rect">
            <a:avLst/>
          </a:prstGeom>
        </p:spPr>
      </p:pic>
      <p:pic>
        <p:nvPicPr>
          <p:cNvPr id="4098" name="Picture 2" descr="See related image detail">
            <a:extLst>
              <a:ext uri="{FF2B5EF4-FFF2-40B4-BE49-F238E27FC236}">
                <a16:creationId xmlns:a16="http://schemas.microsoft.com/office/drawing/2014/main" id="{A7AF294D-123E-AB0C-E3F6-9DE446FECB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1817" y="2903874"/>
            <a:ext cx="4082626" cy="2706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887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95991" y="914400"/>
            <a:ext cx="10897426" cy="5023916"/>
          </a:xfrm>
        </p:spPr>
        <p:txBody>
          <a:bodyPr>
            <a:normAutofit lnSpcReduction="10000"/>
          </a:bodyPr>
          <a:lstStyle/>
          <a:p>
            <a:pPr marL="0" indent="0" algn="ctr" fontAlgn="base">
              <a:buNone/>
            </a:pPr>
            <a:r>
              <a:rPr lang="sl-SI" sz="4400" b="1" dirty="0"/>
              <a:t>Izobraževalne strategije in aktivnosti, ki spodbujajo socialne spretnosti </a:t>
            </a:r>
            <a:r>
              <a:rPr lang="it-IT" sz="4400" b="1" dirty="0"/>
              <a:t>1</a:t>
            </a:r>
          </a:p>
          <a:p>
            <a:pPr marL="0" indent="0" fontAlgn="base">
              <a:buNone/>
            </a:pPr>
            <a:endParaRPr lang="sl-SI" dirty="0"/>
          </a:p>
          <a:p>
            <a:pPr marL="0" indent="0" fontAlgn="base">
              <a:buNone/>
            </a:pPr>
            <a:r>
              <a:rPr lang="it-IT" dirty="0"/>
              <a:t>'Turn </a:t>
            </a:r>
            <a:r>
              <a:rPr lang="it-IT" dirty="0" err="1"/>
              <a:t>taking</a:t>
            </a:r>
            <a:r>
              <a:rPr lang="it-IT" dirty="0"/>
              <a:t>‘- </a:t>
            </a:r>
            <a:r>
              <a:rPr lang="sl-SI" dirty="0">
                <a:solidFill>
                  <a:srgbClr val="00B050"/>
                </a:solidFill>
              </a:rPr>
              <a:t>izmenjevanje med pogovorom: učiti učenca, da počaka na vrsto, da spoštuje druge </a:t>
            </a:r>
          </a:p>
          <a:p>
            <a:pPr marL="0" indent="0" fontAlgn="base">
              <a:buNone/>
            </a:pPr>
            <a:r>
              <a:rPr lang="it-IT" dirty="0" err="1"/>
              <a:t>Igre</a:t>
            </a:r>
            <a:r>
              <a:rPr lang="it-IT" dirty="0"/>
              <a:t>, </a:t>
            </a:r>
            <a:r>
              <a:rPr lang="it-IT" dirty="0" err="1"/>
              <a:t>ki</a:t>
            </a:r>
            <a:r>
              <a:rPr lang="it-IT" dirty="0"/>
              <a:t> </a:t>
            </a:r>
            <a:r>
              <a:rPr lang="it-IT" dirty="0" err="1"/>
              <a:t>vključujejo</a:t>
            </a:r>
            <a:r>
              <a:rPr lang="it-IT" dirty="0"/>
              <a:t> </a:t>
            </a:r>
            <a:r>
              <a:rPr lang="it-IT" dirty="0" err="1"/>
              <a:t>dajanje</a:t>
            </a:r>
            <a:r>
              <a:rPr lang="it-IT" dirty="0"/>
              <a:t> in </a:t>
            </a:r>
            <a:r>
              <a:rPr lang="it-IT" dirty="0" err="1"/>
              <a:t>jemanje</a:t>
            </a:r>
            <a:r>
              <a:rPr lang="it-IT" dirty="0"/>
              <a:t> ‚</a:t>
            </a:r>
            <a:r>
              <a:rPr lang="sl-SI" dirty="0"/>
              <a:t> ‚</a:t>
            </a:r>
            <a:r>
              <a:rPr lang="it-IT" dirty="0" err="1"/>
              <a:t>vz</a:t>
            </a:r>
            <a:r>
              <a:rPr lang="sl-SI" dirty="0"/>
              <a:t>e</a:t>
            </a:r>
            <a:r>
              <a:rPr lang="it-IT" dirty="0"/>
              <a:t>m</a:t>
            </a:r>
            <a:r>
              <a:rPr lang="sl-SI" dirty="0"/>
              <a:t>i</a:t>
            </a:r>
            <a:r>
              <a:rPr lang="it-IT" dirty="0"/>
              <a:t> </a:t>
            </a:r>
            <a:r>
              <a:rPr lang="it-IT" dirty="0" err="1"/>
              <a:t>lutko</a:t>
            </a:r>
            <a:r>
              <a:rPr lang="it-IT" dirty="0"/>
              <a:t>, </a:t>
            </a:r>
            <a:r>
              <a:rPr lang="sl-SI" dirty="0"/>
              <a:t>meni </a:t>
            </a:r>
            <a:r>
              <a:rPr lang="it-IT" dirty="0" err="1"/>
              <a:t>daj</a:t>
            </a:r>
            <a:r>
              <a:rPr lang="it-IT" dirty="0"/>
              <a:t> mi </a:t>
            </a:r>
            <a:r>
              <a:rPr lang="it-IT" dirty="0" err="1"/>
              <a:t>žogo</a:t>
            </a:r>
            <a:r>
              <a:rPr lang="sl-SI" dirty="0"/>
              <a:t>,</a:t>
            </a:r>
            <a:r>
              <a:rPr lang="it-IT" dirty="0"/>
              <a:t> i</a:t>
            </a:r>
            <a:r>
              <a:rPr lang="sl-SI" dirty="0" err="1"/>
              <a:t>pd</a:t>
            </a:r>
            <a:r>
              <a:rPr lang="it-IT" dirty="0"/>
              <a:t>. </a:t>
            </a:r>
            <a:r>
              <a:rPr lang="it-IT" dirty="0" err="1">
                <a:solidFill>
                  <a:srgbClr val="00B050"/>
                </a:solidFill>
              </a:rPr>
              <a:t>učenje</a:t>
            </a:r>
            <a:r>
              <a:rPr lang="it-IT" dirty="0">
                <a:solidFill>
                  <a:srgbClr val="00B050"/>
                </a:solidFill>
              </a:rPr>
              <a:t> </a:t>
            </a:r>
            <a:r>
              <a:rPr lang="sl-SI" dirty="0">
                <a:solidFill>
                  <a:srgbClr val="00B050"/>
                </a:solidFill>
              </a:rPr>
              <a:t>učenca, da deli; da so druge osebe ločene od njega</a:t>
            </a:r>
            <a:endParaRPr lang="en-US" dirty="0">
              <a:solidFill>
                <a:srgbClr val="00B050"/>
              </a:solidFill>
            </a:endParaRPr>
          </a:p>
          <a:p>
            <a:pPr marL="0" indent="0" fontAlgn="base">
              <a:buNone/>
            </a:pPr>
            <a:r>
              <a:rPr lang="sl-SI" dirty="0"/>
              <a:t>Igranje na glasbilih</a:t>
            </a:r>
            <a:r>
              <a:rPr lang="en-US" dirty="0"/>
              <a:t>- </a:t>
            </a:r>
            <a:r>
              <a:rPr lang="sl-SI" dirty="0">
                <a:solidFill>
                  <a:srgbClr val="00B050"/>
                </a:solidFill>
              </a:rPr>
              <a:t>učenje o vključevanju v skupinsko aktivnost, spodbujanje aktivnega poslušanja</a:t>
            </a:r>
            <a:endParaRPr lang="en-US" dirty="0">
              <a:solidFill>
                <a:srgbClr val="00B050"/>
              </a:solidFill>
            </a:endParaRPr>
          </a:p>
          <a:p>
            <a:pPr marL="0" indent="0" fontAlgn="base">
              <a:buNone/>
            </a:pPr>
            <a:r>
              <a:rPr lang="sl-SI" dirty="0"/>
              <a:t>Gibanje ob petju, glasbi - </a:t>
            </a:r>
            <a:r>
              <a:rPr lang="it-IT" dirty="0" err="1">
                <a:solidFill>
                  <a:srgbClr val="00B050"/>
                </a:solidFill>
              </a:rPr>
              <a:t>učenje</a:t>
            </a:r>
            <a:r>
              <a:rPr lang="it-IT" dirty="0">
                <a:solidFill>
                  <a:srgbClr val="00B050"/>
                </a:solidFill>
              </a:rPr>
              <a:t> o </a:t>
            </a:r>
            <a:r>
              <a:rPr lang="it-IT" dirty="0" err="1">
                <a:solidFill>
                  <a:srgbClr val="00B050"/>
                </a:solidFill>
              </a:rPr>
              <a:t>samoizražanju</a:t>
            </a:r>
            <a:r>
              <a:rPr lang="it-IT" dirty="0">
                <a:solidFill>
                  <a:srgbClr val="00B050"/>
                </a:solidFill>
              </a:rPr>
              <a:t>, </a:t>
            </a:r>
            <a:r>
              <a:rPr lang="sl-SI" dirty="0">
                <a:solidFill>
                  <a:srgbClr val="00B050"/>
                </a:solidFill>
              </a:rPr>
              <a:t>posnemanju</a:t>
            </a:r>
            <a:r>
              <a:rPr lang="it-IT" dirty="0">
                <a:solidFill>
                  <a:srgbClr val="00B050"/>
                </a:solidFill>
              </a:rPr>
              <a:t> </a:t>
            </a:r>
            <a:r>
              <a:rPr lang="it-IT" dirty="0" err="1">
                <a:solidFill>
                  <a:srgbClr val="00B050"/>
                </a:solidFill>
              </a:rPr>
              <a:t>drugih</a:t>
            </a:r>
            <a:r>
              <a:rPr lang="it-IT" dirty="0">
                <a:solidFill>
                  <a:srgbClr val="00B050"/>
                </a:solidFill>
              </a:rPr>
              <a:t>, </a:t>
            </a:r>
            <a:r>
              <a:rPr lang="it-IT" dirty="0" err="1">
                <a:solidFill>
                  <a:srgbClr val="00B050"/>
                </a:solidFill>
              </a:rPr>
              <a:t>pri</a:t>
            </a:r>
            <a:r>
              <a:rPr lang="sl-SI" dirty="0" err="1">
                <a:solidFill>
                  <a:srgbClr val="00B050"/>
                </a:solidFill>
              </a:rPr>
              <a:t>ključevanju</a:t>
            </a:r>
            <a:r>
              <a:rPr lang="it-IT" dirty="0">
                <a:solidFill>
                  <a:srgbClr val="00B050"/>
                </a:solidFill>
              </a:rPr>
              <a:t>, </a:t>
            </a:r>
            <a:r>
              <a:rPr lang="it-IT" dirty="0" err="1">
                <a:solidFill>
                  <a:srgbClr val="00B050"/>
                </a:solidFill>
              </a:rPr>
              <a:t>čakanju</a:t>
            </a:r>
            <a:endParaRPr lang="en-US" dirty="0">
              <a:solidFill>
                <a:srgbClr val="00B050"/>
              </a:solidFill>
            </a:endParaRPr>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spTree>
    <p:extLst>
      <p:ext uri="{BB962C8B-B14F-4D97-AF65-F5344CB8AC3E}">
        <p14:creationId xmlns:p14="http://schemas.microsoft.com/office/powerpoint/2010/main" val="319235621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TotalTime>
  <Words>960</Words>
  <Application>Microsoft Office PowerPoint</Application>
  <PresentationFormat>Širokozaslonsko</PresentationFormat>
  <Paragraphs>83</Paragraphs>
  <Slides>18</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18</vt:i4>
      </vt:variant>
    </vt:vector>
  </HeadingPairs>
  <TitlesOfParts>
    <vt:vector size="23" baseType="lpstr">
      <vt:lpstr>Arial</vt:lpstr>
      <vt:lpstr>avenirnext</vt:lpstr>
      <vt:lpstr>Calibri</vt:lpstr>
      <vt:lpstr>Calibri Light</vt:lpstr>
      <vt:lpstr>Officeova tema</vt:lpstr>
      <vt:lpstr>Project SMILE</vt:lpstr>
      <vt:lpstr>PowerPointova predstavitev</vt:lpstr>
      <vt:lpstr>PowerPointova predstavitev</vt:lpstr>
      <vt:lpstr>PowerPointova predstavitev</vt:lpstr>
      <vt:lpstr>PowerPointova predstavitev</vt:lpstr>
      <vt:lpstr>PowerPointova predstavitev</vt:lpstr>
      <vt:lpstr>Učno okolje</vt:lpstr>
      <vt:lpstr>Primeri optimalnega učnega okolja </vt:lpstr>
      <vt:lpstr>PowerPointova predstavitev</vt:lpstr>
      <vt:lpstr>Izobraževalne strategije in aktivnosti, ki spodbujajo socialne spretnosti 2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Social Skills Make Inclusive Life Easier</dc:title>
  <dc:creator>Tanja Rudolf</dc:creator>
  <cp:lastModifiedBy>Dragana Žunič</cp:lastModifiedBy>
  <cp:revision>30</cp:revision>
  <dcterms:created xsi:type="dcterms:W3CDTF">2019-01-03T09:43:08Z</dcterms:created>
  <dcterms:modified xsi:type="dcterms:W3CDTF">2022-11-05T12:14:01Z</dcterms:modified>
</cp:coreProperties>
</file>