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58" r:id="rId6"/>
    <p:sldId id="272" r:id="rId7"/>
    <p:sldId id="260" r:id="rId8"/>
    <p:sldId id="262" r:id="rId9"/>
    <p:sldId id="273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infosrvr.nuk.uni-lj.si/jana/PR/poezijenasl1882.jpg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6914" y="980445"/>
            <a:ext cx="9448800" cy="1825096"/>
          </a:xfrm>
        </p:spPr>
        <p:txBody>
          <a:bodyPr/>
          <a:lstStyle/>
          <a:p>
            <a:pPr algn="ctr"/>
            <a:r>
              <a:rPr lang="sl-SI" dirty="0" smtClean="0"/>
              <a:t>LITERARNO OBDOBJE</a:t>
            </a:r>
            <a:br>
              <a:rPr lang="sl-SI" dirty="0" smtClean="0"/>
            </a:br>
            <a:r>
              <a:rPr lang="sl-SI" b="1" dirty="0" smtClean="0">
                <a:solidFill>
                  <a:srgbClr val="FF0000"/>
                </a:solidFill>
              </a:rPr>
              <a:t>REALIZEM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4034" y="2783115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/>
              <a:t>1849-1899</a:t>
            </a:r>
            <a:endParaRPr lang="sl-SI" sz="4000" b="1" dirty="0"/>
          </a:p>
        </p:txBody>
      </p:sp>
      <p:sp>
        <p:nvSpPr>
          <p:cNvPr id="4" name="Elipsa 3"/>
          <p:cNvSpPr/>
          <p:nvPr/>
        </p:nvSpPr>
        <p:spPr>
          <a:xfrm>
            <a:off x="1227909" y="4114800"/>
            <a:ext cx="3762102" cy="796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SMRT PREŠERNA</a:t>
            </a:r>
            <a:endParaRPr lang="sl-SI" sz="2400" b="1" dirty="0"/>
          </a:p>
        </p:txBody>
      </p:sp>
      <p:sp>
        <p:nvSpPr>
          <p:cNvPr id="5" name="Elipsa 4"/>
          <p:cNvSpPr/>
          <p:nvPr/>
        </p:nvSpPr>
        <p:spPr>
          <a:xfrm>
            <a:off x="6139543" y="3696790"/>
            <a:ext cx="5172891" cy="1972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ZAČETEK MODERNE IN IZID PESNIŠKIH ZBIRK</a:t>
            </a:r>
          </a:p>
          <a:p>
            <a:pPr algn="ctr"/>
            <a:r>
              <a:rPr lang="sl-SI" sz="2400" b="1" dirty="0" smtClean="0">
                <a:solidFill>
                  <a:schemeClr val="tx2">
                    <a:lumMod val="10000"/>
                  </a:schemeClr>
                </a:solidFill>
              </a:rPr>
              <a:t>EROTIKA</a:t>
            </a:r>
            <a:r>
              <a:rPr lang="sl-SI" sz="2400" b="1" dirty="0" smtClean="0"/>
              <a:t> IN </a:t>
            </a:r>
            <a:r>
              <a:rPr lang="sl-SI" sz="2400" b="1" dirty="0" smtClean="0">
                <a:solidFill>
                  <a:schemeClr val="tx2">
                    <a:lumMod val="10000"/>
                  </a:schemeClr>
                </a:solidFill>
              </a:rPr>
              <a:t>ČAŠA</a:t>
            </a:r>
            <a:r>
              <a:rPr lang="sl-SI" sz="2400" b="1" dirty="0" smtClean="0"/>
              <a:t> </a:t>
            </a:r>
            <a:r>
              <a:rPr lang="sl-SI" sz="2400" b="1" dirty="0" smtClean="0">
                <a:solidFill>
                  <a:schemeClr val="tx2">
                    <a:lumMod val="10000"/>
                  </a:schemeClr>
                </a:solidFill>
              </a:rPr>
              <a:t>OPOJNOSTI</a:t>
            </a:r>
            <a:endParaRPr lang="sl-SI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Raven puščični konektor 6"/>
          <p:cNvCxnSpPr/>
          <p:nvPr/>
        </p:nvCxnSpPr>
        <p:spPr>
          <a:xfrm flipH="1">
            <a:off x="3331029" y="3383280"/>
            <a:ext cx="1384662" cy="6270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7419703" y="3148149"/>
            <a:ext cx="1306286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1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soči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upload.wikimedia.org/wikipedia/commons/c/c6/So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3" y="2103120"/>
            <a:ext cx="3716381" cy="2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3ksport.si/files/images/zoom9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308" y="1703167"/>
            <a:ext cx="2668012" cy="397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oča.jpg"/>
          <p:cNvPicPr>
            <a:picLocks noChangeAspect="1"/>
          </p:cNvPicPr>
          <p:nvPr/>
        </p:nvPicPr>
        <p:blipFill>
          <a:blip r:embed="rId4"/>
          <a:srcRect r="17685"/>
          <a:stretch>
            <a:fillRect/>
          </a:stretch>
        </p:blipFill>
        <p:spPr>
          <a:xfrm>
            <a:off x="7406639" y="1854926"/>
            <a:ext cx="4458789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soči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grada vsebine 2"/>
          <p:cNvSpPr txBox="1">
            <a:spLocks/>
          </p:cNvSpPr>
          <p:nvPr/>
        </p:nvSpPr>
        <p:spPr>
          <a:xfrm>
            <a:off x="1945549" y="1997392"/>
            <a:ext cx="10006965" cy="44817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Je pesem, posvečena reki Soči.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lang="sl-SI" sz="3200" dirty="0" smtClean="0">
                <a:latin typeface="Arial Rounded MT Bold" pitchFamily="34" charset="0"/>
              </a:rPr>
              <a:t>Objavil 1879, napisal pa jo je kot 18-letni fant, kasneje je vnesel samo nekaj popravkov.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Na prvi pogled je 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HVALNICA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Soči, a je to samo prispodoba za slovensko zemljo, ki ji pesnik v svoji viziji napoveduje temno prihodnost – 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VIZIJA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, 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SLUTNJA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PRVE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SVETOVNE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VOJNE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(SOŠKA FRONTA).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lang="sl-SI" sz="3200" baseline="0" dirty="0" smtClean="0">
                <a:latin typeface="Arial Rounded MT Bold" pitchFamily="34" charset="0"/>
              </a:rPr>
              <a:t> Je</a:t>
            </a:r>
            <a:r>
              <a:rPr lang="sl-SI" sz="3200" dirty="0" smtClean="0">
                <a:latin typeface="Arial Rounded MT Bold" pitchFamily="34" charset="0"/>
              </a:rPr>
              <a:t> izrazito </a:t>
            </a:r>
            <a:r>
              <a:rPr lang="sl-SI" sz="3200" dirty="0" smtClean="0">
                <a:solidFill>
                  <a:srgbClr val="92D050"/>
                </a:solidFill>
                <a:latin typeface="Arial Rounded MT Bold" pitchFamily="34" charset="0"/>
              </a:rPr>
              <a:t>DOMOLJUBNA</a:t>
            </a:r>
            <a:r>
              <a:rPr lang="sl-SI" sz="3200" dirty="0" smtClean="0">
                <a:latin typeface="Arial Rounded MT Bold" pitchFamily="34" charset="0"/>
              </a:rPr>
              <a:t> pesem.</a:t>
            </a:r>
            <a:endParaRPr kumimoji="0" lang="sl-S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/>
            </a:r>
            <a:b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</a:b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jeni pravokotnik 22"/>
          <p:cNvSpPr/>
          <p:nvPr/>
        </p:nvSpPr>
        <p:spPr>
          <a:xfrm>
            <a:off x="1828800" y="4023360"/>
            <a:ext cx="3304903" cy="5617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979714" y="4950823"/>
            <a:ext cx="4598126" cy="391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966651" y="2325189"/>
            <a:ext cx="4728755" cy="5355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53142" y="1998617"/>
            <a:ext cx="5551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dirty="0" smtClean="0">
                <a:latin typeface="Arial Rounded MT Bold" pitchFamily="34" charset="0"/>
              </a:rPr>
              <a:t>1 Krasna si, bistra hči plan</a:t>
            </a:r>
            <a:r>
              <a:rPr lang="sl-SI" sz="2800" b="1" dirty="0" smtClean="0">
                <a:solidFill>
                  <a:srgbClr val="92D050"/>
                </a:solidFill>
                <a:latin typeface="Arial Rounded MT Bold" pitchFamily="34" charset="0"/>
              </a:rPr>
              <a:t>in</a:t>
            </a:r>
            <a:r>
              <a:rPr lang="sl-SI" sz="2800" dirty="0" smtClean="0">
                <a:latin typeface="Arial Rounded MT Bold" pitchFamily="34" charset="0"/>
              </a:rPr>
              <a:t>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2 Brdka v </a:t>
            </a:r>
            <a:r>
              <a:rPr lang="sl-SI" sz="2800" dirty="0" err="1" smtClean="0">
                <a:latin typeface="Arial Rounded MT Bold" pitchFamily="34" charset="0"/>
              </a:rPr>
              <a:t>prirodni</a:t>
            </a:r>
            <a:r>
              <a:rPr lang="sl-SI" sz="2800" dirty="0" smtClean="0">
                <a:latin typeface="Arial Rounded MT Bold" pitchFamily="34" charset="0"/>
              </a:rPr>
              <a:t> si lep</a:t>
            </a:r>
            <a:r>
              <a:rPr lang="sl-SI" sz="2800" b="1" dirty="0" smtClean="0">
                <a:solidFill>
                  <a:srgbClr val="00B0F0"/>
                </a:solidFill>
                <a:latin typeface="Arial Rounded MT Bold" pitchFamily="34" charset="0"/>
              </a:rPr>
              <a:t>oti</a:t>
            </a:r>
            <a:r>
              <a:rPr lang="sl-SI" sz="2800" dirty="0" smtClean="0">
                <a:latin typeface="Arial Rounded MT Bold" pitchFamily="34" charset="0"/>
              </a:rPr>
              <a:t>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3 ko ti prozornih globoč</a:t>
            </a:r>
            <a:r>
              <a:rPr lang="sl-SI" sz="2800" b="1" dirty="0" smtClean="0">
                <a:solidFill>
                  <a:srgbClr val="92D050"/>
                </a:solidFill>
                <a:latin typeface="Arial Rounded MT Bold" pitchFamily="34" charset="0"/>
              </a:rPr>
              <a:t>in</a:t>
            </a:r>
            <a:r>
              <a:rPr lang="sl-SI" sz="2800" dirty="0" smtClean="0">
                <a:latin typeface="Arial Rounded MT Bold" pitchFamily="34" charset="0"/>
              </a:rPr>
              <a:t/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4 nevihte temne srd ne m</a:t>
            </a:r>
            <a:r>
              <a:rPr lang="sl-SI" sz="2800" b="1" dirty="0" smtClean="0">
                <a:solidFill>
                  <a:srgbClr val="00B0F0"/>
                </a:solidFill>
                <a:latin typeface="Arial Rounded MT Bold" pitchFamily="34" charset="0"/>
              </a:rPr>
              <a:t>oti</a:t>
            </a:r>
            <a:r>
              <a:rPr lang="sl-SI" sz="2800" dirty="0" smtClean="0">
                <a:latin typeface="Arial Rounded MT Bold" pitchFamily="34" charset="0"/>
              </a:rPr>
              <a:t> —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5 krasna si, hči plan</a:t>
            </a:r>
            <a:r>
              <a:rPr lang="sl-SI" sz="2800" b="1" dirty="0" smtClean="0">
                <a:solidFill>
                  <a:srgbClr val="92D050"/>
                </a:solidFill>
                <a:latin typeface="Arial Rounded MT Bold" pitchFamily="34" charset="0"/>
              </a:rPr>
              <a:t>in</a:t>
            </a:r>
            <a:r>
              <a:rPr lang="sl-SI" sz="2800" dirty="0" smtClean="0">
                <a:latin typeface="Arial Rounded MT Bold" pitchFamily="34" charset="0"/>
              </a:rPr>
              <a:t>!</a:t>
            </a:r>
            <a:br>
              <a:rPr lang="sl-SI" sz="2800" dirty="0" smtClean="0">
                <a:latin typeface="Arial Rounded MT Bold" pitchFamily="34" charset="0"/>
              </a:rPr>
            </a:b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 flipV="1">
            <a:off x="5891349" y="2011680"/>
            <a:ext cx="1254034" cy="444137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jeni pravokotnik 9"/>
          <p:cNvSpPr/>
          <p:nvPr/>
        </p:nvSpPr>
        <p:spPr>
          <a:xfrm>
            <a:off x="7262950" y="1541417"/>
            <a:ext cx="4929050" cy="11625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REFREN ali pripev je ponavljanje besed ali besednih zvez kot nekak odmev. Po navadi izraža glavno misel.</a:t>
            </a:r>
            <a:endParaRPr lang="sl-SI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3" name="Raven puščični konektor 12"/>
          <p:cNvCxnSpPr/>
          <p:nvPr/>
        </p:nvCxnSpPr>
        <p:spPr>
          <a:xfrm flipV="1">
            <a:off x="3013166" y="1815737"/>
            <a:ext cx="343988" cy="141949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2455817" y="1371600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naravni</a:t>
            </a:r>
            <a:endParaRPr lang="sl-SI" sz="2800" dirty="0">
              <a:latin typeface="Arial Rounded MT Bold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22069" y="1119051"/>
            <a:ext cx="223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lepa, čedna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17" name="Raven puščični konektor 16"/>
          <p:cNvCxnSpPr/>
          <p:nvPr/>
        </p:nvCxnSpPr>
        <p:spPr>
          <a:xfrm flipH="1" flipV="1">
            <a:off x="1489166" y="1802674"/>
            <a:ext cx="4355" cy="142820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konektor 19"/>
          <p:cNvCxnSpPr>
            <a:endCxn id="22" idx="1"/>
          </p:cNvCxnSpPr>
          <p:nvPr/>
        </p:nvCxnSpPr>
        <p:spPr>
          <a:xfrm flipV="1">
            <a:off x="5486400" y="4654731"/>
            <a:ext cx="1567544" cy="400595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jeni pravokotnik 21"/>
          <p:cNvSpPr/>
          <p:nvPr/>
        </p:nvSpPr>
        <p:spPr>
          <a:xfrm>
            <a:off x="7053944" y="4306388"/>
            <a:ext cx="4929050" cy="696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OBRNJEN BESEDNI RED ali INVERZIJA</a:t>
            </a:r>
            <a:endParaRPr lang="sl-SI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Zaobljeni pravokotnik 23"/>
          <p:cNvSpPr/>
          <p:nvPr/>
        </p:nvSpPr>
        <p:spPr>
          <a:xfrm>
            <a:off x="6230986" y="2960914"/>
            <a:ext cx="3709849" cy="6966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OKRASNI PRIDEVEK</a:t>
            </a:r>
            <a:endParaRPr lang="sl-SI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27" name="Raven puščični konektor 26"/>
          <p:cNvCxnSpPr/>
          <p:nvPr/>
        </p:nvCxnSpPr>
        <p:spPr>
          <a:xfrm flipV="1">
            <a:off x="5155474" y="3435531"/>
            <a:ext cx="1036320" cy="83167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aobljeni pravokotnik 31"/>
          <p:cNvSpPr/>
          <p:nvPr/>
        </p:nvSpPr>
        <p:spPr>
          <a:xfrm>
            <a:off x="6100354" y="5669280"/>
            <a:ext cx="4376057" cy="8882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 Rounded MT Bold" pitchFamily="34" charset="0"/>
              </a:rPr>
              <a:t>RIMA: </a:t>
            </a:r>
            <a:r>
              <a:rPr lang="sl-SI" sz="2400" b="1" dirty="0" smtClean="0">
                <a:solidFill>
                  <a:srgbClr val="00B050"/>
                </a:solidFill>
                <a:latin typeface="Arial Rounded MT Bold" pitchFamily="34" charset="0"/>
              </a:rPr>
              <a:t>A </a:t>
            </a:r>
            <a:r>
              <a:rPr lang="sl-SI" sz="2400" b="1" dirty="0" smtClean="0">
                <a:solidFill>
                  <a:srgbClr val="002060"/>
                </a:solidFill>
                <a:latin typeface="Arial Rounded MT Bold" pitchFamily="34" charset="0"/>
              </a:rPr>
              <a:t>B</a:t>
            </a:r>
            <a:r>
              <a:rPr lang="sl-SI" sz="2400" b="1" dirty="0" smtClean="0">
                <a:latin typeface="Arial Rounded MT Bold" pitchFamily="34" charset="0"/>
              </a:rPr>
              <a:t> </a:t>
            </a:r>
            <a:r>
              <a:rPr lang="sl-SI" sz="2400" b="1" dirty="0" smtClean="0">
                <a:solidFill>
                  <a:srgbClr val="00B050"/>
                </a:solidFill>
                <a:latin typeface="Arial Rounded MT Bold" pitchFamily="34" charset="0"/>
              </a:rPr>
              <a:t>A</a:t>
            </a:r>
            <a:r>
              <a:rPr lang="sl-SI" sz="2400" b="1" dirty="0" smtClean="0">
                <a:latin typeface="Arial Rounded MT Bold" pitchFamily="34" charset="0"/>
              </a:rPr>
              <a:t> </a:t>
            </a:r>
            <a:r>
              <a:rPr lang="sl-SI" sz="2400" b="1" dirty="0" smtClean="0">
                <a:solidFill>
                  <a:srgbClr val="002060"/>
                </a:solidFill>
                <a:latin typeface="Arial Rounded MT Bold" pitchFamily="34" charset="0"/>
              </a:rPr>
              <a:t>B</a:t>
            </a:r>
            <a:r>
              <a:rPr lang="sl-SI" sz="2400" b="1" dirty="0" smtClean="0">
                <a:latin typeface="Arial Rounded MT Bold" pitchFamily="34" charset="0"/>
              </a:rPr>
              <a:t> </a:t>
            </a:r>
            <a:r>
              <a:rPr lang="sl-SI" sz="2400" b="1" dirty="0" smtClean="0">
                <a:solidFill>
                  <a:srgbClr val="00B050"/>
                </a:solidFill>
                <a:latin typeface="Arial Rounded MT Bold" pitchFamily="34" charset="0"/>
              </a:rPr>
              <a:t>A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PRESTOPNA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7067006" y="1632857"/>
            <a:ext cx="4585063" cy="2377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535577" y="1672046"/>
            <a:ext cx="5603966" cy="4284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3383280" y="3553097"/>
            <a:ext cx="2103120" cy="4833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18457" y="1489165"/>
            <a:ext cx="555171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 Rounded MT Bold" pitchFamily="34" charset="0"/>
              </a:rPr>
              <a:t>6 Tvoj tek je živ in je </a:t>
            </a:r>
            <a:r>
              <a:rPr lang="sl-SI" sz="2800" b="1" dirty="0" err="1" smtClean="0">
                <a:latin typeface="Arial Rounded MT Bold" pitchFamily="34" charset="0"/>
              </a:rPr>
              <a:t>legak</a:t>
            </a: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7 ko hod deklet s planine;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8 in jasna si ko gorski zrak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9 in glasna si, kot spev krepak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10 planinske je mladine —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11 krasna si, hči planin!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 </a:t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249885" y="1672046"/>
            <a:ext cx="4428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 Rounded MT Bold" pitchFamily="34" charset="0"/>
              </a:rPr>
              <a:t>PRIMERA ali komparacija - Najprej je Soča planinka z živim ,</a:t>
            </a:r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 lahkim tekom in z glasnim šumljanjem -  vse s primerami iz planinskega življenja (6. _ 11. verz).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513909" y="679268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lahek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10" name="Raven puščični konektor 9"/>
          <p:cNvCxnSpPr>
            <a:endCxn id="9" idx="2"/>
          </p:cNvCxnSpPr>
          <p:nvPr/>
        </p:nvCxnSpPr>
        <p:spPr>
          <a:xfrm flipH="1" flipV="1">
            <a:off x="4278086" y="1202488"/>
            <a:ext cx="320040" cy="704689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/>
          <p:cNvCxnSpPr>
            <a:endCxn id="15" idx="1"/>
          </p:cNvCxnSpPr>
          <p:nvPr/>
        </p:nvCxnSpPr>
        <p:spPr>
          <a:xfrm flipV="1">
            <a:off x="5821680" y="2821577"/>
            <a:ext cx="1245326" cy="34834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/>
          <p:nvPr/>
        </p:nvCxnSpPr>
        <p:spPr>
          <a:xfrm>
            <a:off x="5516880" y="3923213"/>
            <a:ext cx="1759131" cy="648787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otnik 20"/>
          <p:cNvSpPr/>
          <p:nvPr/>
        </p:nvSpPr>
        <p:spPr>
          <a:xfrm>
            <a:off x="7471954" y="4389120"/>
            <a:ext cx="4049486" cy="7184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OKRASNI PRIDEVEK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910046" y="857794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hoja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23" name="Raven puščični konektor 22"/>
          <p:cNvCxnSpPr/>
          <p:nvPr/>
        </p:nvCxnSpPr>
        <p:spPr>
          <a:xfrm flipH="1" flipV="1">
            <a:off x="1267097" y="1449977"/>
            <a:ext cx="714104" cy="131499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2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jeni pravokotnik 31"/>
          <p:cNvSpPr/>
          <p:nvPr/>
        </p:nvSpPr>
        <p:spPr>
          <a:xfrm>
            <a:off x="2795451" y="5852160"/>
            <a:ext cx="2194560" cy="43107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Zaobljeni pravokotnik 24"/>
          <p:cNvSpPr/>
          <p:nvPr/>
        </p:nvSpPr>
        <p:spPr>
          <a:xfrm>
            <a:off x="1188720" y="5081451"/>
            <a:ext cx="1541417" cy="12148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2782389" y="5199017"/>
            <a:ext cx="2338251" cy="3918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1201783" y="6374674"/>
            <a:ext cx="2730137" cy="48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53142" y="1763486"/>
            <a:ext cx="63616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>
                <a:latin typeface="Arial Rounded MT Bold" pitchFamily="34" charset="0"/>
              </a:rPr>
              <a:t>12 Rad gledam ti v valove b</a:t>
            </a:r>
            <a:r>
              <a:rPr lang="sl-SI" sz="2800" dirty="0" smtClean="0">
                <a:solidFill>
                  <a:srgbClr val="00B0F0"/>
                </a:solidFill>
                <a:latin typeface="Arial Rounded MT Bold" pitchFamily="34" charset="0"/>
              </a:rPr>
              <a:t>odre</a:t>
            </a:r>
            <a:r>
              <a:rPr lang="sl-SI" sz="2800" dirty="0" smtClean="0">
                <a:latin typeface="Arial Rounded MT Bold" pitchFamily="34" charset="0"/>
              </a:rPr>
              <a:t>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13 valove te 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zelenom</a:t>
            </a:r>
            <a:r>
              <a:rPr lang="sl-SI" sz="2800" dirty="0" smtClean="0">
                <a:solidFill>
                  <a:srgbClr val="00B0F0"/>
                </a:solidFill>
                <a:latin typeface="Arial Rounded MT Bold" pitchFamily="34" charset="0"/>
              </a:rPr>
              <a:t>odre</a:t>
            </a:r>
            <a:r>
              <a:rPr lang="sl-SI" sz="2800" dirty="0" smtClean="0">
                <a:latin typeface="Arial Rounded MT Bold" pitchFamily="34" charset="0"/>
              </a:rPr>
              <a:t>: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14 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temna</a:t>
            </a:r>
            <a:r>
              <a:rPr lang="sl-SI" sz="2800" dirty="0" smtClean="0">
                <a:latin typeface="Arial Rounded MT Bold" pitchFamily="34" charset="0"/>
              </a:rPr>
              <a:t> 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zelen</a:t>
            </a:r>
            <a:r>
              <a:rPr lang="sl-SI" sz="2800" dirty="0" smtClean="0">
                <a:latin typeface="Arial Rounded MT Bold" pitchFamily="34" charset="0"/>
              </a:rPr>
              <a:t> planinskih tr</a:t>
            </a:r>
            <a:r>
              <a:rPr lang="sl-SI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av</a:t>
            </a:r>
            <a:r>
              <a:rPr lang="sl-SI" sz="2800" dirty="0" smtClean="0">
                <a:latin typeface="Arial Rounded MT Bold" pitchFamily="34" charset="0"/>
              </a:rPr>
              <a:t/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15 in vedra višnjevost viš</a:t>
            </a:r>
            <a:r>
              <a:rPr lang="sl-SI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av</a:t>
            </a:r>
            <a:r>
              <a:rPr lang="sl-SI" sz="2800" dirty="0" smtClean="0">
                <a:latin typeface="Arial Rounded MT Bold" pitchFamily="34" charset="0"/>
              </a:rPr>
              <a:t/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16 lepo se v njih je zl</a:t>
            </a:r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ila</a:t>
            </a:r>
            <a:r>
              <a:rPr lang="sl-SI" sz="2800" dirty="0" smtClean="0">
                <a:latin typeface="Arial Rounded MT Bold" pitchFamily="34" charset="0"/>
              </a:rPr>
              <a:t>;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17 na rosah 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sinjega</a:t>
            </a:r>
            <a:r>
              <a:rPr lang="sl-SI" sz="2800" dirty="0" smtClean="0">
                <a:latin typeface="Arial Rounded MT Bold" pitchFamily="34" charset="0"/>
              </a:rPr>
              <a:t> neb</a:t>
            </a:r>
            <a:r>
              <a:rPr lang="sl-SI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</a:t>
            </a:r>
            <a:r>
              <a:rPr lang="sl-SI" sz="2800" dirty="0" smtClean="0">
                <a:latin typeface="Arial Rounded MT Bold" pitchFamily="34" charset="0"/>
              </a:rPr>
              <a:t>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18 na rosah 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zelenih</a:t>
            </a:r>
            <a:r>
              <a:rPr lang="sl-SI" sz="2800" dirty="0" smtClean="0">
                <a:latin typeface="Arial Rounded MT Bold" pitchFamily="34" charset="0"/>
              </a:rPr>
              <a:t> gor</a:t>
            </a:r>
            <a:r>
              <a:rPr lang="sl-SI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</a:t>
            </a:r>
            <a:r>
              <a:rPr lang="sl-SI" sz="2800" dirty="0" smtClean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latin typeface="Arial Rounded MT Bold" pitchFamily="34" charset="0"/>
              </a:rPr>
              <a:t>19 lepoto to si p</a:t>
            </a:r>
            <a:r>
              <a:rPr lang="sl-SI" sz="2800" dirty="0" smtClean="0">
                <a:solidFill>
                  <a:srgbClr val="FFFF00"/>
                </a:solidFill>
                <a:latin typeface="Arial Rounded MT Bold" pitchFamily="34" charset="0"/>
              </a:rPr>
              <a:t>ila</a:t>
            </a:r>
            <a:r>
              <a:rPr lang="sl-SI" sz="2800" dirty="0" smtClean="0">
                <a:latin typeface="Arial Rounded MT Bold" pitchFamily="34" charset="0"/>
              </a:rPr>
              <a:t> —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>
                <a:latin typeface="Arial Rounded MT Bold" pitchFamily="34" charset="0"/>
              </a:rPr>
              <a:t/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 </a:t>
            </a:r>
            <a:br>
              <a:rPr lang="sl-SI" sz="2800" dirty="0" smtClean="0">
                <a:latin typeface="Arial Rounded MT Bold" pitchFamily="34" charset="0"/>
              </a:rPr>
            </a:br>
            <a:endParaRPr lang="sl-SI" sz="2800" dirty="0"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513909" y="679268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živahne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7" name="Raven puščični konektor 6"/>
          <p:cNvCxnSpPr>
            <a:endCxn id="6" idx="2"/>
          </p:cNvCxnSpPr>
          <p:nvPr/>
        </p:nvCxnSpPr>
        <p:spPr>
          <a:xfrm flipH="1" flipV="1">
            <a:off x="4278086" y="1202488"/>
            <a:ext cx="1025434" cy="75694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96090" y="426720"/>
            <a:ext cx="323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Višnjeva barva, temno vijoličasta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12" name="Raven puščični konektor 11"/>
          <p:cNvCxnSpPr/>
          <p:nvPr/>
        </p:nvCxnSpPr>
        <p:spPr>
          <a:xfrm flipH="1" flipV="1">
            <a:off x="2677886" y="1463040"/>
            <a:ext cx="727165" cy="239921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jeni pravokotnik 14"/>
          <p:cNvSpPr/>
          <p:nvPr/>
        </p:nvSpPr>
        <p:spPr>
          <a:xfrm>
            <a:off x="5682342" y="6061165"/>
            <a:ext cx="5473338" cy="574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POOSEBITEV ALI PERSONIFIKACIJA</a:t>
            </a:r>
            <a:endParaRPr lang="sl-SI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6" name="Raven puščični konektor 15"/>
          <p:cNvCxnSpPr/>
          <p:nvPr/>
        </p:nvCxnSpPr>
        <p:spPr>
          <a:xfrm flipV="1">
            <a:off x="3944983" y="6230983"/>
            <a:ext cx="1672046" cy="28738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jeni pravokotnik 19"/>
          <p:cNvSpPr/>
          <p:nvPr/>
        </p:nvSpPr>
        <p:spPr>
          <a:xfrm>
            <a:off x="6048103" y="4650377"/>
            <a:ext cx="3095897" cy="7053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OKRASNI PRIDEVEK</a:t>
            </a:r>
            <a:endParaRPr lang="sl-SI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21" name="Raven puščični konektor 20"/>
          <p:cNvCxnSpPr/>
          <p:nvPr/>
        </p:nvCxnSpPr>
        <p:spPr>
          <a:xfrm flipV="1">
            <a:off x="5199017" y="5185954"/>
            <a:ext cx="731520" cy="14369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jeni pravokotnik 25"/>
          <p:cNvSpPr/>
          <p:nvPr/>
        </p:nvSpPr>
        <p:spPr>
          <a:xfrm>
            <a:off x="6361611" y="3135086"/>
            <a:ext cx="2769327" cy="64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PONAVLJANJE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27" name="Raven puščični konektor 26"/>
          <p:cNvCxnSpPr/>
          <p:nvPr/>
        </p:nvCxnSpPr>
        <p:spPr>
          <a:xfrm flipV="1">
            <a:off x="2473235" y="3696789"/>
            <a:ext cx="3927565" cy="141514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jeni pravokotnik 28"/>
          <p:cNvSpPr/>
          <p:nvPr/>
        </p:nvSpPr>
        <p:spPr>
          <a:xfrm>
            <a:off x="6897189" y="2024743"/>
            <a:ext cx="2913017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IZRAZITA MOČ BARV</a:t>
            </a:r>
            <a:endParaRPr lang="sl-SI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0" name="Raven puščični konektor 29"/>
          <p:cNvCxnSpPr/>
          <p:nvPr/>
        </p:nvCxnSpPr>
        <p:spPr>
          <a:xfrm flipV="1">
            <a:off x="5129348" y="2468880"/>
            <a:ext cx="1754778" cy="1785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konektor 32"/>
          <p:cNvCxnSpPr/>
          <p:nvPr/>
        </p:nvCxnSpPr>
        <p:spPr>
          <a:xfrm flipV="1">
            <a:off x="4985657" y="5277394"/>
            <a:ext cx="971006" cy="727167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esni zaviti oklepaj 34"/>
          <p:cNvSpPr/>
          <p:nvPr/>
        </p:nvSpPr>
        <p:spPr>
          <a:xfrm>
            <a:off x="9771018" y="1854925"/>
            <a:ext cx="561703" cy="2403565"/>
          </a:xfrm>
          <a:prstGeom prst="rightBrace">
            <a:avLst>
              <a:gd name="adj1" fmla="val 85077"/>
              <a:gd name="adj2" fmla="val 50000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avokotnik 35"/>
          <p:cNvSpPr/>
          <p:nvPr/>
        </p:nvSpPr>
        <p:spPr>
          <a:xfrm>
            <a:off x="10450286" y="2677886"/>
            <a:ext cx="1741714" cy="783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rial Rounded MT Bold" pitchFamily="34" charset="0"/>
              </a:rPr>
              <a:t>ZAPOREDNA RIMA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7" name="Desni zaviti oklepaj 36"/>
          <p:cNvSpPr/>
          <p:nvPr/>
        </p:nvSpPr>
        <p:spPr>
          <a:xfrm>
            <a:off x="9740539" y="4228012"/>
            <a:ext cx="561703" cy="2403565"/>
          </a:xfrm>
          <a:prstGeom prst="rightBrace">
            <a:avLst>
              <a:gd name="adj1" fmla="val 47868"/>
              <a:gd name="adj2" fmla="val 5000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avokotnik 37"/>
          <p:cNvSpPr/>
          <p:nvPr/>
        </p:nvSpPr>
        <p:spPr>
          <a:xfrm>
            <a:off x="10437223" y="5077098"/>
            <a:ext cx="1933302" cy="783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Arial Rounded MT Bold" pitchFamily="34" charset="0"/>
              </a:rPr>
              <a:t>OKLEPAJOČA RIMA</a:t>
            </a:r>
            <a:endParaRPr lang="sl-SI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9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31520" y="1841863"/>
            <a:ext cx="4833257" cy="4441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35130" y="1502228"/>
            <a:ext cx="62962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dirty="0" smtClean="0">
                <a:latin typeface="Arial Rounded MT Bold" pitchFamily="34" charset="0"/>
              </a:rPr>
              <a:t>21 Ti meni si predraga znanka!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22 Ko z gorskih </a:t>
            </a:r>
            <a:r>
              <a:rPr lang="sl-SI" sz="2800" dirty="0" err="1" smtClean="0">
                <a:latin typeface="Arial Rounded MT Bold" pitchFamily="34" charset="0"/>
              </a:rPr>
              <a:t>prišumiš</a:t>
            </a:r>
            <a:r>
              <a:rPr lang="sl-SI" sz="2800" dirty="0" smtClean="0">
                <a:latin typeface="Arial Rounded MT Bold" pitchFamily="34" charset="0"/>
              </a:rPr>
              <a:t> dobrav,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23 od doma se mi zdiš poslanka,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24 nesoča mnog mi ljub pozdrav —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25 Bog sprimi te tu sred planjav!...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/>
            </a:r>
            <a:br>
              <a:rPr lang="sl-SI" sz="2800" dirty="0" smtClean="0">
                <a:latin typeface="Arial Rounded MT Bold" pitchFamily="34" charset="0"/>
              </a:rPr>
            </a:br>
            <a:endParaRPr lang="sl-SI" sz="2800" dirty="0">
              <a:latin typeface="Arial Rounded MT Bold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628707" y="3122024"/>
            <a:ext cx="333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Arial Rounded MT Bold" pitchFamily="34" charset="0"/>
              </a:rPr>
              <a:t>valovit ravninski svet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7" name="Raven puščični konektor 6"/>
          <p:cNvCxnSpPr/>
          <p:nvPr/>
        </p:nvCxnSpPr>
        <p:spPr>
          <a:xfrm>
            <a:off x="5760720" y="2952206"/>
            <a:ext cx="1907176" cy="50945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7929155" y="5094514"/>
            <a:ext cx="406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večji raven svet brez grmovja ali drevja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11" name="Raven puščični konektor 10"/>
          <p:cNvCxnSpPr/>
          <p:nvPr/>
        </p:nvCxnSpPr>
        <p:spPr>
          <a:xfrm flipV="1">
            <a:off x="6113417" y="5447211"/>
            <a:ext cx="1737360" cy="5225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6727371" y="1619794"/>
            <a:ext cx="4232366" cy="1254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latin typeface="Arial Rounded MT Bold" pitchFamily="34" charset="0"/>
              </a:rPr>
              <a:t>NAGOVOR :  ogovarjanje odsotnih ali umrlih oseb, stvari, rastlin, živali, pojmov, kot da bi bile žive ali pred ustvarjalcem</a:t>
            </a:r>
            <a:endParaRPr lang="sl-SI" sz="2000" dirty="0">
              <a:latin typeface="Arial Rounded MT Bold" pitchFamily="34" charset="0"/>
            </a:endParaRPr>
          </a:p>
        </p:txBody>
      </p:sp>
      <p:cxnSp>
        <p:nvCxnSpPr>
          <p:cNvPr id="16" name="Raven puščični konektor 15"/>
          <p:cNvCxnSpPr>
            <a:endCxn id="15" idx="1"/>
          </p:cNvCxnSpPr>
          <p:nvPr/>
        </p:nvCxnSpPr>
        <p:spPr>
          <a:xfrm>
            <a:off x="5625737" y="2111829"/>
            <a:ext cx="1101634" cy="13498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3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1045029" y="4101738"/>
            <a:ext cx="4167051" cy="11495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96388" y="1371600"/>
            <a:ext cx="66228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/>
              <a:t>29 A ko pridereš na ravnine,</a:t>
            </a:r>
            <a:br>
              <a:rPr lang="sl-SI" sz="2800" b="1" dirty="0" smtClean="0"/>
            </a:br>
            <a:r>
              <a:rPr lang="sl-SI" sz="2800" b="1" dirty="0" smtClean="0"/>
              <a:t>30 zakaj te živa radost mine?</a:t>
            </a:r>
            <a:br>
              <a:rPr lang="sl-SI" sz="2800" b="1" dirty="0" smtClean="0"/>
            </a:br>
            <a:r>
              <a:rPr lang="sl-SI" sz="2800" b="1" dirty="0" smtClean="0"/>
              <a:t>31 Kaj trudno lezeš in počasi,</a:t>
            </a:r>
            <a:br>
              <a:rPr lang="sl-SI" sz="2800" b="1" dirty="0" smtClean="0"/>
            </a:br>
            <a:r>
              <a:rPr lang="sl-SI" sz="2800" b="1" dirty="0" smtClean="0"/>
              <a:t>32 zakaj so tožni tvoji glasi?</a:t>
            </a:r>
            <a:br>
              <a:rPr lang="sl-SI" sz="2800" b="1" dirty="0" smtClean="0"/>
            </a:br>
            <a:r>
              <a:rPr lang="sl-SI" sz="2800" b="1" dirty="0" smtClean="0"/>
              <a:t>33 </a:t>
            </a:r>
            <a:r>
              <a:rPr lang="sl-SI" sz="2800" b="1" dirty="0" smtClean="0">
                <a:solidFill>
                  <a:schemeClr val="bg1"/>
                </a:solidFill>
              </a:rPr>
              <a:t>Težko se ločiš od hribov,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>34 </a:t>
            </a:r>
            <a:r>
              <a:rPr lang="sl-SI" sz="2800" b="1" dirty="0" smtClean="0">
                <a:solidFill>
                  <a:schemeClr val="bg1"/>
                </a:solidFill>
              </a:rPr>
              <a:t>zibelke tvojega valovja?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r>
              <a:rPr lang="sl-SI" sz="2800" b="1" dirty="0" smtClean="0"/>
              <a:t>35 Mar veš, da tečeš tik grobov,</a:t>
            </a:r>
            <a:br>
              <a:rPr lang="sl-SI" sz="2800" b="1" dirty="0" smtClean="0"/>
            </a:br>
            <a:r>
              <a:rPr lang="sl-SI" sz="2800" b="1" dirty="0" smtClean="0"/>
              <a:t>36 grobov slovenskega domovja?</a:t>
            </a:r>
            <a:br>
              <a:rPr lang="sl-SI" sz="2800" b="1" dirty="0" smtClean="0"/>
            </a:br>
            <a:r>
              <a:rPr lang="sl-SI" sz="2800" b="1" dirty="0" smtClean="0"/>
              <a:t> </a:t>
            </a: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897189" y="1593669"/>
            <a:ext cx="4271554" cy="2259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Nasprotje med Sočo planinko in Sočo dolinko. V dolini se reka umiri, teče počasi, obenem pa pride v stik z mejo, tujo kulturo.</a:t>
            </a:r>
          </a:p>
          <a:p>
            <a:pPr algn="ctr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DOMOLJUBJE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8" name="Raven puščični konektor 7"/>
          <p:cNvCxnSpPr/>
          <p:nvPr/>
        </p:nvCxnSpPr>
        <p:spPr>
          <a:xfrm>
            <a:off x="5325292" y="4855030"/>
            <a:ext cx="1741714" cy="30479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jeni pravokotnik 10"/>
          <p:cNvSpPr/>
          <p:nvPr/>
        </p:nvSpPr>
        <p:spPr>
          <a:xfrm>
            <a:off x="7171508" y="4611189"/>
            <a:ext cx="4741818" cy="679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 Rounded MT Bold" pitchFamily="34" charset="0"/>
              </a:rPr>
              <a:t>RETORIČNO VPRAŠANJE</a:t>
            </a:r>
            <a:endParaRPr lang="sl-SI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7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201783" y="4859384"/>
            <a:ext cx="4127863" cy="6139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53142" y="1998617"/>
            <a:ext cx="5551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 Rounded MT Bold" pitchFamily="34" charset="0"/>
              </a:rPr>
              <a:t>37 Obojno bol pač tu trpiš,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38 V tej boli tožna in počasna,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39 ogromna solza se mi zdiš,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40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a še kot solza - krasna!  </a:t>
            </a: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 </a:t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7341327" y="3004458"/>
            <a:ext cx="4663440" cy="14891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ČUSTVENA PRIMERA o Soči – otožna in počasna je kot solza, a še kot taka je krasna.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6" name="Raven puščični konektor 5"/>
          <p:cNvCxnSpPr/>
          <p:nvPr/>
        </p:nvCxnSpPr>
        <p:spPr>
          <a:xfrm flipV="1">
            <a:off x="5338354" y="4114800"/>
            <a:ext cx="1911532" cy="1001487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1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53142" y="1998617"/>
            <a:ext cx="5891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dirty="0" smtClean="0">
                <a:latin typeface="Arial Rounded MT Bold" pitchFamily="34" charset="0"/>
              </a:rPr>
              <a:t>41 Krasna si, bistra hči planin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42 brdka v </a:t>
            </a:r>
            <a:r>
              <a:rPr lang="sl-SI" sz="2800" dirty="0" err="1" smtClean="0">
                <a:latin typeface="Arial Rounded MT Bold" pitchFamily="34" charset="0"/>
              </a:rPr>
              <a:t>prirodni</a:t>
            </a:r>
            <a:r>
              <a:rPr lang="sl-SI" sz="2800" dirty="0" smtClean="0">
                <a:latin typeface="Arial Rounded MT Bold" pitchFamily="34" charset="0"/>
              </a:rPr>
              <a:t> si lepoti,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43 ko ti prozornih globočin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44 nevihte divje srd ne moti!</a:t>
            </a:r>
            <a:br>
              <a:rPr lang="sl-SI" sz="2800" dirty="0" smtClean="0">
                <a:latin typeface="Arial Rounded MT Bold" pitchFamily="34" charset="0"/>
              </a:rPr>
            </a:br>
            <a:r>
              <a:rPr lang="sl-SI" sz="2800" dirty="0" smtClean="0">
                <a:latin typeface="Arial Rounded MT Bold" pitchFamily="34" charset="0"/>
              </a:rPr>
              <a:t> </a:t>
            </a:r>
            <a:br>
              <a:rPr lang="sl-SI" sz="2800" dirty="0" smtClean="0">
                <a:latin typeface="Arial Rounded MT Bold" pitchFamily="34" charset="0"/>
              </a:rPr>
            </a:br>
            <a:endParaRPr lang="sl-SI" sz="2800" dirty="0">
              <a:latin typeface="Arial Rounded MT Bold" pitchFamily="34" charset="0"/>
            </a:endParaRPr>
          </a:p>
        </p:txBody>
      </p:sp>
      <p:sp>
        <p:nvSpPr>
          <p:cNvPr id="4" name="Desni zaviti oklepaj 3"/>
          <p:cNvSpPr/>
          <p:nvPr/>
        </p:nvSpPr>
        <p:spPr>
          <a:xfrm>
            <a:off x="5891349" y="2272937"/>
            <a:ext cx="940525" cy="3422469"/>
          </a:xfrm>
          <a:prstGeom prst="rightBrace">
            <a:avLst>
              <a:gd name="adj1" fmla="val 40278"/>
              <a:gd name="adj2" fmla="val 50000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7524206" y="3291840"/>
            <a:ext cx="3304903" cy="10450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PONOVITEV PRVIH 4 VERZOV (REFREN)</a:t>
            </a:r>
            <a:endParaRPr lang="sl-SI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1240971" y="2664823"/>
            <a:ext cx="4794069" cy="6139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101737" y="2220686"/>
            <a:ext cx="979714" cy="444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53142" y="1998617"/>
            <a:ext cx="6230984" cy="517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>
                <a:latin typeface="Arial Rounded MT Bold" pitchFamily="34" charset="0"/>
              </a:rPr>
              <a:t>45 Pa oh, siroti tebi žuga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46 vihar </a:t>
            </a:r>
            <a:r>
              <a:rPr lang="sl-SI" sz="2800" b="1" dirty="0" err="1" smtClean="0">
                <a:latin typeface="Arial Rounded MT Bold" pitchFamily="34" charset="0"/>
              </a:rPr>
              <a:t>grozán</a:t>
            </a:r>
            <a:r>
              <a:rPr lang="sl-SI" sz="2800" b="1" dirty="0" smtClean="0">
                <a:latin typeface="Arial Rounded MT Bold" pitchFamily="34" charset="0"/>
              </a:rPr>
              <a:t>, vihar strašán;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47 prihrumel z gorkega bo juga,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48 divjal čez plodno bo ravan,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49 ki tvoja jo napaja struga —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50 gorjé, da daleč ni ta dan!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 </a:t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513909" y="679268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grozi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5" name="Raven puščični konektor 4"/>
          <p:cNvCxnSpPr>
            <a:endCxn id="4" idx="2"/>
          </p:cNvCxnSpPr>
          <p:nvPr/>
        </p:nvCxnSpPr>
        <p:spPr>
          <a:xfrm flipH="1" flipV="1">
            <a:off x="4278086" y="1202488"/>
            <a:ext cx="267788" cy="103126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/>
          <p:cNvCxnSpPr/>
          <p:nvPr/>
        </p:nvCxnSpPr>
        <p:spPr>
          <a:xfrm flipV="1">
            <a:off x="6122126" y="2847703"/>
            <a:ext cx="1140823" cy="12627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otnik 13"/>
          <p:cNvSpPr/>
          <p:nvPr/>
        </p:nvSpPr>
        <p:spPr>
          <a:xfrm>
            <a:off x="7380514" y="2364377"/>
            <a:ext cx="3618412" cy="8752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POOSEBITEV ALI PERSONIFIKACIJA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Desni zaviti oklepaj 14"/>
          <p:cNvSpPr/>
          <p:nvPr/>
        </p:nvSpPr>
        <p:spPr>
          <a:xfrm>
            <a:off x="6479177" y="3553097"/>
            <a:ext cx="535577" cy="2259874"/>
          </a:xfrm>
          <a:prstGeom prst="rightBrace">
            <a:avLst>
              <a:gd name="adj1" fmla="val 40040"/>
              <a:gd name="adj2" fmla="val 50000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7236823" y="3853544"/>
            <a:ext cx="4075611" cy="16851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Sovražnik bo prišel z juga, vizija vojnih grozot, ko bo tekla kri Slovencev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150852" y="1086920"/>
            <a:ext cx="668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POMEN BESEDE REALIZEM</a:t>
            </a:r>
            <a:endParaRPr lang="sl-SI" sz="3600" b="1" dirty="0"/>
          </a:p>
        </p:txBody>
      </p:sp>
      <p:sp>
        <p:nvSpPr>
          <p:cNvPr id="15" name="Puščica dol 14"/>
          <p:cNvSpPr/>
          <p:nvPr/>
        </p:nvSpPr>
        <p:spPr>
          <a:xfrm>
            <a:off x="5381897" y="1789611"/>
            <a:ext cx="796834" cy="9666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2991394" y="3056709"/>
            <a:ext cx="6426926" cy="1894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Iz grške besede RES, REALIS, kar pomeni STVAR, STVAREN, RESNIČEN. </a:t>
            </a:r>
            <a:endParaRPr lang="sl-SI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4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1149530" y="4062549"/>
            <a:ext cx="1776549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052353" y="3209109"/>
            <a:ext cx="2538549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09006" y="1998617"/>
            <a:ext cx="67534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 Rounded MT Bold" pitchFamily="34" charset="0"/>
              </a:rPr>
              <a:t>51 Nad tabo jasen bo obok,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52 krog tebe pa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svinčena toča</a:t>
            </a: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53 in </a:t>
            </a:r>
            <a:r>
              <a:rPr lang="sl-SI" sz="2800" b="1" dirty="0" smtClean="0">
                <a:solidFill>
                  <a:schemeClr val="bg1"/>
                </a:solidFill>
                <a:latin typeface="Arial Rounded MT Bold" pitchFamily="34" charset="0"/>
              </a:rPr>
              <a:t>dež krvav </a:t>
            </a:r>
            <a:r>
              <a:rPr lang="sl-SI" sz="2800" b="1" dirty="0" smtClean="0">
                <a:latin typeface="Arial Rounded MT Bold" pitchFamily="34" charset="0"/>
              </a:rPr>
              <a:t>in solz potok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54 in blisk in grom — oh, </a:t>
            </a:r>
            <a:r>
              <a:rPr lang="sl-SI" sz="2800" b="1" dirty="0" err="1" smtClean="0">
                <a:latin typeface="Arial Rounded MT Bold" pitchFamily="34" charset="0"/>
              </a:rPr>
              <a:t>bitva</a:t>
            </a:r>
            <a:r>
              <a:rPr lang="sl-SI" sz="2800" b="1" dirty="0" smtClean="0">
                <a:latin typeface="Arial Rounded MT Bold" pitchFamily="34" charset="0"/>
              </a:rPr>
              <a:t> vroča!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 </a:t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286001" y="5903706"/>
            <a:ext cx="152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rial Rounded MT Bold" pitchFamily="34" charset="0"/>
              </a:rPr>
              <a:t>bitka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5" name="Raven puščični konektor 4"/>
          <p:cNvCxnSpPr/>
          <p:nvPr/>
        </p:nvCxnSpPr>
        <p:spPr>
          <a:xfrm flipH="1">
            <a:off x="3239589" y="5434148"/>
            <a:ext cx="1293222" cy="66620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6609806" y="2246811"/>
            <a:ext cx="3409405" cy="80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bg1"/>
                </a:solidFill>
                <a:latin typeface="Arial Rounded MT Bold" pitchFamily="34" charset="0"/>
              </a:rPr>
              <a:t>OKRASNI PRIDEVEK</a:t>
            </a:r>
            <a:endParaRPr lang="sl-SI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4" name="Raven puščični konektor 13"/>
          <p:cNvCxnSpPr/>
          <p:nvPr/>
        </p:nvCxnSpPr>
        <p:spPr>
          <a:xfrm flipV="1">
            <a:off x="5129347" y="2690949"/>
            <a:ext cx="1415144" cy="43978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2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2508069" y="6061166"/>
            <a:ext cx="3095897" cy="3788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40971" y="2573383"/>
            <a:ext cx="5029200" cy="4702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ANALIZA PESMI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92331" y="1397725"/>
            <a:ext cx="555171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 Rounded MT Bold" pitchFamily="34" charset="0"/>
              </a:rPr>
              <a:t>65 tačas pridrvi vse na dan,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66 narasti, vzkipi v tok strašán!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67 Ne stiskaj v meje se bregov,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68 srdita čez </a:t>
            </a:r>
            <a:r>
              <a:rPr lang="sl-SI" sz="2800" b="1" dirty="0" err="1" smtClean="0">
                <a:latin typeface="Arial Rounded MT Bold" pitchFamily="34" charset="0"/>
              </a:rPr>
              <a:t>branove</a:t>
            </a:r>
            <a:r>
              <a:rPr lang="sl-SI" sz="2800" b="1" dirty="0" smtClean="0">
                <a:latin typeface="Arial Rounded MT Bold" pitchFamily="34" charset="0"/>
              </a:rPr>
              <a:t> stopi,</a:t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69 ter tujce, zemlje lačne, </a:t>
            </a:r>
            <a:r>
              <a:rPr lang="sl-SI" sz="2800" b="1" dirty="0" err="1" smtClean="0">
                <a:latin typeface="Arial Rounded MT Bold" pitchFamily="34" charset="0"/>
              </a:rPr>
              <a:t>vtopi</a:t>
            </a: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r>
              <a:rPr lang="sl-SI" sz="2800" b="1" dirty="0" smtClean="0">
                <a:latin typeface="Arial Rounded MT Bold" pitchFamily="34" charset="0"/>
              </a:rPr>
              <a:t>70 na dno razpenjenih valov!</a:t>
            </a:r>
          </a:p>
          <a:p>
            <a:pPr>
              <a:lnSpc>
                <a:spcPct val="200000"/>
              </a:lnSpc>
            </a:pPr>
            <a:r>
              <a:rPr lang="sl-SI" sz="2800" b="1" dirty="0" smtClean="0">
                <a:latin typeface="Arial Rounded MT Bold" pitchFamily="34" charset="0"/>
              </a:rPr>
              <a:t/>
            </a:r>
            <a:br>
              <a:rPr lang="sl-SI" sz="2800" b="1" dirty="0" smtClean="0">
                <a:latin typeface="Arial Rounded MT Bold" pitchFamily="34" charset="0"/>
              </a:rPr>
            </a:br>
            <a:endParaRPr lang="sl-SI" sz="2800" b="1" dirty="0">
              <a:latin typeface="Arial Rounded MT Bold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171509" y="2037806"/>
            <a:ext cx="4428308" cy="10842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VZKLIK, STOPNJEVANJE in OKRASNI PRIDEVEK</a:t>
            </a:r>
            <a:endParaRPr lang="sl-SI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818812" y="5903893"/>
            <a:ext cx="537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>
                <a:latin typeface="Arial Rounded MT Bold" pitchFamily="34" charset="0"/>
              </a:rPr>
              <a:t>zidi</a:t>
            </a:r>
            <a:r>
              <a:rPr lang="sl-SI" sz="2800" dirty="0" smtClean="0">
                <a:latin typeface="Arial Rounded MT Bold" pitchFamily="34" charset="0"/>
              </a:rPr>
              <a:t> z nasipom za varovanje pristanišč</a:t>
            </a:r>
            <a:endParaRPr lang="sl-SI" sz="2800" dirty="0">
              <a:latin typeface="Arial Rounded MT Bold" pitchFamily="34" charset="0"/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>
            <a:off x="4114800" y="4663440"/>
            <a:ext cx="2638696" cy="165898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/>
          <p:nvPr/>
        </p:nvCxnSpPr>
        <p:spPr>
          <a:xfrm flipV="1">
            <a:off x="5316583" y="2978331"/>
            <a:ext cx="3775166" cy="3056709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/>
          <p:cNvCxnSpPr/>
          <p:nvPr/>
        </p:nvCxnSpPr>
        <p:spPr>
          <a:xfrm flipV="1">
            <a:off x="5325291" y="2390503"/>
            <a:ext cx="1754778" cy="165464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2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/>
              <a:t>Značilnosti realizma</a:t>
            </a:r>
            <a:endParaRPr lang="sl-SI" sz="54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1556658" y="2181497"/>
            <a:ext cx="9339943" cy="13324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Avtorji v svojih delih pripovedujejo, opisujejo resnično življenje.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635035" y="4336867"/>
            <a:ext cx="9339943" cy="17504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Na izpovedujejo svojih čustev, razpoloženj, ampak so osredotočeni na dogajanje okoli/zunaj njih.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/>
              <a:t>Značilnosti realizma</a:t>
            </a:r>
            <a:endParaRPr lang="sl-SI" sz="54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1556658" y="1867989"/>
            <a:ext cx="9339943" cy="180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2800" b="1" dirty="0" smtClean="0">
                <a:solidFill>
                  <a:srgbClr val="FF0000"/>
                </a:solidFill>
                <a:latin typeface="Arial Rounded MT Bold" pitchFamily="34" charset="0"/>
              </a:rPr>
              <a:t>TEME</a:t>
            </a:r>
            <a:r>
              <a:rPr lang="sl-SI" sz="2800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življenje kmetov, meščanov, o politiki, gospodarstvu, propadu kmetij, nespametnih ljubeznih, nemoralnosti, odnosu med revnimi in bogatimi. </a:t>
            </a:r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556658" y="3853543"/>
            <a:ext cx="9339943" cy="13324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200" b="1" dirty="0" smtClean="0">
                <a:solidFill>
                  <a:srgbClr val="FF0000"/>
                </a:solidFill>
                <a:latin typeface="Arial Rounded MT Bold" pitchFamily="34" charset="0"/>
              </a:rPr>
              <a:t>OSEBE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IN </a:t>
            </a:r>
            <a:r>
              <a:rPr lang="sl-SI" sz="3200" b="1" dirty="0" smtClean="0">
                <a:solidFill>
                  <a:srgbClr val="FF0000"/>
                </a:solidFill>
                <a:latin typeface="Arial Rounded MT Bold" pitchFamily="34" charset="0"/>
              </a:rPr>
              <a:t>DOGODKI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so prikazani taki, kot so v resnici, </a:t>
            </a:r>
            <a:r>
              <a:rPr lang="sl-SI" sz="3200" b="1" dirty="0" smtClean="0">
                <a:solidFill>
                  <a:srgbClr val="FF0000"/>
                </a:solidFill>
                <a:latin typeface="Arial Rounded MT Bold" pitchFamily="34" charset="0"/>
              </a:rPr>
              <a:t>OBJEKTIVNO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1556658" y="5525588"/>
            <a:ext cx="9339943" cy="13324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200" b="1" dirty="0" smtClean="0">
                <a:solidFill>
                  <a:srgbClr val="FF0000"/>
                </a:solidFill>
                <a:latin typeface="Arial Rounded MT Bold" pitchFamily="34" charset="0"/>
              </a:rPr>
              <a:t>SNOV</a:t>
            </a:r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 zajemajo iz resničnega življenja.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4389570" y="751339"/>
            <a:ext cx="4997669" cy="61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ZVRSTI IN VRSTE</a:t>
            </a:r>
            <a:endParaRPr lang="sl-SI" sz="3600" b="1" dirty="0"/>
          </a:p>
        </p:txBody>
      </p:sp>
      <p:sp>
        <p:nvSpPr>
          <p:cNvPr id="3" name="Pravokotnik 2"/>
          <p:cNvSpPr/>
          <p:nvPr/>
        </p:nvSpPr>
        <p:spPr>
          <a:xfrm>
            <a:off x="2154471" y="1693668"/>
            <a:ext cx="7047186" cy="14152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Razvije se </a:t>
            </a:r>
            <a:r>
              <a:rPr lang="sl-SI" sz="2800" b="1" dirty="0" smtClean="0">
                <a:solidFill>
                  <a:srgbClr val="FF0000"/>
                </a:solidFill>
                <a:latin typeface="Arial Rounded MT Bold" pitchFamily="34" charset="0"/>
              </a:rPr>
              <a:t>PRIPOVEDNIŠTVO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 ALI </a:t>
            </a:r>
            <a:r>
              <a:rPr lang="sl-SI" sz="2800" b="1" dirty="0" smtClean="0">
                <a:solidFill>
                  <a:srgbClr val="FF0000"/>
                </a:solidFill>
                <a:latin typeface="Arial Rounded MT Bold" pitchFamily="34" charset="0"/>
              </a:rPr>
              <a:t>EPIKA</a:t>
            </a:r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5394960" y="3435531"/>
            <a:ext cx="496389" cy="104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176242" y="4615394"/>
            <a:ext cx="7047186" cy="14152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r>
              <a:rPr lang="sl-SI" sz="2800" dirty="0" smtClean="0">
                <a:solidFill>
                  <a:schemeClr val="bg1"/>
                </a:solidFill>
                <a:latin typeface="Arial Rounded MT Bold" pitchFamily="34" charset="0"/>
              </a:rPr>
              <a:t>PRVI ROMANI, KRATKE PRIPOVEDI, KMETSKE SLIKE</a:t>
            </a:r>
          </a:p>
          <a:p>
            <a:pPr marL="285750" indent="-285750" algn="ctr"/>
            <a:endParaRPr lang="sl-SI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285750" indent="-285750" algn="ctr"/>
            <a:endParaRPr lang="sl-S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3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73978" y="22879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/>
              <a:t>vrste realizma</a:t>
            </a:r>
            <a:endParaRPr lang="sl-SI" sz="5400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1360716" y="2508069"/>
            <a:ext cx="9339943" cy="14891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000" b="1" dirty="0" smtClean="0">
                <a:solidFill>
                  <a:srgbClr val="FF0000"/>
                </a:solidFill>
                <a:latin typeface="Arial Rounded MT Bold" pitchFamily="34" charset="0"/>
              </a:rPr>
              <a:t>ROMANTIČNI REALIZEM (1849-1881)</a:t>
            </a:r>
            <a:r>
              <a:rPr lang="sl-SI" sz="3000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sl-SI" sz="3000" dirty="0" smtClean="0">
                <a:solidFill>
                  <a:schemeClr val="bg1"/>
                </a:solidFill>
                <a:latin typeface="Arial Rounded MT Bold" pitchFamily="34" charset="0"/>
              </a:rPr>
              <a:t>predstavlja preplet romantičnih in realističnih elementov. </a:t>
            </a:r>
            <a:endParaRPr lang="sl-SI" sz="3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373778" y="4232366"/>
            <a:ext cx="9339943" cy="13324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l-SI" sz="3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3000" b="1" dirty="0" smtClean="0">
                <a:solidFill>
                  <a:srgbClr val="FF0000"/>
                </a:solidFill>
                <a:latin typeface="Arial Rounded MT Bold" pitchFamily="34" charset="0"/>
              </a:rPr>
              <a:t>POETIČNI REALIZEM: </a:t>
            </a:r>
            <a:r>
              <a:rPr lang="sl-SI" sz="3000" dirty="0" smtClean="0">
                <a:solidFill>
                  <a:schemeClr val="bg1"/>
                </a:solidFill>
                <a:latin typeface="Arial Rounded MT Bold" pitchFamily="34" charset="0"/>
              </a:rPr>
              <a:t>realizem v mili obliki, kar pomeni, da še ni čisto pravi. </a:t>
            </a:r>
            <a:endParaRPr lang="sl-SI" sz="3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1426030" y="1358536"/>
            <a:ext cx="9339943" cy="914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bg1"/>
                </a:solidFill>
                <a:latin typeface="Arial Rounded MT Bold" pitchFamily="34" charset="0"/>
              </a:rPr>
              <a:t>	REALIZEM NA SLOVENSKEM lahko razdelimo v dve obdobji: </a:t>
            </a:r>
            <a:endParaRPr lang="sl-S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Levo ukrivljena puščica 7"/>
          <p:cNvSpPr/>
          <p:nvPr/>
        </p:nvSpPr>
        <p:spPr>
          <a:xfrm>
            <a:off x="10855234" y="4127863"/>
            <a:ext cx="1058092" cy="2455817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317967" y="5747139"/>
            <a:ext cx="736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Arial Rounded MT Bold" pitchFamily="34" charset="0"/>
              </a:rPr>
              <a:t>prav zato nekateri to obdobje imenujejo </a:t>
            </a:r>
            <a:r>
              <a:rPr lang="sl-SI" sz="2800" b="1" dirty="0" smtClean="0">
                <a:solidFill>
                  <a:srgbClr val="FF0000"/>
                </a:solidFill>
                <a:latin typeface="Arial Rounded MT Bold" pitchFamily="34" charset="0"/>
              </a:rPr>
              <a:t>MED ROMANTIKO IN REALIZMOM </a:t>
            </a:r>
            <a:endParaRPr lang="sl-SI" sz="2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477590" y="202671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GLAVNI PISCI realizma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1959429" y="1449976"/>
            <a:ext cx="9170125" cy="50161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FRAN LEVSTIK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MARTIN KRPAN 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(prva slovenska 										umetna pripovedka) </a:t>
            </a:r>
          </a:p>
          <a:p>
            <a:pPr marL="457200" indent="-457200"/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    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POPOTOVANJE OD LITIJE DO ČATEŽA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JOSIP JURČIČ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DESETI BRAT </a:t>
            </a:r>
            <a:r>
              <a:rPr lang="sl-SI" sz="2600" b="1" dirty="0" smtClean="0">
                <a:solidFill>
                  <a:srgbClr val="FF0000"/>
                </a:solidFill>
                <a:latin typeface="Arial Rounded MT Bold" pitchFamily="34" charset="0"/>
              </a:rPr>
              <a:t>1866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						(prvi slovenski roman)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IVAN TAVČAR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VISOŠKA KRONIKA 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(roman)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JANKO KERSNIK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MAČKOVA OČETA 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(kratka         								pripoved, kmetska slika)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ANTON AŠKERC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ČAŠA NESMRTNOSTI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SIMON GREGORČIČ</a:t>
            </a:r>
            <a:r>
              <a:rPr lang="sl-SI" sz="2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 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pesem </a:t>
            </a:r>
            <a:r>
              <a:rPr lang="sl-SI" sz="2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SOČI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  <a:latin typeface="Arial Rounded MT Bold" pitchFamily="34" charset="0"/>
              </a:rPr>
              <a:t>SIMON JENKO </a:t>
            </a:r>
            <a:r>
              <a:rPr lang="sl-SI" sz="2600" b="1" dirty="0" smtClean="0">
                <a:solidFill>
                  <a:schemeClr val="bg1"/>
                </a:solidFill>
                <a:latin typeface="Calibri"/>
              </a:rPr>
              <a:t>→ </a:t>
            </a:r>
            <a:r>
              <a:rPr lang="sl-SI" sz="2600" b="1" dirty="0" smtClean="0">
                <a:solidFill>
                  <a:schemeClr val="bg1"/>
                </a:solidFill>
                <a:latin typeface="Arial Rounded MT Bold" pitchFamily="34" charset="0"/>
              </a:rPr>
              <a:t>kratke pripovedi, pesmi</a:t>
            </a:r>
          </a:p>
        </p:txBody>
      </p:sp>
    </p:spTree>
    <p:extLst>
      <p:ext uri="{BB962C8B-B14F-4D97-AF65-F5344CB8AC3E}">
        <p14:creationId xmlns:p14="http://schemas.microsoft.com/office/powerpoint/2010/main" val="21299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SIMON GREGORČIČ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bisernaogrlica.com/simongregorcic/sim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066" y="1514414"/>
            <a:ext cx="2448352" cy="43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burger.si/Ljubljana/SpomenikSimonuGregorcicuN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45" y="1543368"/>
            <a:ext cx="3252652" cy="397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hervardi.com/images/simon_gregorcic_poezi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279" y="1663474"/>
            <a:ext cx="2777551" cy="39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infosrvr.nuk.uni-lj.si/jana/PR/poezijenasl1882low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3850" y="1598160"/>
            <a:ext cx="2581956" cy="410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8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796937" y="633746"/>
            <a:ext cx="7842068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SIMON GREGORČIČ</a:t>
            </a:r>
            <a:endParaRPr kumimoji="0" lang="sl-SI" sz="5400" b="1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1945549" y="1997392"/>
            <a:ext cx="10006965" cy="51610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rojstvo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: 15. oktobra 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Rounded MT Bold" pitchFamily="34" charset="0"/>
              </a:rPr>
              <a:t>1844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- vasica Vrsno pri Kobaridu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ŠOLANJE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:  Libušnje, Gorica, uspešno je končal gimnazijo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poklic : duhovnik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ustanovil je tudi čitalnico, ki je bila ena prvih na Slovenskem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Leta 1882 je Gregorčič izdal prvi zvezek svojih 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Rounded MT Bold" pitchFamily="34" charset="0"/>
              </a:rPr>
              <a:t>Poezij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.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Zaradi slabega zdravja se </a:t>
            </a:r>
            <a:r>
              <a:rPr lang="sl-SI" sz="2800" dirty="0" smtClean="0">
                <a:latin typeface="Arial Rounded MT Bold" pitchFamily="34" charset="0"/>
              </a:rPr>
              <a:t>je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preselil v Gorico.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</a:rPr>
              <a:t>smrt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: 24. novembra 1906</a:t>
            </a: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/>
            </a:r>
            <a:b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</a:b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4" name="Srce 3"/>
          <p:cNvSpPr/>
          <p:nvPr/>
        </p:nvSpPr>
        <p:spPr>
          <a:xfrm>
            <a:off x="548641" y="339634"/>
            <a:ext cx="2743200" cy="18941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849086" y="875211"/>
            <a:ext cx="206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Arial Rounded MT Bold" pitchFamily="34" charset="0"/>
              </a:rPr>
              <a:t>DRAGOJILA MILEK</a:t>
            </a:r>
            <a:endParaRPr lang="sl-SI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408</TotalTime>
  <Words>633</Words>
  <Application>Microsoft Office PowerPoint</Application>
  <PresentationFormat>Širokozaslonsko</PresentationFormat>
  <Paragraphs>109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Century Gothic</vt:lpstr>
      <vt:lpstr>Wingdings</vt:lpstr>
      <vt:lpstr>Sled pare</vt:lpstr>
      <vt:lpstr>LITERARNO OBDOBJE REALIZEM</vt:lpstr>
      <vt:lpstr>PowerPointova predstavitev</vt:lpstr>
      <vt:lpstr>Značilnosti realizma</vt:lpstr>
      <vt:lpstr>Značilnosti realizma</vt:lpstr>
      <vt:lpstr>PowerPointova predstavitev</vt:lpstr>
      <vt:lpstr>vrste realizma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prešeren</dc:title>
  <dc:creator>HP</dc:creator>
  <cp:lastModifiedBy>Urška Perko</cp:lastModifiedBy>
  <cp:revision>44</cp:revision>
  <dcterms:created xsi:type="dcterms:W3CDTF">2017-11-23T07:29:13Z</dcterms:created>
  <dcterms:modified xsi:type="dcterms:W3CDTF">2019-08-29T08:51:43Z</dcterms:modified>
</cp:coreProperties>
</file>