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41"/>
  </p:notesMasterIdLst>
  <p:sldIdLst>
    <p:sldId id="280" r:id="rId2"/>
    <p:sldId id="281" r:id="rId3"/>
    <p:sldId id="282" r:id="rId4"/>
    <p:sldId id="256" r:id="rId5"/>
    <p:sldId id="284" r:id="rId6"/>
    <p:sldId id="28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2" r:id="rId17"/>
    <p:sldId id="266" r:id="rId18"/>
    <p:sldId id="267" r:id="rId19"/>
    <p:sldId id="268" r:id="rId20"/>
    <p:sldId id="269" r:id="rId21"/>
    <p:sldId id="294" r:id="rId22"/>
    <p:sldId id="295" r:id="rId23"/>
    <p:sldId id="270" r:id="rId24"/>
    <p:sldId id="296" r:id="rId25"/>
    <p:sldId id="271" r:id="rId26"/>
    <p:sldId id="278" r:id="rId27"/>
    <p:sldId id="27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74" r:id="rId37"/>
    <p:sldId id="275" r:id="rId38"/>
    <p:sldId id="276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FA9B7F-B12A-4BBB-93E5-9B275F7857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sl-SI" altLang="sl-SI"/>
          </a:p>
        </p:txBody>
      </p:sp>
      <p:sp>
        <p:nvSpPr>
          <p:cNvPr id="512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4254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CD6E06-B63D-4196-A55B-D528503C1426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99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58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998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6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177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258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503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3736-7FEF-4BDF-9067-A0477F800A0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739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A43-8874-464F-8FD2-6A3FA07FCE8B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588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C10-5DD3-4F89-8F23-92D2D7D5F4BA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01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E15-70FA-41F5-8EDE-74344A266A53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43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CB64-95AD-4641-87B3-10B286262F56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4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E5AB-E630-40B9-A1E4-1CBC0918A0F0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29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882A-83B0-49A0-87D3-F3426A543488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96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541E-81A8-46B4-95AE-66C3A7423CE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593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37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5E8D-4BA8-412B-B6B6-7E383046385F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23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40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sers.mb.edus.si/gradiva/rac/moduli/vzdrzevanje_strojne/04_zgradba_racunalnika/01_datoteka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Kaj je informatika?  </a:t>
            </a:r>
            <a:endParaRPr lang="en-US" alt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92500" lnSpcReduction="10000"/>
          </a:bodyPr>
          <a:lstStyle/>
          <a:p>
            <a:r>
              <a:rPr lang="en-US" altLang="sl-SI" smtClean="0"/>
              <a:t>Informatika je veda, ki se ukvarja z informacijami in povezuje različne veje znanosti: </a:t>
            </a:r>
          </a:p>
          <a:p>
            <a:pPr lvl="1"/>
            <a:r>
              <a:rPr lang="en-US" altLang="sl-SI" smtClean="0"/>
              <a:t>matematiko</a:t>
            </a:r>
          </a:p>
          <a:p>
            <a:pPr lvl="1"/>
            <a:r>
              <a:rPr lang="en-US" altLang="sl-SI" smtClean="0"/>
              <a:t>računalništvo</a:t>
            </a:r>
          </a:p>
          <a:p>
            <a:pPr lvl="1"/>
            <a:r>
              <a:rPr lang="en-US" altLang="sl-SI" smtClean="0"/>
              <a:t>telekomunikacije</a:t>
            </a:r>
          </a:p>
          <a:p>
            <a:pPr lvl="1"/>
            <a:r>
              <a:rPr lang="en-US" altLang="sl-SI" smtClean="0"/>
              <a:t>elektrotehniko</a:t>
            </a:r>
          </a:p>
          <a:p>
            <a:pPr lvl="1"/>
            <a:r>
              <a:rPr lang="en-US" altLang="sl-SI" smtClean="0"/>
              <a:t>elektroniko</a:t>
            </a:r>
          </a:p>
          <a:p>
            <a:pPr lvl="1"/>
            <a:r>
              <a:rPr lang="en-US" altLang="sl-SI" smtClean="0"/>
              <a:t>kibernetiko</a:t>
            </a:r>
          </a:p>
          <a:p>
            <a:pPr lvl="1"/>
            <a:r>
              <a:rPr lang="en-US" altLang="sl-SI" smtClean="0"/>
              <a:t>...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2832658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KLJUČNI DOGODKI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34928"/>
              </p:ext>
            </p:extLst>
          </p:nvPr>
        </p:nvGraphicFramePr>
        <p:xfrm>
          <a:off x="762000" y="1988840"/>
          <a:ext cx="83820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5974200" imgH="2264760" progId="Word.Document.8">
                  <p:embed/>
                </p:oleObj>
              </mc:Choice>
              <mc:Fallback>
                <p:oleObj name="Document" r:id="rId3" imgW="5974200" imgH="22647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8840"/>
                        <a:ext cx="8382000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1371600"/>
          <a:ext cx="83058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3" imgW="5974200" imgH="2849760" progId="Word.Document.8">
                  <p:embed/>
                </p:oleObj>
              </mc:Choice>
              <mc:Fallback>
                <p:oleObj name="Document" r:id="rId3" imgW="5974200" imgH="28497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830580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1219200"/>
          <a:ext cx="8001000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3" imgW="5974200" imgH="3145680" progId="Word.Document.8">
                  <p:embed/>
                </p:oleObj>
              </mc:Choice>
              <mc:Fallback>
                <p:oleObj name="Document" r:id="rId3" imgW="5974200" imgH="3145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001000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OSNOVNA RAZVRSTITEV RAČUNALNIKOV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79512" y="1988840"/>
            <a:ext cx="8496978" cy="3844082"/>
            <a:chOff x="751" y="2486"/>
            <a:chExt cx="15294" cy="629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H="1">
              <a:off x="6660" y="2626"/>
              <a:ext cx="1320" cy="1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060" y="2686"/>
              <a:ext cx="5280" cy="1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2420" y="4106"/>
              <a:ext cx="4200" cy="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7000" y="4086"/>
              <a:ext cx="7200" cy="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6240" y="4106"/>
              <a:ext cx="500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6960" y="4106"/>
              <a:ext cx="3360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2100" y="6646"/>
              <a:ext cx="440" cy="1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780" y="6646"/>
              <a:ext cx="2720" cy="1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840" y="6666"/>
              <a:ext cx="6160" cy="1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V="1">
              <a:off x="6320" y="6666"/>
              <a:ext cx="2400" cy="176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9620" y="6606"/>
              <a:ext cx="60" cy="18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6079" y="248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RAČUNALNIKI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1299" y="384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SPECIALIZIRANI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839" y="384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VEČNAMENSKI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820" y="5506"/>
              <a:ext cx="3620" cy="6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MIKRORAČUNALNIKI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4660" y="5506"/>
              <a:ext cx="336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MINI RAČUNALNIKI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8540" y="5506"/>
              <a:ext cx="3617" cy="7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VELIKI RAČUNALNIKI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2359" y="5506"/>
              <a:ext cx="3686" cy="7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SUPERRAČUNALNIKI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820" y="6406"/>
              <a:ext cx="384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OSEBNI RAČUNALNIKI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7841" y="8218"/>
              <a:ext cx="361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DELOVNE POSTAJE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4260" y="8218"/>
              <a:ext cx="265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NAMIZNI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751" y="8218"/>
              <a:ext cx="265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PRENOSNI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8161" y="6406"/>
              <a:ext cx="4198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VEČUPORABNIŠKI SISTEMI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sl-SI" smtClean="0"/>
              <a:t>ZGRADBA RAČUNALNIKA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9" y="986573"/>
            <a:ext cx="6931616" cy="407553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71600" y="5157192"/>
            <a:ext cx="39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 preberi na </a:t>
            </a:r>
            <a:r>
              <a:rPr lang="sl-SI" dirty="0" smtClean="0">
                <a:hlinkClick r:id="rId3"/>
              </a:rPr>
              <a:t>strani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CENTRALNI DEL OSEBNEGA RAČUNALNIKA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395536" y="2486187"/>
            <a:ext cx="3505200" cy="24384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l-SI" sz="2400" dirty="0" smtClean="0"/>
              <a:t>1. Ohišje</a:t>
            </a:r>
          </a:p>
          <a:p>
            <a:pPr lvl="1">
              <a:defRPr/>
            </a:pPr>
            <a:r>
              <a:rPr lang="sl-SI" sz="2000" dirty="0" smtClean="0"/>
              <a:t>napajalnik</a:t>
            </a:r>
          </a:p>
          <a:p>
            <a:pPr lvl="1">
              <a:defRPr/>
            </a:pPr>
            <a:r>
              <a:rPr lang="sl-SI" sz="2000" dirty="0" smtClean="0"/>
              <a:t>notranja in zunanja razširitvena mesta</a:t>
            </a:r>
          </a:p>
          <a:p>
            <a:pPr lvl="1">
              <a:defRPr/>
            </a:pPr>
            <a:r>
              <a:rPr lang="sl-SI" sz="2000" dirty="0" smtClean="0"/>
              <a:t>stikala in lučke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14"/>
          </p:nvPr>
        </p:nvSpPr>
        <p:spPr>
          <a:xfrm>
            <a:off x="4067944" y="1647987"/>
            <a:ext cx="4953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sl-SI" sz="2400" dirty="0" smtClean="0"/>
              <a:t>2. Matična plošča</a:t>
            </a:r>
          </a:p>
          <a:p>
            <a:pPr lvl="1">
              <a:defRPr/>
            </a:pPr>
            <a:r>
              <a:rPr lang="sl-SI" sz="2000" dirty="0" smtClean="0"/>
              <a:t>stikala in lučke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FF3300"/>
                </a:solidFill>
              </a:rPr>
              <a:t>procesor</a:t>
            </a:r>
          </a:p>
          <a:p>
            <a:pPr lvl="1">
              <a:defRPr/>
            </a:pPr>
            <a:r>
              <a:rPr lang="sl-SI" sz="2000" dirty="0" smtClean="0"/>
              <a:t>notranji (hitri in delovni) pomnilnik</a:t>
            </a:r>
          </a:p>
          <a:p>
            <a:pPr lvl="1">
              <a:defRPr/>
            </a:pPr>
            <a:r>
              <a:rPr lang="sl-SI" sz="2000" dirty="0" smtClean="0"/>
              <a:t>BIOS ROM</a:t>
            </a:r>
          </a:p>
          <a:p>
            <a:pPr lvl="1">
              <a:defRPr/>
            </a:pPr>
            <a:r>
              <a:rPr lang="sl-SI" sz="2000" dirty="0" smtClean="0"/>
              <a:t>vtič za tipkovnico</a:t>
            </a:r>
          </a:p>
          <a:p>
            <a:pPr lvl="1">
              <a:defRPr/>
            </a:pPr>
            <a:r>
              <a:rPr lang="sl-SI" sz="2000" dirty="0" smtClean="0"/>
              <a:t>krmilna vezja, ura, baterija, pomnilnik CMOS</a:t>
            </a:r>
          </a:p>
          <a:p>
            <a:pPr lvl="1">
              <a:defRPr/>
            </a:pPr>
            <a:r>
              <a:rPr lang="sl-SI" sz="2000" dirty="0" smtClean="0"/>
              <a:t>razširitveni vtiči( ISA, PCI, AGP)</a:t>
            </a:r>
          </a:p>
          <a:p>
            <a:pPr lvl="1">
              <a:defRPr/>
            </a:pPr>
            <a:r>
              <a:rPr lang="sl-SI" sz="2000" dirty="0" smtClean="0"/>
              <a:t>drugi krmilniki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3" grpId="0" build="p" autoUpdateAnimBg="0"/>
      <p:bldP spid="1434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MATIČNE PLOŠČE</a:t>
            </a:r>
          </a:p>
        </p:txBody>
      </p:sp>
      <p:pic>
        <p:nvPicPr>
          <p:cNvPr id="16387" name="Picture 1027" descr="C:\racunalnistvo\atc5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28" descr="C:\racunalnistvo\atc5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304800"/>
            <a:ext cx="4953000" cy="41148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sl-SI" sz="2400" smtClean="0"/>
              <a:t>3. Razširitvene kartice</a:t>
            </a:r>
          </a:p>
          <a:p>
            <a:pPr lvl="1">
              <a:defRPr/>
            </a:pPr>
            <a:r>
              <a:rPr lang="sl-SI" sz="2000" smtClean="0"/>
              <a:t>grafična kartica</a:t>
            </a:r>
          </a:p>
          <a:p>
            <a:pPr lvl="1">
              <a:defRPr/>
            </a:pPr>
            <a:r>
              <a:rPr lang="sl-SI" sz="2000" smtClean="0"/>
              <a:t>vmesniki:zaporedni, vzporedni, SCSI, PCMCIA, USB, igralna palica,…</a:t>
            </a:r>
          </a:p>
          <a:p>
            <a:pPr lvl="1">
              <a:defRPr/>
            </a:pPr>
            <a:r>
              <a:rPr lang="sl-SI" sz="2000" smtClean="0"/>
              <a:t>diskovni krmilniki</a:t>
            </a:r>
          </a:p>
          <a:p>
            <a:pPr lvl="1">
              <a:defRPr/>
            </a:pPr>
            <a:r>
              <a:rPr lang="sl-SI" sz="2000" smtClean="0"/>
              <a:t>zvočna kartica</a:t>
            </a:r>
          </a:p>
          <a:p>
            <a:pPr lvl="1">
              <a:defRPr/>
            </a:pPr>
            <a:r>
              <a:rPr lang="sl-SI" sz="2000" smtClean="0"/>
              <a:t>video kartica</a:t>
            </a:r>
          </a:p>
          <a:p>
            <a:pPr lvl="1">
              <a:defRPr/>
            </a:pPr>
            <a:r>
              <a:rPr lang="sl-SI" sz="2000" smtClean="0"/>
              <a:t>mrežna kartica</a:t>
            </a:r>
          </a:p>
          <a:p>
            <a:pPr lvl="1">
              <a:defRPr/>
            </a:pPr>
            <a:r>
              <a:rPr lang="sl-SI" sz="2000" smtClean="0"/>
              <a:t>fax/modem/ISDN</a:t>
            </a:r>
          </a:p>
          <a:p>
            <a:pPr lvl="1">
              <a:defRPr/>
            </a:pPr>
            <a:r>
              <a:rPr lang="sl-SI" sz="2000" smtClean="0"/>
              <a:t>...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283968" y="2204864"/>
            <a:ext cx="4343400" cy="30480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sl-SI" sz="2400" dirty="0" smtClean="0"/>
              <a:t>4. Zunanje pomnilniške in vhodno-izhodne enote</a:t>
            </a:r>
          </a:p>
          <a:p>
            <a:pPr lvl="1">
              <a:defRPr/>
            </a:pPr>
            <a:r>
              <a:rPr lang="sl-SI" sz="2000" dirty="0" smtClean="0"/>
              <a:t>trdi diski</a:t>
            </a:r>
          </a:p>
          <a:p>
            <a:pPr lvl="1">
              <a:defRPr/>
            </a:pPr>
            <a:r>
              <a:rPr lang="sl-SI" sz="2000" dirty="0" smtClean="0"/>
              <a:t>disketne enote</a:t>
            </a:r>
          </a:p>
          <a:p>
            <a:pPr lvl="1">
              <a:defRPr/>
            </a:pPr>
            <a:r>
              <a:rPr lang="sl-SI" sz="2000" dirty="0" smtClean="0"/>
              <a:t>bralnik(pisalnik) CD-ROM, DVD-ROM</a:t>
            </a:r>
          </a:p>
          <a:p>
            <a:pPr lvl="1">
              <a:defRPr/>
            </a:pPr>
            <a:r>
              <a:rPr lang="sl-SI" sz="2000" dirty="0" smtClean="0"/>
              <a:t>tračna enota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  <p:bldP spid="1536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NOTRANJE KOMPONENTE RAČUNALNIKA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88596"/>
              </p:ext>
            </p:extLst>
          </p:nvPr>
        </p:nvGraphicFramePr>
        <p:xfrm>
          <a:off x="1619672" y="1916826"/>
          <a:ext cx="5688632" cy="3275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198">
                  <a:extLst>
                    <a:ext uri="{9D8B030D-6E8A-4147-A177-3AD203B41FA5}">
                      <a16:colId xmlns:a16="http://schemas.microsoft.com/office/drawing/2014/main" val="3132176175"/>
                    </a:ext>
                  </a:extLst>
                </a:gridCol>
                <a:gridCol w="3988434">
                  <a:extLst>
                    <a:ext uri="{9D8B030D-6E8A-4147-A177-3AD203B41FA5}">
                      <a16:colId xmlns:a16="http://schemas.microsoft.com/office/drawing/2014/main" val="239248993"/>
                    </a:ext>
                  </a:extLst>
                </a:gridCol>
              </a:tblGrid>
              <a:tr h="197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Komponenta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Bistvene</a:t>
                      </a:r>
                      <a:r>
                        <a:rPr lang="en-GB" sz="1600" b="1" dirty="0">
                          <a:effectLst/>
                        </a:rPr>
                        <a:t> </a:t>
                      </a:r>
                      <a:r>
                        <a:rPr lang="en-GB" sz="1600" b="1" dirty="0" err="1">
                          <a:effectLst/>
                        </a:rPr>
                        <a:t>lastnosti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142199"/>
                  </a:ext>
                </a:extLst>
              </a:tr>
              <a:tr h="2590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i="0" baseline="0" dirty="0" err="1" smtClean="0">
                          <a:effectLst/>
                        </a:rPr>
                        <a:t>Procesor</a:t>
                      </a:r>
                      <a:endParaRPr lang="sl-SI" sz="12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530522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proizvajalec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118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hitrost</a:t>
                      </a:r>
                      <a:r>
                        <a:rPr lang="en-GB" sz="1200" dirty="0">
                          <a:effectLst/>
                        </a:rPr>
                        <a:t> (</a:t>
                      </a:r>
                      <a:r>
                        <a:rPr lang="en-GB" sz="1200" dirty="0" err="1">
                          <a:effectLst/>
                        </a:rPr>
                        <a:t>ura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takt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051869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št</a:t>
                      </a:r>
                      <a:r>
                        <a:rPr lang="en-GB" sz="1200" dirty="0">
                          <a:effectLst/>
                        </a:rPr>
                        <a:t>. </a:t>
                      </a:r>
                      <a:r>
                        <a:rPr lang="en-GB" sz="1200" dirty="0" err="1">
                          <a:effectLst/>
                        </a:rPr>
                        <a:t>bitov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578765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predpomnilnik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942086"/>
                  </a:ext>
                </a:extLst>
              </a:tr>
              <a:tr h="266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>
                          <a:effectLst/>
                        </a:rPr>
                        <a:t>Pomnilnik</a:t>
                      </a:r>
                      <a:r>
                        <a:rPr lang="en-GB" sz="1600" b="1" i="0" baseline="0" dirty="0">
                          <a:effectLst/>
                        </a:rPr>
                        <a:t> (RAM</a:t>
                      </a:r>
                      <a:r>
                        <a:rPr lang="en-GB" sz="1600" b="1" i="0" baseline="0" dirty="0" smtClean="0">
                          <a:effectLst/>
                        </a:rPr>
                        <a:t>)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velikost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374724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635600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 </a:t>
                      </a:r>
                      <a:r>
                        <a:rPr lang="en-GB" sz="1200" dirty="0" err="1">
                          <a:effectLst/>
                        </a:rPr>
                        <a:t>podnožij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5980"/>
                  </a:ext>
                </a:extLst>
              </a:tr>
              <a:tr h="2532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>
                          <a:effectLst/>
                        </a:rPr>
                        <a:t>Matična</a:t>
                      </a:r>
                      <a:r>
                        <a:rPr lang="en-GB" sz="1600" b="1" i="0" baseline="0" dirty="0">
                          <a:effectLst/>
                        </a:rPr>
                        <a:t> </a:t>
                      </a:r>
                      <a:r>
                        <a:rPr lang="en-GB" sz="1600" b="1" i="0" baseline="0" dirty="0" err="1" smtClean="0">
                          <a:effectLst/>
                        </a:rPr>
                        <a:t>plošča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 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65775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št.vtičev</a:t>
                      </a:r>
                      <a:r>
                        <a:rPr lang="en-GB" sz="1200" dirty="0">
                          <a:effectLst/>
                        </a:rPr>
                        <a:t> ISA,PCI,AGP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4552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vgrajeni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vmesiki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45506"/>
                  </a:ext>
                </a:extLst>
              </a:tr>
              <a:tr h="1973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 smtClean="0">
                          <a:effectLst/>
                        </a:rPr>
                        <a:t>Ohišje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lastnosti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napajalnika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49577"/>
                  </a:ext>
                </a:extLst>
              </a:tr>
              <a:tr h="2791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notranja</a:t>
                      </a:r>
                      <a:r>
                        <a:rPr lang="en-GB" sz="1200" dirty="0">
                          <a:effectLst/>
                        </a:rPr>
                        <a:t> in </a:t>
                      </a:r>
                      <a:r>
                        <a:rPr lang="en-GB" sz="1200" dirty="0" err="1">
                          <a:effectLst/>
                        </a:rPr>
                        <a:t>zunanja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razširitvena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mesta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69646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 </a:t>
                      </a:r>
                      <a:r>
                        <a:rPr lang="en-GB" sz="1200" dirty="0" err="1">
                          <a:effectLst/>
                        </a:rPr>
                        <a:t>ohi</a:t>
                      </a:r>
                      <a:r>
                        <a:rPr lang="sl-SI" sz="1200" dirty="0">
                          <a:effectLst/>
                        </a:rPr>
                        <a:t>š</a:t>
                      </a:r>
                      <a:r>
                        <a:rPr lang="en-GB" sz="1200" dirty="0" err="1">
                          <a:effectLst/>
                        </a:rPr>
                        <a:t>ja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991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VRSTE INFORMACIJ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09600" y="2133600"/>
          <a:ext cx="792480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3" imgW="6217920" imgH="2947320" progId="Word.Document.8">
                  <p:embed/>
                </p:oleObj>
              </mc:Choice>
              <mc:Fallback>
                <p:oleObj name="Document" r:id="rId3" imgW="6217920" imgH="2947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7924800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INFORMATIKA</a:t>
            </a:r>
            <a:endParaRPr lang="en-US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/>
          </a:bodyPr>
          <a:lstStyle/>
          <a:p>
            <a:r>
              <a:rPr lang="en-US" altLang="sl-SI" dirty="0" err="1" smtClean="0"/>
              <a:t>Področja</a:t>
            </a:r>
            <a:r>
              <a:rPr lang="en-US" altLang="sl-SI" dirty="0" smtClean="0"/>
              <a:t>, </a:t>
            </a:r>
            <a:r>
              <a:rPr lang="en-US" altLang="sl-SI" dirty="0" err="1" smtClean="0"/>
              <a:t>uporabe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računalnika</a:t>
            </a:r>
            <a:r>
              <a:rPr lang="en-US" altLang="sl-SI" dirty="0" smtClean="0"/>
              <a:t>:</a:t>
            </a:r>
          </a:p>
          <a:p>
            <a:pPr lvl="1"/>
            <a:r>
              <a:rPr lang="en-US" altLang="sl-SI" dirty="0" smtClean="0"/>
              <a:t>INDUSTRIJA </a:t>
            </a:r>
          </a:p>
          <a:p>
            <a:pPr lvl="1"/>
            <a:r>
              <a:rPr lang="en-US" altLang="sl-SI" dirty="0" smtClean="0"/>
              <a:t>(</a:t>
            </a:r>
            <a:r>
              <a:rPr lang="en-US" altLang="sl-SI" dirty="0" err="1" smtClean="0"/>
              <a:t>nadzorovanje</a:t>
            </a:r>
            <a:r>
              <a:rPr lang="en-US" altLang="sl-SI" dirty="0" smtClean="0"/>
              <a:t>, </a:t>
            </a:r>
            <a:r>
              <a:rPr lang="en-US" altLang="sl-SI" dirty="0" err="1" smtClean="0"/>
              <a:t>vodenje</a:t>
            </a:r>
            <a:r>
              <a:rPr lang="en-US" altLang="sl-SI" dirty="0" smtClean="0"/>
              <a:t>, </a:t>
            </a:r>
            <a:r>
              <a:rPr lang="en-US" altLang="sl-SI" dirty="0" err="1" smtClean="0"/>
              <a:t>krmiljenje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procesov</a:t>
            </a:r>
            <a:r>
              <a:rPr lang="en-US" altLang="sl-SI" dirty="0" smtClean="0"/>
              <a:t>)</a:t>
            </a:r>
          </a:p>
          <a:p>
            <a:pPr lvl="1"/>
            <a:r>
              <a:rPr lang="en-US" altLang="sl-SI" dirty="0" smtClean="0"/>
              <a:t>INSTITUTI in </a:t>
            </a:r>
            <a:r>
              <a:rPr lang="en-US" altLang="sl-SI" dirty="0" err="1" smtClean="0"/>
              <a:t>raziskovalne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ustanove</a:t>
            </a:r>
            <a:endParaRPr lang="en-US" altLang="sl-SI" dirty="0" smtClean="0"/>
          </a:p>
          <a:p>
            <a:pPr lvl="1"/>
            <a:r>
              <a:rPr lang="en-US" altLang="sl-SI" dirty="0" smtClean="0"/>
              <a:t>BANKE (LB, </a:t>
            </a:r>
            <a:r>
              <a:rPr lang="en-US" altLang="sl-SI" dirty="0" err="1" smtClean="0"/>
              <a:t>bankomat</a:t>
            </a:r>
            <a:r>
              <a:rPr lang="en-US" altLang="sl-SI" dirty="0" smtClean="0"/>
              <a:t> ...)</a:t>
            </a:r>
          </a:p>
          <a:p>
            <a:pPr lvl="1"/>
            <a:r>
              <a:rPr lang="en-US" altLang="sl-SI" dirty="0" smtClean="0"/>
              <a:t>ŠOLE, BOLNICE, POLICIJA, VOJSKA </a:t>
            </a:r>
          </a:p>
          <a:p>
            <a:pPr lvl="1"/>
            <a:r>
              <a:rPr lang="en-US" altLang="sl-SI" dirty="0" smtClean="0"/>
              <a:t>POŠTA, TRGOVINE ... ( </a:t>
            </a:r>
            <a:r>
              <a:rPr lang="en-US" altLang="sl-SI" dirty="0" err="1" smtClean="0"/>
              <a:t>dopolni</a:t>
            </a:r>
            <a:r>
              <a:rPr lang="en-US" altLang="sl-SI" dirty="0" smtClean="0"/>
              <a:t> !!! )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7237504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PREDSTAVITEV INFORMACIJ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09600" y="2362200"/>
          <a:ext cx="7924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3" imgW="6217920" imgH="2389680" progId="Word.Document.8">
                  <p:embed/>
                </p:oleObj>
              </mc:Choice>
              <mc:Fallback>
                <p:oleObj name="Document" r:id="rId3" imgW="6217920" imgH="23896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924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Informacije in računalnik:</a:t>
            </a:r>
            <a:endParaRPr lang="en-US" altLang="sl-SI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Ali lahko informacije merimo ?</a:t>
            </a:r>
          </a:p>
          <a:p>
            <a:r>
              <a:rPr lang="en-US" altLang="sl-SI" smtClean="0"/>
              <a:t>Informacije so merljive količine. Enota za merjenje informacije je BIT (BInary digiT)</a:t>
            </a:r>
          </a:p>
          <a:p>
            <a:r>
              <a:rPr lang="en-US" altLang="sl-SI" smtClean="0"/>
              <a:t>BIT je tista informacija, s katero dobimo odgovor na vprašanje, na katero sta mogoča dva enakoverjetna odgovora. (DA=1 / NE=0)</a:t>
            </a:r>
          </a:p>
          <a:p>
            <a:r>
              <a:rPr lang="en-US" altLang="sl-SI" smtClean="0"/>
              <a:t>Primer: “met kovanca” (številka, grb)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46265838"/>
      </p:ext>
    </p:extLst>
  </p:cSld>
  <p:clrMapOvr>
    <a:masterClrMapping/>
  </p:clrMapOvr>
  <p:transition advTm="1164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Informacije in računalnik:</a:t>
            </a:r>
            <a:endParaRPr lang="en-US" altLang="sl-SI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70000" lnSpcReduction="20000"/>
          </a:bodyPr>
          <a:lstStyle/>
          <a:p>
            <a:r>
              <a:rPr lang="en-US" altLang="sl-SI" smtClean="0"/>
              <a:t>Enote za merjenje informacij:</a:t>
            </a:r>
          </a:p>
          <a:p>
            <a:r>
              <a:rPr lang="en-US" altLang="sl-SI" smtClean="0"/>
              <a:t>Osnovna enota za merjenje informacij je BIT.</a:t>
            </a:r>
          </a:p>
          <a:p>
            <a:r>
              <a:rPr lang="en-US" altLang="sl-SI" smtClean="0"/>
              <a:t>Večje enote so naslednje: BYTE, Beseda, Blok</a:t>
            </a:r>
          </a:p>
          <a:p>
            <a:r>
              <a:rPr lang="en-US" altLang="sl-SI" smtClean="0"/>
              <a:t>Byte=	   8 Bitov</a:t>
            </a:r>
          </a:p>
          <a:p>
            <a:r>
              <a:rPr lang="en-US" altLang="sl-SI" smtClean="0"/>
              <a:t>Beseda=16 Bitov</a:t>
            </a:r>
          </a:p>
          <a:p>
            <a:r>
              <a:rPr lang="en-US" altLang="sl-SI" smtClean="0"/>
              <a:t>Blok=	 32 Bitov</a:t>
            </a:r>
          </a:p>
          <a:p>
            <a:r>
              <a:rPr lang="en-US" altLang="sl-SI" smtClean="0"/>
              <a:t>Z 8 BITi lahko opišemo 256 različnih stanj. To je dovolj za kodiranje latinske abecede:</a:t>
            </a:r>
          </a:p>
          <a:p>
            <a:r>
              <a:rPr lang="en-US" altLang="sl-SI" smtClean="0"/>
              <a:t>Ti znaki so osnova za ASCII tabelo. American Standard Code Information Ineterchange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419924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MERJENJE INFORMACIJ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38258" y="2481250"/>
            <a:ext cx="657225" cy="704850"/>
            <a:chOff x="1998" y="5994"/>
            <a:chExt cx="1036" cy="1110"/>
          </a:xfrm>
        </p:grpSpPr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998" y="5994"/>
              <a:ext cx="1036" cy="111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sl-SI">
                <a:latin typeface="Times New Roman" pitchFamily="18" charset="-18"/>
              </a:endParaRPr>
            </a:p>
          </p:txBody>
        </p:sp>
        <p:sp>
          <p:nvSpPr>
            <p:cNvPr id="10289" name="Text Box 9"/>
            <p:cNvSpPr txBox="1">
              <a:spLocks noChangeArrowheads="1"/>
            </p:cNvSpPr>
            <p:nvPr/>
          </p:nvSpPr>
          <p:spPr bwMode="auto">
            <a:xfrm>
              <a:off x="2146" y="6068"/>
              <a:ext cx="66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l-SI" altLang="sl-SI" sz="36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52658" y="2481250"/>
            <a:ext cx="657225" cy="704850"/>
            <a:chOff x="1998" y="5994"/>
            <a:chExt cx="1036" cy="1110"/>
          </a:xfrm>
        </p:grpSpPr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998" y="5994"/>
              <a:ext cx="1036" cy="111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sl-SI">
                <a:latin typeface="Times New Roman" pitchFamily="18" charset="-18"/>
              </a:endParaRPr>
            </a:p>
          </p:txBody>
        </p:sp>
        <p:sp>
          <p:nvSpPr>
            <p:cNvPr id="10287" name="Text Box 12"/>
            <p:cNvSpPr txBox="1">
              <a:spLocks noChangeArrowheads="1"/>
            </p:cNvSpPr>
            <p:nvPr/>
          </p:nvSpPr>
          <p:spPr bwMode="auto">
            <a:xfrm>
              <a:off x="2146" y="6068"/>
              <a:ext cx="66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l-SI" altLang="sl-SI" sz="3600" b="1" dirty="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08499" y="201377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1 bit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194299" y="21661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788024" y="2013776"/>
            <a:ext cx="301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dirty="0"/>
              <a:t>2 izida : 1 ali 0, to je 2</a:t>
            </a:r>
            <a:r>
              <a:rPr lang="sl-SI" altLang="sl-SI" baseline="30000" dirty="0"/>
              <a:t>1</a:t>
            </a:r>
            <a:endParaRPr lang="sl-SI" altLang="sl-SI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76358" y="3354375"/>
            <a:ext cx="1550988" cy="704850"/>
            <a:chOff x="1776" y="7769"/>
            <a:chExt cx="2442" cy="1111"/>
          </a:xfrm>
        </p:grpSpPr>
        <p:grpSp>
          <p:nvGrpSpPr>
            <p:cNvPr id="10280" name="Group 17"/>
            <p:cNvGrpSpPr>
              <a:grpSpLocks/>
            </p:cNvGrpSpPr>
            <p:nvPr/>
          </p:nvGrpSpPr>
          <p:grpSpPr bwMode="auto">
            <a:xfrm>
              <a:off x="3182" y="7770"/>
              <a:ext cx="1036" cy="1110"/>
              <a:chOff x="1998" y="5994"/>
              <a:chExt cx="1036" cy="1110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auto">
              <a:xfrm>
                <a:off x="1999" y="5993"/>
                <a:ext cx="1035" cy="111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85" name="Text Box 19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81" name="Group 20"/>
            <p:cNvGrpSpPr>
              <a:grpSpLocks/>
            </p:cNvGrpSpPr>
            <p:nvPr/>
          </p:nvGrpSpPr>
          <p:grpSpPr bwMode="auto">
            <a:xfrm>
              <a:off x="1776" y="7769"/>
              <a:ext cx="1036" cy="1110"/>
              <a:chOff x="1998" y="5994"/>
              <a:chExt cx="1036" cy="1110"/>
            </a:xfrm>
          </p:grpSpPr>
          <p:sp>
            <p:nvSpPr>
              <p:cNvPr id="19477" name="Oval 21"/>
              <p:cNvSpPr>
                <a:spLocks noChangeArrowheads="1"/>
              </p:cNvSpPr>
              <p:nvPr/>
            </p:nvSpPr>
            <p:spPr bwMode="auto">
              <a:xfrm>
                <a:off x="1998" y="5994"/>
                <a:ext cx="1035" cy="111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83" name="Text Box 22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508499" y="292817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2 bita</a:t>
            </a: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4346699" y="30805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940424" y="2969451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4 izidi: 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007224" y="27757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785099" y="27757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023099" y="33091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785099" y="33091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455024" y="3045651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To je 2</a:t>
            </a:r>
            <a:r>
              <a:rPr lang="sl-SI" altLang="sl-SI" baseline="30000"/>
              <a:t>2</a:t>
            </a:r>
            <a:endParaRPr lang="sl-SI" altLang="sl-SI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76308" y="4370375"/>
            <a:ext cx="2538413" cy="704850"/>
            <a:chOff x="1776" y="9546"/>
            <a:chExt cx="3996" cy="1110"/>
          </a:xfrm>
        </p:grpSpPr>
        <p:grpSp>
          <p:nvGrpSpPr>
            <p:cNvPr id="10271" name="Group 32"/>
            <p:cNvGrpSpPr>
              <a:grpSpLocks/>
            </p:cNvGrpSpPr>
            <p:nvPr/>
          </p:nvGrpSpPr>
          <p:grpSpPr bwMode="auto">
            <a:xfrm>
              <a:off x="1776" y="9546"/>
              <a:ext cx="1036" cy="1110"/>
              <a:chOff x="1998" y="5994"/>
              <a:chExt cx="1036" cy="1110"/>
            </a:xfrm>
          </p:grpSpPr>
          <p:sp>
            <p:nvSpPr>
              <p:cNvPr id="19489" name="Oval 33"/>
              <p:cNvSpPr>
                <a:spLocks noChangeArrowheads="1"/>
              </p:cNvSpPr>
              <p:nvPr/>
            </p:nvSpPr>
            <p:spPr bwMode="auto">
              <a:xfrm>
                <a:off x="1998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9" name="Text Box 34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72" name="Group 35"/>
            <p:cNvGrpSpPr>
              <a:grpSpLocks/>
            </p:cNvGrpSpPr>
            <p:nvPr/>
          </p:nvGrpSpPr>
          <p:grpSpPr bwMode="auto">
            <a:xfrm>
              <a:off x="4736" y="9546"/>
              <a:ext cx="1036" cy="1110"/>
              <a:chOff x="1998" y="5994"/>
              <a:chExt cx="1036" cy="1110"/>
            </a:xfrm>
          </p:grpSpPr>
          <p:sp>
            <p:nvSpPr>
              <p:cNvPr id="19492" name="Oval 36"/>
              <p:cNvSpPr>
                <a:spLocks noChangeArrowheads="1"/>
              </p:cNvSpPr>
              <p:nvPr/>
            </p:nvSpPr>
            <p:spPr bwMode="auto">
              <a:xfrm>
                <a:off x="1997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7" name="Text Box 37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73" name="Group 38"/>
            <p:cNvGrpSpPr>
              <a:grpSpLocks/>
            </p:cNvGrpSpPr>
            <p:nvPr/>
          </p:nvGrpSpPr>
          <p:grpSpPr bwMode="auto">
            <a:xfrm>
              <a:off x="3256" y="9546"/>
              <a:ext cx="1036" cy="1110"/>
              <a:chOff x="1998" y="5994"/>
              <a:chExt cx="1036" cy="1110"/>
            </a:xfrm>
          </p:grpSpPr>
          <p:sp>
            <p:nvSpPr>
              <p:cNvPr id="19495" name="Oval 39"/>
              <p:cNvSpPr>
                <a:spLocks noChangeArrowheads="1"/>
              </p:cNvSpPr>
              <p:nvPr/>
            </p:nvSpPr>
            <p:spPr bwMode="auto">
              <a:xfrm>
                <a:off x="1997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5" name="Text Box 40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552949" y="3883851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3 biti</a:t>
            </a:r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>
            <a:off x="4330824" y="39949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4864224" y="3918776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8 izidov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56723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1,1,1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442448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1,1,0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280149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1,0,0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6159624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0,0,0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701528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0,0,1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870949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0,1,1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549774" y="5052251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1,0,1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4441949" y="5052251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0,1,0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991349" y="5026851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dirty="0"/>
              <a:t>To je </a:t>
            </a:r>
            <a:r>
              <a:rPr lang="sl-SI" altLang="sl-SI" dirty="0" smtClean="0"/>
              <a:t>2</a:t>
            </a:r>
            <a:r>
              <a:rPr lang="sl-SI" altLang="sl-SI" baseline="30000" dirty="0" smtClean="0"/>
              <a:t>3</a:t>
            </a:r>
            <a:endParaRPr lang="sl-SI" altLang="sl-SI" dirty="0"/>
          </a:p>
        </p:txBody>
      </p:sp>
      <p:sp>
        <p:nvSpPr>
          <p:cNvPr id="5" name="Pravokotnik 4"/>
          <p:cNvSpPr/>
          <p:nvPr/>
        </p:nvSpPr>
        <p:spPr>
          <a:xfrm>
            <a:off x="630895" y="1996996"/>
            <a:ext cx="251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bit (</a:t>
            </a:r>
            <a:r>
              <a:rPr lang="en-GB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nary digi</a:t>
            </a:r>
            <a:r>
              <a:rPr lang="en-GB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utoUpdateAnimBg="0"/>
      <p:bldP spid="19470" grpId="0" animBg="1"/>
      <p:bldP spid="19471" grpId="0" autoUpdateAnimBg="0"/>
      <p:bldP spid="19479" grpId="0" autoUpdateAnimBg="0"/>
      <p:bldP spid="19480" grpId="0" animBg="1"/>
      <p:bldP spid="19481" grpId="0" autoUpdateAnimBg="0"/>
      <p:bldP spid="19482" grpId="0" animBg="1" autoUpdateAnimBg="0"/>
      <p:bldP spid="19483" grpId="0" animBg="1" autoUpdateAnimBg="0"/>
      <p:bldP spid="19484" grpId="0" animBg="1" autoUpdateAnimBg="0"/>
      <p:bldP spid="19485" grpId="0" animBg="1" autoUpdateAnimBg="0"/>
      <p:bldP spid="19486" grpId="0" autoUpdateAnimBg="0"/>
      <p:bldP spid="19497" grpId="0" autoUpdateAnimBg="0"/>
      <p:bldP spid="19498" grpId="0" animBg="1"/>
      <p:bldP spid="19499" grpId="0" autoUpdateAnimBg="0"/>
      <p:bldP spid="19500" grpId="0" animBg="1" autoUpdateAnimBg="0"/>
      <p:bldP spid="19501" grpId="0" animBg="1" autoUpdateAnimBg="0"/>
      <p:bldP spid="19502" grpId="0" animBg="1" autoUpdateAnimBg="0"/>
      <p:bldP spid="19503" grpId="0" animBg="1" autoUpdateAnimBg="0"/>
      <p:bldP spid="19504" grpId="0" animBg="1" autoUpdateAnimBg="0"/>
      <p:bldP spid="19505" grpId="0" animBg="1" autoUpdateAnimBg="0"/>
      <p:bldP spid="19506" grpId="0" animBg="1" autoUpdateAnimBg="0"/>
      <p:bldP spid="19507" grpId="0" animBg="1" autoUpdateAnimBg="0"/>
      <p:bldP spid="195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ASCII tabel</a:t>
            </a:r>
            <a:r>
              <a:rPr lang="sl-SI" altLang="sl-SI" smtClean="0"/>
              <a:t>a - </a:t>
            </a:r>
            <a:r>
              <a:rPr lang="en-US" altLang="sl-SI" smtClean="0"/>
              <a:t>kodiranje tipkovnice</a:t>
            </a:r>
            <a:endParaRPr lang="en-US" altLang="sl-SI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77500" lnSpcReduction="20000"/>
          </a:bodyPr>
          <a:lstStyle/>
          <a:p>
            <a:r>
              <a:rPr lang="en-US" altLang="sl-SI" dirty="0" smtClean="0"/>
              <a:t>10 </a:t>
            </a:r>
            <a:r>
              <a:rPr lang="en-US" altLang="sl-SI" dirty="0" err="1" smtClean="0"/>
              <a:t>številk</a:t>
            </a:r>
            <a:r>
              <a:rPr lang="en-US" altLang="sl-SI" dirty="0" smtClean="0"/>
              <a:t> (0 1 2 3 4 5 6 7 8 9)</a:t>
            </a:r>
          </a:p>
          <a:p>
            <a:r>
              <a:rPr lang="en-US" altLang="sl-SI" dirty="0" smtClean="0"/>
              <a:t>26 </a:t>
            </a:r>
            <a:r>
              <a:rPr lang="en-US" altLang="sl-SI" dirty="0" err="1" smtClean="0"/>
              <a:t>velikih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črk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angleške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abecede</a:t>
            </a:r>
            <a:r>
              <a:rPr lang="en-US" altLang="sl-SI" dirty="0" smtClean="0"/>
              <a:t>:</a:t>
            </a:r>
          </a:p>
          <a:p>
            <a:r>
              <a:rPr lang="en-US" altLang="sl-SI" dirty="0" smtClean="0"/>
              <a:t>(A B C D E F G H I J K L M N O P R S T U V Z X Y W</a:t>
            </a:r>
            <a:r>
              <a:rPr lang="sl-SI" altLang="sl-SI" dirty="0" smtClean="0"/>
              <a:t> Q</a:t>
            </a:r>
            <a:r>
              <a:rPr lang="en-US" altLang="sl-SI" dirty="0" smtClean="0"/>
              <a:t>)</a:t>
            </a:r>
          </a:p>
          <a:p>
            <a:r>
              <a:rPr lang="en-US" altLang="sl-SI" dirty="0" smtClean="0"/>
              <a:t>26 </a:t>
            </a:r>
            <a:r>
              <a:rPr lang="en-US" altLang="sl-SI" dirty="0" err="1" smtClean="0"/>
              <a:t>malih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črk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angleške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abecede</a:t>
            </a:r>
            <a:r>
              <a:rPr lang="en-US" altLang="sl-SI" dirty="0" smtClean="0"/>
              <a:t>:</a:t>
            </a:r>
          </a:p>
          <a:p>
            <a:r>
              <a:rPr lang="en-US" altLang="sl-SI" dirty="0" smtClean="0"/>
              <a:t>(a b c d e f g h </a:t>
            </a:r>
            <a:r>
              <a:rPr lang="en-US" altLang="sl-SI" dirty="0" err="1" smtClean="0"/>
              <a:t>i</a:t>
            </a:r>
            <a:r>
              <a:rPr lang="en-US" altLang="sl-SI" dirty="0" smtClean="0"/>
              <a:t> j k l m n o p r s t u v z x y w q)</a:t>
            </a:r>
          </a:p>
          <a:p>
            <a:r>
              <a:rPr lang="en-US" altLang="sl-SI" dirty="0" smtClean="0"/>
              <a:t>25 </a:t>
            </a:r>
            <a:r>
              <a:rPr lang="en-US" altLang="sl-SI" dirty="0" err="1" smtClean="0"/>
              <a:t>posebnih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znakov</a:t>
            </a:r>
            <a:r>
              <a:rPr lang="en-US" altLang="sl-SI" dirty="0" smtClean="0"/>
              <a:t>:</a:t>
            </a:r>
          </a:p>
          <a:p>
            <a:r>
              <a:rPr lang="en-US" altLang="sl-SI" dirty="0" smtClean="0"/>
              <a:t>(! “ # $ % &amp; / ( ) = ? *+ - . , ; : - _ &lt; &gt; ... )</a:t>
            </a:r>
            <a:endParaRPr lang="sl-SI" altLang="sl-SI" dirty="0" smtClean="0"/>
          </a:p>
          <a:p>
            <a:r>
              <a:rPr lang="sl-SI" altLang="sl-SI" dirty="0" smtClean="0"/>
              <a:t>Funkcijske tipke in druge tipke</a:t>
            </a:r>
            <a:endParaRPr lang="en-US" altLang="sl-SI" dirty="0" smtClean="0"/>
          </a:p>
          <a:p>
            <a:r>
              <a:rPr lang="en-US" altLang="sl-SI" dirty="0" err="1" smtClean="0"/>
              <a:t>Skupno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število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znakov</a:t>
            </a:r>
            <a:r>
              <a:rPr lang="en-US" altLang="sl-SI" dirty="0" smtClean="0"/>
              <a:t> = </a:t>
            </a:r>
            <a:r>
              <a:rPr lang="sl-SI" altLang="sl-SI" smtClean="0"/>
              <a:t>95  </a:t>
            </a:r>
            <a:r>
              <a:rPr lang="sl-SI" altLang="sl-SI" dirty="0" smtClean="0"/>
              <a:t>	2</a:t>
            </a:r>
            <a:r>
              <a:rPr lang="sl-SI" altLang="sl-SI" baseline="30000" dirty="0" smtClean="0"/>
              <a:t>7  </a:t>
            </a:r>
            <a:r>
              <a:rPr lang="sl-SI" altLang="sl-SI" dirty="0" smtClean="0"/>
              <a:t> = 128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9852476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PREDSTAVITEV PODATKOV V RAČUNALNIKU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6888" y="2057400"/>
            <a:ext cx="84185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Zlog ali BYT je računalniška beseda in prestavlja posamezen </a:t>
            </a:r>
          </a:p>
          <a:p>
            <a:r>
              <a:rPr lang="sl-SI" altLang="sl-SI"/>
              <a:t>znak na tipkovnici. Vsak znak na tipkovnici je kodiran v dvojiški številčni sistem. Koda po kateri so znaki kodirani se imenuje ASCII ( American Standard Code for Information Interchange) koda.</a:t>
            </a:r>
          </a:p>
        </p:txBody>
      </p:sp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914400" y="4419600"/>
            <a:ext cx="2254250" cy="280988"/>
            <a:chOff x="6660" y="3478"/>
            <a:chExt cx="3552" cy="444"/>
          </a:xfrm>
        </p:grpSpPr>
        <p:sp>
          <p:nvSpPr>
            <p:cNvPr id="18437" name="Text Box 14"/>
            <p:cNvSpPr txBox="1">
              <a:spLocks noChangeArrowheads="1"/>
            </p:cNvSpPr>
            <p:nvPr/>
          </p:nvSpPr>
          <p:spPr bwMode="auto">
            <a:xfrm>
              <a:off x="6660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38" name="Text Box 15"/>
            <p:cNvSpPr txBox="1">
              <a:spLocks noChangeArrowheads="1"/>
            </p:cNvSpPr>
            <p:nvPr/>
          </p:nvSpPr>
          <p:spPr bwMode="auto">
            <a:xfrm>
              <a:off x="7104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39" name="Text Box 16"/>
            <p:cNvSpPr txBox="1">
              <a:spLocks noChangeArrowheads="1"/>
            </p:cNvSpPr>
            <p:nvPr/>
          </p:nvSpPr>
          <p:spPr bwMode="auto">
            <a:xfrm>
              <a:off x="7548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40" name="Text Box 17"/>
            <p:cNvSpPr txBox="1">
              <a:spLocks noChangeArrowheads="1"/>
            </p:cNvSpPr>
            <p:nvPr/>
          </p:nvSpPr>
          <p:spPr bwMode="auto">
            <a:xfrm>
              <a:off x="7992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8436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2" name="Text Box 19"/>
            <p:cNvSpPr txBox="1">
              <a:spLocks noChangeArrowheads="1"/>
            </p:cNvSpPr>
            <p:nvPr/>
          </p:nvSpPr>
          <p:spPr bwMode="auto">
            <a:xfrm>
              <a:off x="8880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43" name="Text Box 20"/>
            <p:cNvSpPr txBox="1">
              <a:spLocks noChangeArrowheads="1"/>
            </p:cNvSpPr>
            <p:nvPr/>
          </p:nvSpPr>
          <p:spPr bwMode="auto">
            <a:xfrm>
              <a:off x="9324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4" name="Text Box 21"/>
            <p:cNvSpPr txBox="1">
              <a:spLocks noChangeArrowheads="1"/>
            </p:cNvSpPr>
            <p:nvPr/>
          </p:nvSpPr>
          <p:spPr bwMode="auto">
            <a:xfrm>
              <a:off x="9768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KOLIČINA PODATKOV</a:t>
            </a:r>
            <a:endParaRPr lang="sl-SI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29747"/>
              </p:ext>
            </p:extLst>
          </p:nvPr>
        </p:nvGraphicFramePr>
        <p:xfrm>
          <a:off x="1115616" y="1628800"/>
          <a:ext cx="5935031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691">
                  <a:extLst>
                    <a:ext uri="{9D8B030D-6E8A-4147-A177-3AD203B41FA5}">
                      <a16:colId xmlns:a16="http://schemas.microsoft.com/office/drawing/2014/main" val="3130537590"/>
                    </a:ext>
                  </a:extLst>
                </a:gridCol>
                <a:gridCol w="1654846">
                  <a:extLst>
                    <a:ext uri="{9D8B030D-6E8A-4147-A177-3AD203B41FA5}">
                      <a16:colId xmlns:a16="http://schemas.microsoft.com/office/drawing/2014/main" val="1148656788"/>
                    </a:ext>
                  </a:extLst>
                </a:gridCol>
                <a:gridCol w="2601494">
                  <a:extLst>
                    <a:ext uri="{9D8B030D-6E8A-4147-A177-3AD203B41FA5}">
                      <a16:colId xmlns:a16="http://schemas.microsoft.com/office/drawing/2014/main" val="4136908683"/>
                    </a:ext>
                  </a:extLst>
                </a:gridCol>
              </a:tblGrid>
              <a:tr h="396044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Količina bajtov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9683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Ime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Simbol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Količina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45920791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kilobajt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kB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10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3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23994197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megabajt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MB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20 </a:t>
                      </a:r>
                      <a:r>
                        <a:rPr lang="sl-SI" sz="2000" b="1">
                          <a:effectLst/>
                        </a:rPr>
                        <a:t>(10</a:t>
                      </a:r>
                      <a:r>
                        <a:rPr lang="sl-SI" sz="2000" b="1" baseline="30000">
                          <a:effectLst/>
                        </a:rPr>
                        <a:t>6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11612307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gigabajt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GB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30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9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63368367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terabajt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TB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40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12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48972323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petabajt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PB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50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15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030443429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eksabajt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EB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60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18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90012284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zetabajt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ZB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2</a:t>
                      </a:r>
                      <a:r>
                        <a:rPr lang="sl-SI" sz="2000" b="1" baseline="30000">
                          <a:effectLst/>
                        </a:rPr>
                        <a:t>70</a:t>
                      </a:r>
                      <a:r>
                        <a:rPr lang="sl-SI" sz="2000" b="1">
                          <a:effectLst/>
                        </a:rPr>
                        <a:t> (10</a:t>
                      </a:r>
                      <a:r>
                        <a:rPr lang="sl-SI" sz="2000" b="1" baseline="30000">
                          <a:effectLst/>
                        </a:rPr>
                        <a:t>21</a:t>
                      </a:r>
                      <a:r>
                        <a:rPr lang="sl-SI" sz="2000" b="1">
                          <a:effectLst/>
                        </a:rPr>
                        <a:t>)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249321219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jotabajt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>
                          <a:effectLst/>
                        </a:rPr>
                        <a:t>YB</a:t>
                      </a:r>
                      <a:endParaRPr lang="sl-SI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2000" b="1" dirty="0">
                          <a:effectLst/>
                        </a:rPr>
                        <a:t>2</a:t>
                      </a:r>
                      <a:r>
                        <a:rPr lang="sl-SI" sz="2000" b="1" baseline="30000" dirty="0">
                          <a:effectLst/>
                        </a:rPr>
                        <a:t>80</a:t>
                      </a:r>
                      <a:r>
                        <a:rPr lang="sl-SI" sz="2000" b="1" dirty="0">
                          <a:effectLst/>
                        </a:rPr>
                        <a:t> (10</a:t>
                      </a:r>
                      <a:r>
                        <a:rPr lang="sl-SI" sz="2000" b="1" baseline="30000" dirty="0">
                          <a:effectLst/>
                        </a:rPr>
                        <a:t>24</a:t>
                      </a:r>
                      <a:r>
                        <a:rPr lang="sl-SI" sz="2000" b="1" dirty="0">
                          <a:effectLst/>
                        </a:rPr>
                        <a:t>)</a:t>
                      </a:r>
                      <a:endParaRPr lang="sl-SI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21010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4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PROGRAMSKA OPREMA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SISTEMSKA OPREMA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Programska oprema: (SOFTWARE)</a:t>
            </a:r>
            <a:endParaRPr lang="en-US" altLang="sl-SI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dirty="0" err="1" smtClean="0"/>
              <a:t>Delitev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programske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opreme</a:t>
            </a:r>
            <a:r>
              <a:rPr lang="en-US" altLang="sl-SI" dirty="0" smtClean="0"/>
              <a:t>:</a:t>
            </a:r>
          </a:p>
          <a:p>
            <a:pPr lvl="1"/>
            <a:r>
              <a:rPr lang="en-US" altLang="sl-SI" dirty="0" err="1" smtClean="0"/>
              <a:t>Tržni</a:t>
            </a:r>
            <a:r>
              <a:rPr lang="en-US" altLang="sl-SI" dirty="0" smtClean="0"/>
              <a:t> (</a:t>
            </a:r>
            <a:r>
              <a:rPr lang="en-US" altLang="sl-SI" dirty="0" err="1" smtClean="0"/>
              <a:t>komercialni</a:t>
            </a:r>
            <a:r>
              <a:rPr lang="en-US" altLang="sl-SI" dirty="0" smtClean="0"/>
              <a:t>) </a:t>
            </a:r>
            <a:r>
              <a:rPr lang="en-US" altLang="sl-SI" dirty="0" err="1" smtClean="0"/>
              <a:t>programi</a:t>
            </a:r>
            <a:endParaRPr lang="en-US" altLang="sl-SI" dirty="0" smtClean="0"/>
          </a:p>
          <a:p>
            <a:pPr lvl="1"/>
            <a:r>
              <a:rPr lang="en-US" altLang="sl-SI" dirty="0" err="1" smtClean="0"/>
              <a:t>Preizkusni</a:t>
            </a:r>
            <a:r>
              <a:rPr lang="en-US" altLang="sl-SI" dirty="0" smtClean="0"/>
              <a:t> (shareware) </a:t>
            </a:r>
            <a:r>
              <a:rPr lang="en-US" altLang="sl-SI" dirty="0" err="1" smtClean="0"/>
              <a:t>programi</a:t>
            </a:r>
            <a:endParaRPr lang="en-US" altLang="sl-SI" dirty="0" smtClean="0"/>
          </a:p>
          <a:p>
            <a:pPr lvl="1"/>
            <a:r>
              <a:rPr lang="en-US" altLang="sl-SI" dirty="0" err="1" smtClean="0"/>
              <a:t>Javni</a:t>
            </a:r>
            <a:r>
              <a:rPr lang="en-US" altLang="sl-SI" dirty="0" smtClean="0"/>
              <a:t> (freeware) </a:t>
            </a:r>
            <a:r>
              <a:rPr lang="en-US" altLang="sl-SI" dirty="0" err="1" smtClean="0"/>
              <a:t>programi</a:t>
            </a:r>
            <a:endParaRPr lang="en-US" altLang="sl-SI" dirty="0" smtClean="0"/>
          </a:p>
          <a:p>
            <a:pPr lvl="1"/>
            <a:r>
              <a:rPr lang="en-US" altLang="sl-SI" dirty="0" smtClean="0"/>
              <a:t>Demo </a:t>
            </a:r>
            <a:r>
              <a:rPr lang="en-US" altLang="sl-SI" dirty="0" err="1" smtClean="0"/>
              <a:t>programi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4571251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Računalniške igre:</a:t>
            </a:r>
          </a:p>
          <a:p>
            <a:r>
              <a:rPr lang="en-US" altLang="sl-SI" smtClean="0"/>
              <a:t>Programi za delo z grafiko</a:t>
            </a:r>
          </a:p>
          <a:p>
            <a:r>
              <a:rPr lang="en-US" altLang="sl-SI" smtClean="0"/>
              <a:t>Programi za delo z zvokom</a:t>
            </a:r>
          </a:p>
          <a:p>
            <a:r>
              <a:rPr lang="en-US" altLang="sl-SI" smtClean="0"/>
              <a:t>Storitveni programi</a:t>
            </a:r>
          </a:p>
          <a:p>
            <a:r>
              <a:rPr lang="en-US" altLang="sl-SI" smtClean="0"/>
              <a:t>Programi v omrežju Internet</a:t>
            </a:r>
          </a:p>
          <a:p>
            <a:r>
              <a:rPr lang="en-US" altLang="sl-SI" smtClean="0"/>
              <a:t>Sistemski programi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814427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Kaj je informacija?</a:t>
            </a:r>
            <a:endParaRPr lang="en-US" altLang="sl-SI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Informacija je urejen sklop podatkov, ki govori o odnosu ali pojavu  in pove vedno nekaj novega. </a:t>
            </a:r>
          </a:p>
          <a:p>
            <a:r>
              <a:rPr lang="en-US" altLang="sl-SI" smtClean="0"/>
              <a:t>Informacija = predznanje + podatek</a:t>
            </a:r>
          </a:p>
          <a:p>
            <a:r>
              <a:rPr lang="en-US" altLang="sl-SI" smtClean="0"/>
              <a:t>Podatek je vsako zaključeno sporočilo.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6974240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Računalniške igre:</a:t>
            </a:r>
          </a:p>
          <a:p>
            <a:pPr lvl="1"/>
            <a:r>
              <a:rPr lang="en-US" altLang="sl-SI" smtClean="0"/>
              <a:t>arkadne (Doom, Marsovčki, ... )</a:t>
            </a:r>
          </a:p>
          <a:p>
            <a:pPr lvl="1"/>
            <a:r>
              <a:rPr lang="en-US" altLang="sl-SI" smtClean="0"/>
              <a:t>pustolovske (Larry, Sky, ... )</a:t>
            </a:r>
          </a:p>
          <a:p>
            <a:pPr lvl="1"/>
            <a:r>
              <a:rPr lang="en-US" altLang="sl-SI" smtClean="0"/>
              <a:t>simulatorji (letalo, avto, motor ... )</a:t>
            </a:r>
          </a:p>
          <a:p>
            <a:pPr lvl="1"/>
            <a:r>
              <a:rPr lang="en-US" altLang="sl-SI" smtClean="0"/>
              <a:t>strateške (šah, dama, karte ... 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387962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Programi za delo z grafiko: (CAD)</a:t>
            </a:r>
          </a:p>
          <a:p>
            <a:r>
              <a:rPr lang="en-US" altLang="sl-SI" smtClean="0"/>
              <a:t>CAD = Computer Aided Design</a:t>
            </a:r>
          </a:p>
          <a:p>
            <a:pPr lvl="1"/>
            <a:r>
              <a:rPr lang="en-US" altLang="sl-SI" smtClean="0"/>
              <a:t>A</a:t>
            </a:r>
            <a:r>
              <a:rPr lang="sl-SI" altLang="sl-SI" smtClean="0"/>
              <a:t>uto</a:t>
            </a:r>
            <a:r>
              <a:rPr lang="en-US" altLang="sl-SI" smtClean="0"/>
              <a:t> CAD (strojniško načrtovanje)</a:t>
            </a:r>
          </a:p>
          <a:p>
            <a:pPr lvl="1"/>
            <a:r>
              <a:rPr lang="en-US" altLang="sl-SI" smtClean="0"/>
              <a:t>OrCAD, P-CAD (elektrotehniško načrtovanje)</a:t>
            </a:r>
          </a:p>
          <a:p>
            <a:pPr lvl="1"/>
            <a:r>
              <a:rPr lang="en-US" altLang="sl-SI" smtClean="0"/>
              <a:t>Corell Draw (splošno risanje)</a:t>
            </a:r>
          </a:p>
          <a:p>
            <a:pPr lvl="1"/>
            <a:r>
              <a:rPr lang="en-US" altLang="sl-SI" smtClean="0"/>
              <a:t>PaintBrush - Slikar (risanje za otroke)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137882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Z računalnikom želimo poslušati glasbo. Kaj vse mora vsebovati računalnik?</a:t>
            </a:r>
          </a:p>
          <a:p>
            <a:pPr lvl="1"/>
            <a:r>
              <a:rPr lang="en-US" altLang="sl-SI" smtClean="0"/>
              <a:t>Zvočna kartica (Sound Blaster)</a:t>
            </a:r>
          </a:p>
          <a:p>
            <a:pPr lvl="1"/>
            <a:r>
              <a:rPr lang="en-US" altLang="sl-SI" smtClean="0"/>
              <a:t>Zvočniki</a:t>
            </a:r>
          </a:p>
          <a:p>
            <a:pPr lvl="1"/>
            <a:r>
              <a:rPr lang="en-US" altLang="sl-SI" smtClean="0"/>
              <a:t>Mikrofon</a:t>
            </a:r>
          </a:p>
          <a:p>
            <a:pPr lvl="1"/>
            <a:r>
              <a:rPr lang="en-US" altLang="sl-SI" smtClean="0"/>
              <a:t>Programi za delo z zvokom: </a:t>
            </a:r>
          </a:p>
          <a:p>
            <a:pPr lvl="1"/>
            <a:r>
              <a:rPr lang="en-US" altLang="sl-SI" smtClean="0"/>
              <a:t>Pogon za CD-ROM</a:t>
            </a:r>
            <a:r>
              <a:rPr lang="sl-SI" altLang="sl-SI" smtClean="0"/>
              <a:t> (priporčljivo)</a:t>
            </a:r>
          </a:p>
          <a:p>
            <a:pPr lvl="1"/>
            <a:r>
              <a:rPr lang="sl-SI" altLang="sl-SI" smtClean="0"/>
              <a:t>Povezavo v internet omrežje (priporčljivo)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5678971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92500" lnSpcReduction="20000"/>
          </a:bodyPr>
          <a:lstStyle/>
          <a:p>
            <a:r>
              <a:rPr lang="en-US" altLang="sl-SI" smtClean="0"/>
              <a:t>Storitveni programi: (MS Office)</a:t>
            </a:r>
          </a:p>
          <a:p>
            <a:r>
              <a:rPr lang="en-US" altLang="sl-SI" smtClean="0"/>
              <a:t>Programi za urejanje besedil (MS Word, ...)</a:t>
            </a:r>
          </a:p>
          <a:p>
            <a:r>
              <a:rPr lang="en-US" altLang="sl-SI" smtClean="0"/>
              <a:t>Programi za elektronske preglednice (MS Excel, ...)</a:t>
            </a:r>
          </a:p>
          <a:p>
            <a:r>
              <a:rPr lang="en-US" altLang="sl-SI" smtClean="0"/>
              <a:t>Programi za prikazovanje (MS Power Point, ...)</a:t>
            </a:r>
          </a:p>
          <a:p>
            <a:r>
              <a:rPr lang="en-US" altLang="sl-SI" smtClean="0"/>
              <a:t>Programi za podatkovne baze (MS Access, ...)</a:t>
            </a:r>
            <a:endParaRPr lang="sl-SI" altLang="sl-SI" smtClean="0"/>
          </a:p>
          <a:p>
            <a:r>
              <a:rPr lang="en-US" altLang="sl-SI" smtClean="0"/>
              <a:t>Programi za </a:t>
            </a:r>
            <a:r>
              <a:rPr lang="sl-SI" altLang="sl-SI" smtClean="0"/>
              <a:t>izdelovanje predlog</a:t>
            </a:r>
            <a:r>
              <a:rPr lang="en-US" altLang="sl-SI" smtClean="0"/>
              <a:t> (MS </a:t>
            </a:r>
            <a:r>
              <a:rPr lang="sl-SI" altLang="sl-SI" smtClean="0"/>
              <a:t>Publisher</a:t>
            </a:r>
            <a:r>
              <a:rPr lang="en-US" altLang="sl-SI" smtClean="0"/>
              <a:t>, ...)</a:t>
            </a:r>
            <a:endParaRPr lang="sl-SI" altLang="sl-SI" smtClean="0"/>
          </a:p>
          <a:p>
            <a:r>
              <a:rPr lang="en-US" altLang="sl-SI" smtClean="0"/>
              <a:t>Programi za </a:t>
            </a:r>
            <a:r>
              <a:rPr lang="sl-SI" altLang="sl-SI" smtClean="0"/>
              <a:t>elektronsko pošto</a:t>
            </a:r>
            <a:r>
              <a:rPr lang="en-US" altLang="sl-SI" smtClean="0"/>
              <a:t> (MS </a:t>
            </a:r>
            <a:r>
              <a:rPr lang="sl-SI" altLang="sl-SI" smtClean="0"/>
              <a:t>Outlook</a:t>
            </a:r>
            <a:r>
              <a:rPr lang="en-US" altLang="sl-SI" smtClean="0"/>
              <a:t>, ...)</a:t>
            </a:r>
            <a:endParaRPr lang="sl-SI" altLang="sl-SI" smtClean="0"/>
          </a:p>
          <a:p>
            <a:r>
              <a:rPr lang="en-US" altLang="sl-SI" smtClean="0"/>
              <a:t>Priročni HELP programi (fukcijska tipka F1)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843447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77500" lnSpcReduction="20000"/>
          </a:bodyPr>
          <a:lstStyle/>
          <a:p>
            <a:r>
              <a:rPr lang="en-US" altLang="sl-SI" smtClean="0"/>
              <a:t>Programi v omrežju Internet:</a:t>
            </a:r>
          </a:p>
          <a:p>
            <a:r>
              <a:rPr lang="en-US" altLang="sl-SI" smtClean="0"/>
              <a:t>Programi za izdelovanje spletnih strani</a:t>
            </a:r>
          </a:p>
          <a:p>
            <a:r>
              <a:rPr lang="en-US" altLang="sl-SI" smtClean="0"/>
              <a:t> (Dreamviewer, Front Page, Flash…)</a:t>
            </a:r>
          </a:p>
          <a:p>
            <a:r>
              <a:rPr lang="en-US" altLang="sl-SI" smtClean="0"/>
              <a:t>Programi za iskanje informacij</a:t>
            </a:r>
          </a:p>
          <a:p>
            <a:r>
              <a:rPr lang="en-US" altLang="sl-SI" smtClean="0"/>
              <a:t> (Internet Explorer, Netscape Navigator…)</a:t>
            </a:r>
          </a:p>
          <a:p>
            <a:r>
              <a:rPr lang="en-US" altLang="sl-SI" smtClean="0"/>
              <a:t>Programi za računalniško komunikacijo</a:t>
            </a:r>
          </a:p>
          <a:p>
            <a:r>
              <a:rPr lang="en-US" altLang="sl-SI" smtClean="0"/>
              <a:t> (</a:t>
            </a:r>
            <a:r>
              <a:rPr lang="sl-SI" altLang="sl-SI" smtClean="0"/>
              <a:t>FTP Explorer, </a:t>
            </a:r>
            <a:r>
              <a:rPr lang="en-US" altLang="sl-SI" smtClean="0"/>
              <a:t>TelNET, …)</a:t>
            </a:r>
          </a:p>
          <a:p>
            <a:r>
              <a:rPr lang="en-US" altLang="sl-SI" smtClean="0"/>
              <a:t>Programi za elektronsko pošto</a:t>
            </a:r>
          </a:p>
          <a:p>
            <a:r>
              <a:rPr lang="en-US" altLang="sl-SI" smtClean="0"/>
              <a:t> (MS Outlook, Eudora, Pegasus Mail…)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122345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Uporabniška programska oprema:</a:t>
            </a:r>
            <a:endParaRPr lang="en-US" altLang="sl-S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/>
          <a:lstStyle/>
          <a:p>
            <a:r>
              <a:rPr lang="en-US" altLang="sl-SI" smtClean="0"/>
              <a:t>Sistemski programi:</a:t>
            </a:r>
          </a:p>
          <a:p>
            <a:r>
              <a:rPr lang="en-US" altLang="sl-SI" smtClean="0"/>
              <a:t>Programi za izpopolnitev operacijskega sistema</a:t>
            </a:r>
          </a:p>
          <a:p>
            <a:r>
              <a:rPr lang="en-US" altLang="sl-SI" smtClean="0"/>
              <a:t>Programi za izboljšanje strojne opreme </a:t>
            </a:r>
          </a:p>
          <a:p>
            <a:r>
              <a:rPr lang="en-US" altLang="sl-SI" smtClean="0"/>
              <a:t>Programska orodja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74768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OPERACIJSKI SISTEM</a:t>
            </a:r>
          </a:p>
        </p:txBody>
      </p:sp>
      <p:sp>
        <p:nvSpPr>
          <p:cNvPr id="20483" name="Pravokotnik 2"/>
          <p:cNvSpPr>
            <a:spLocks noChangeArrowheads="1"/>
          </p:cNvSpPr>
          <p:nvPr/>
        </p:nvSpPr>
        <p:spPr bwMode="auto">
          <a:xfrm>
            <a:off x="428625" y="2071688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b="1"/>
              <a:t>Operacijski sistem</a:t>
            </a:r>
            <a:r>
              <a:rPr lang="sl-SI" altLang="sl-SI"/>
              <a:t> (kratica </a:t>
            </a:r>
            <a:r>
              <a:rPr lang="sl-SI" altLang="sl-SI" b="1"/>
              <a:t>OS</a:t>
            </a:r>
            <a:r>
              <a:rPr lang="sl-SI" altLang="sl-SI"/>
              <a:t>, angleško </a:t>
            </a:r>
            <a:r>
              <a:rPr lang="sl-SI" altLang="sl-SI" i="1"/>
              <a:t>Operating system</a:t>
            </a:r>
            <a:r>
              <a:rPr lang="sl-SI" altLang="sl-SI"/>
              <a:t>) je programska oprema neobhodna za delovanje računalnika. Deluje kot vmesnik med uporabnikom in strojno opremo računalnika.</a:t>
            </a:r>
          </a:p>
        </p:txBody>
      </p:sp>
      <p:sp>
        <p:nvSpPr>
          <p:cNvPr id="10" name="Pravokotnik 9"/>
          <p:cNvSpPr/>
          <p:nvPr/>
        </p:nvSpPr>
        <p:spPr bwMode="auto">
          <a:xfrm>
            <a:off x="1143000" y="4286250"/>
            <a:ext cx="1928813" cy="857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STROJNA OPREMA</a:t>
            </a:r>
          </a:p>
        </p:txBody>
      </p:sp>
      <p:sp>
        <p:nvSpPr>
          <p:cNvPr id="11" name="Pravokotnik 10"/>
          <p:cNvSpPr/>
          <p:nvPr/>
        </p:nvSpPr>
        <p:spPr bwMode="auto">
          <a:xfrm>
            <a:off x="6286500" y="4286250"/>
            <a:ext cx="1928813" cy="85725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UPORABNIK</a:t>
            </a:r>
          </a:p>
        </p:txBody>
      </p:sp>
      <p:sp>
        <p:nvSpPr>
          <p:cNvPr id="12" name="Pravokotnik 11"/>
          <p:cNvSpPr/>
          <p:nvPr/>
        </p:nvSpPr>
        <p:spPr bwMode="auto">
          <a:xfrm>
            <a:off x="3571875" y="4286250"/>
            <a:ext cx="1928813" cy="8572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OPERACIJSKI SISTEM</a:t>
            </a:r>
          </a:p>
        </p:txBody>
      </p:sp>
      <p:cxnSp>
        <p:nvCxnSpPr>
          <p:cNvPr id="20487" name="Raven puščični konektor 13"/>
          <p:cNvCxnSpPr>
            <a:cxnSpLocks noChangeShapeType="1"/>
          </p:cNvCxnSpPr>
          <p:nvPr/>
        </p:nvCxnSpPr>
        <p:spPr bwMode="auto">
          <a:xfrm>
            <a:off x="2786063" y="4714875"/>
            <a:ext cx="10001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488" name="Raven puščični konektor 15"/>
          <p:cNvCxnSpPr>
            <a:cxnSpLocks noChangeShapeType="1"/>
          </p:cNvCxnSpPr>
          <p:nvPr/>
        </p:nvCxnSpPr>
        <p:spPr bwMode="auto">
          <a:xfrm>
            <a:off x="5357813" y="4786313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DATOTEKA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00063" y="2143125"/>
            <a:ext cx="821531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000" b="1" dirty="0">
                <a:latin typeface="+mj-lt"/>
              </a:rPr>
              <a:t>Datoteka</a:t>
            </a:r>
            <a:r>
              <a:rPr lang="sl-SI" sz="2000" dirty="0">
                <a:latin typeface="+mj-lt"/>
              </a:rPr>
              <a:t> (angleško </a:t>
            </a:r>
            <a:r>
              <a:rPr lang="sl-SI" sz="2000" i="1" dirty="0">
                <a:latin typeface="+mj-lt"/>
              </a:rPr>
              <a:t>File</a:t>
            </a:r>
            <a:r>
              <a:rPr lang="sl-SI" sz="2000" dirty="0">
                <a:latin typeface="+mj-lt"/>
              </a:rPr>
              <a:t>) je skupina podatkov v operacijskem sistemu, ki predstavlja zaključeno celoto. Običajno se nahaja na disku ali na magnetnem traku. Datoteka ima sebi lastno ime, lastnika, atribute. Glede na vsebino je programska ali podatkovna datoteka.</a:t>
            </a:r>
          </a:p>
          <a:p>
            <a:pPr>
              <a:defRPr/>
            </a:pPr>
            <a:r>
              <a:rPr lang="sl-SI" sz="2000" dirty="0">
                <a:latin typeface="+mj-lt"/>
              </a:rPr>
              <a:t>Vse datoteke so shranjene v binarni obliki.</a:t>
            </a:r>
          </a:p>
          <a:p>
            <a:pPr>
              <a:defRPr/>
            </a:pPr>
            <a:r>
              <a:rPr lang="sl-SI" sz="2000" dirty="0">
                <a:latin typeface="+mj-lt"/>
              </a:rPr>
              <a:t>Datoteke so v operacijskem sistemu organizirane v mape (tudi </a:t>
            </a:r>
            <a:r>
              <a:rPr lang="sl-SI" sz="2000" dirty="0" err="1">
                <a:latin typeface="+mj-lt"/>
              </a:rPr>
              <a:t>direktorije</a:t>
            </a:r>
            <a:r>
              <a:rPr lang="sl-SI" sz="2000" dirty="0">
                <a:latin typeface="+mj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IMENOVANJE DATOTEK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928688" y="1928813"/>
            <a:ext cx="6429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7200" dirty="0">
                <a:latin typeface="+mj-lt"/>
              </a:rPr>
              <a:t>Jabolko . </a:t>
            </a:r>
            <a:r>
              <a:rPr lang="sl-SI" sz="7200" dirty="0" err="1">
                <a:latin typeface="+mj-lt"/>
              </a:rPr>
              <a:t>txt</a:t>
            </a:r>
            <a:endParaRPr lang="sl-SI" sz="7200" dirty="0">
              <a:latin typeface="+mj-lt"/>
            </a:endParaRPr>
          </a:p>
        </p:txBody>
      </p:sp>
      <p:sp>
        <p:nvSpPr>
          <p:cNvPr id="22532" name="PoljeZBesedilom 6"/>
          <p:cNvSpPr txBox="1">
            <a:spLocks noChangeArrowheads="1"/>
          </p:cNvSpPr>
          <p:nvPr/>
        </p:nvSpPr>
        <p:spPr bwMode="auto">
          <a:xfrm>
            <a:off x="1714500" y="4071938"/>
            <a:ext cx="183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Osnovno ime</a:t>
            </a:r>
          </a:p>
        </p:txBody>
      </p:sp>
      <p:sp>
        <p:nvSpPr>
          <p:cNvPr id="22533" name="PoljeZBesedilom 7"/>
          <p:cNvSpPr txBox="1">
            <a:spLocks noChangeArrowheads="1"/>
          </p:cNvSpPr>
          <p:nvPr/>
        </p:nvSpPr>
        <p:spPr bwMode="auto">
          <a:xfrm>
            <a:off x="4643438" y="407193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pika</a:t>
            </a:r>
          </a:p>
        </p:txBody>
      </p:sp>
      <p:sp>
        <p:nvSpPr>
          <p:cNvPr id="22534" name="PoljeZBesedilom 8"/>
          <p:cNvSpPr txBox="1">
            <a:spLocks noChangeArrowheads="1"/>
          </p:cNvSpPr>
          <p:nvPr/>
        </p:nvSpPr>
        <p:spPr bwMode="auto">
          <a:xfrm>
            <a:off x="5857875" y="4071938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podaljšek</a:t>
            </a:r>
          </a:p>
        </p:txBody>
      </p:sp>
      <p:sp>
        <p:nvSpPr>
          <p:cNvPr id="22535" name="Puščica gor 9"/>
          <p:cNvSpPr>
            <a:spLocks noChangeArrowheads="1"/>
          </p:cNvSpPr>
          <p:nvPr/>
        </p:nvSpPr>
        <p:spPr bwMode="auto">
          <a:xfrm>
            <a:off x="2643188" y="3071813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2536" name="Puščica gor 10"/>
          <p:cNvSpPr>
            <a:spLocks noChangeArrowheads="1"/>
          </p:cNvSpPr>
          <p:nvPr/>
        </p:nvSpPr>
        <p:spPr bwMode="auto">
          <a:xfrm>
            <a:off x="5143500" y="3000375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2537" name="Puščica gor 11"/>
          <p:cNvSpPr>
            <a:spLocks noChangeArrowheads="1"/>
          </p:cNvSpPr>
          <p:nvPr/>
        </p:nvSpPr>
        <p:spPr bwMode="auto">
          <a:xfrm>
            <a:off x="6357938" y="3000375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</a:rPr>
              <a:t>PRIMERI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54100"/>
              </p:ext>
            </p:extLst>
          </p:nvPr>
        </p:nvGraphicFramePr>
        <p:xfrm>
          <a:off x="395536" y="2204864"/>
          <a:ext cx="7715250" cy="276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8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Podaljšek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Primer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Opis podatkov v datoteki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txt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Vabilo.txt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Neurejeno besedilo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bmp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Jabolko.bmp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Slika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doc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Slokar.doc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Sestavek narejen z urejevalnikom Word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exe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Slikar.exe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Program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tmp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A34Xrt.tmp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Začasna datoteka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 rot="5400000">
            <a:off x="2901261" y="-517395"/>
            <a:ext cx="3420034" cy="8130356"/>
          </a:xfrm>
          <a:custGeom>
            <a:avLst/>
            <a:gdLst>
              <a:gd name="T0" fmla="*/ 1756686 w 21600"/>
              <a:gd name="T1" fmla="*/ 0 h 21600"/>
              <a:gd name="T2" fmla="*/ 580181 w 21600"/>
              <a:gd name="T3" fmla="*/ 8597900 h 21600"/>
              <a:gd name="T4" fmla="*/ 1846895 w 21600"/>
              <a:gd name="T5" fmla="*/ 3307804 h 21600"/>
              <a:gd name="T6" fmla="*/ 2974402 w 21600"/>
              <a:gd name="T7" fmla="*/ 5686157 h 21600"/>
              <a:gd name="T8" fmla="*/ 4102100 w 21600"/>
              <a:gd name="T9" fmla="*/ 3307804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2053" name="Picture 5" descr="ra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850" y="2499948"/>
            <a:ext cx="16811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55576" y="2144472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PODATKI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899592" y="4209902"/>
            <a:ext cx="17399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 dirty="0">
                <a:latin typeface="Arial" charset="0"/>
              </a:rPr>
              <a:t>INFORMACIJE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30850" y="4038452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 dirty="0">
                <a:latin typeface="Arial" charset="0"/>
              </a:rPr>
              <a:t>PROGRAMI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30850" y="1979751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OBDELAVA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Kaj je računalnik?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 autoUpdateAnimBg="0"/>
      <p:bldP spid="2055" grpId="0" animBg="1" autoUpdateAnimBg="0"/>
      <p:bldP spid="2058" grpId="0" animBg="1" autoUpdateAnimBg="0"/>
      <p:bldP spid="2059" grpId="0" animBg="1" autoUpdateAnimBg="0"/>
      <p:bldP spid="20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512719" y="1052736"/>
            <a:ext cx="7797662" cy="1151965"/>
          </a:xfrm>
        </p:spPr>
        <p:txBody>
          <a:bodyPr/>
          <a:lstStyle/>
          <a:p>
            <a:r>
              <a:rPr lang="en-US" sz="3200" dirty="0" smtClean="0"/>
              <a:t>Ra</a:t>
            </a:r>
            <a:r>
              <a:rPr lang="sl-SI" sz="3200" dirty="0" err="1" smtClean="0"/>
              <a:t>čunalnik</a:t>
            </a:r>
            <a:r>
              <a:rPr lang="sl-SI" sz="3200" dirty="0" smtClean="0"/>
              <a:t> je (elektronska) naprava za avtomatsko obdelavo podatkov.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sl-SI" dirty="0" err="1" smtClean="0"/>
              <a:t>izvaja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zaporedje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enolično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določenih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operacij</a:t>
            </a:r>
            <a:r>
              <a:rPr lang="en-US" altLang="sl-SI" dirty="0" smtClean="0"/>
              <a:t>.</a:t>
            </a:r>
          </a:p>
          <a:p>
            <a:r>
              <a:rPr lang="en-US" altLang="sl-SI" dirty="0" smtClean="0"/>
              <a:t>(</a:t>
            </a:r>
            <a:r>
              <a:rPr lang="en-US" altLang="sl-SI" dirty="0" err="1" smtClean="0"/>
              <a:t>algoritem</a:t>
            </a:r>
            <a:r>
              <a:rPr lang="en-US" altLang="sl-SI" dirty="0" smtClean="0"/>
              <a:t> - program)</a:t>
            </a:r>
          </a:p>
          <a:p>
            <a:r>
              <a:rPr lang="en-US" altLang="sl-SI" dirty="0" err="1" smtClean="0"/>
              <a:t>Algoritem</a:t>
            </a:r>
            <a:r>
              <a:rPr lang="en-US" altLang="sl-SI" dirty="0" smtClean="0"/>
              <a:t> je “</a:t>
            </a:r>
            <a:r>
              <a:rPr lang="en-US" altLang="sl-SI" dirty="0" err="1" smtClean="0"/>
              <a:t>spisek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navodil</a:t>
            </a:r>
            <a:r>
              <a:rPr lang="en-US" altLang="sl-SI" dirty="0" smtClean="0"/>
              <a:t>” </a:t>
            </a:r>
            <a:r>
              <a:rPr lang="en-US" altLang="sl-SI" dirty="0" err="1" smtClean="0"/>
              <a:t>za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izdelavo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nekega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postopka</a:t>
            </a:r>
            <a:r>
              <a:rPr lang="en-US" altLang="sl-SI" dirty="0" smtClean="0"/>
              <a:t>.</a:t>
            </a:r>
          </a:p>
          <a:p>
            <a:r>
              <a:rPr lang="en-US" altLang="sl-SI" dirty="0" smtClean="0"/>
              <a:t>Program je </a:t>
            </a:r>
            <a:r>
              <a:rPr lang="en-US" altLang="sl-SI" dirty="0" err="1" smtClean="0"/>
              <a:t>zaporedje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navodil</a:t>
            </a:r>
            <a:r>
              <a:rPr lang="en-US" altLang="sl-SI" dirty="0" smtClean="0"/>
              <a:t> </a:t>
            </a:r>
            <a:r>
              <a:rPr lang="en-US" altLang="sl-SI" dirty="0" err="1" smtClean="0"/>
              <a:t>procesorju</a:t>
            </a:r>
            <a:r>
              <a:rPr lang="en-US" altLang="sl-SI" dirty="0" smtClean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6433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l-SI" smtClean="0"/>
              <a:t>Primer ALGORITMA za kuhanje čaja !!!</a:t>
            </a:r>
            <a:endParaRPr lang="en-US" altLang="sl-S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14350" y="2063750"/>
            <a:ext cx="7796213" cy="3311525"/>
          </a:xfrm>
        </p:spPr>
        <p:txBody>
          <a:bodyPr>
            <a:normAutofit fontScale="92500" lnSpcReduction="20000"/>
          </a:bodyPr>
          <a:lstStyle/>
          <a:p>
            <a:r>
              <a:rPr lang="en-US" altLang="sl-SI" smtClean="0"/>
              <a:t>Pripravi posodo (lonec). </a:t>
            </a:r>
          </a:p>
          <a:p>
            <a:r>
              <a:rPr lang="en-US" altLang="sl-SI" smtClean="0"/>
              <a:t>Napolni lonec z vodo.</a:t>
            </a:r>
          </a:p>
          <a:p>
            <a:r>
              <a:rPr lang="en-US" altLang="sl-SI" smtClean="0"/>
              <a:t>Daj lonec na kuhalnik, počakaj da voda zavre</a:t>
            </a:r>
          </a:p>
          <a:p>
            <a:r>
              <a:rPr lang="en-US" altLang="sl-SI" smtClean="0"/>
              <a:t>Pripravi skodelico.</a:t>
            </a:r>
          </a:p>
          <a:p>
            <a:r>
              <a:rPr lang="en-US" altLang="sl-SI" smtClean="0"/>
              <a:t>Vzemi čaj iz omare.</a:t>
            </a:r>
          </a:p>
          <a:p>
            <a:r>
              <a:rPr lang="en-US" altLang="sl-SI" smtClean="0"/>
              <a:t>Vstavi vrečko čaja v skodelico in jo prelij z vrelo vodo</a:t>
            </a:r>
          </a:p>
          <a:p>
            <a:r>
              <a:rPr lang="en-US" altLang="sl-SI" smtClean="0"/>
              <a:t>Če želiš čaj z limono dodaj sok limone.</a:t>
            </a:r>
          </a:p>
          <a:p>
            <a:r>
              <a:rPr lang="en-US" altLang="sl-SI" smtClean="0"/>
              <a:t>Postavi skodelico na mizo in sladkaj !</a:t>
            </a:r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4662218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IZ ZGODOVINE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75796"/>
              </p:ext>
            </p:extLst>
          </p:nvPr>
        </p:nvGraphicFramePr>
        <p:xfrm>
          <a:off x="914400" y="1868142"/>
          <a:ext cx="7620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974200" imgH="894600" progId="Word.Document.8">
                  <p:embed/>
                </p:oleObj>
              </mc:Choice>
              <mc:Fallback>
                <p:oleObj name="Document" r:id="rId3" imgW="5974200" imgH="894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68142"/>
                        <a:ext cx="7620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81693"/>
              </p:ext>
            </p:extLst>
          </p:nvPr>
        </p:nvGraphicFramePr>
        <p:xfrm>
          <a:off x="838200" y="3140968"/>
          <a:ext cx="77724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5" imgW="5974200" imgH="1760400" progId="Word.Document.8">
                  <p:embed/>
                </p:oleObj>
              </mc:Choice>
              <mc:Fallback>
                <p:oleObj name="Document" r:id="rId5" imgW="5974200" imgH="17604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40968"/>
                        <a:ext cx="7772400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3400" y="685800"/>
          <a:ext cx="78486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5974200" imgH="1760400" progId="Word.Document.8">
                  <p:embed/>
                </p:oleObj>
              </mc:Choice>
              <mc:Fallback>
                <p:oleObj name="Document" r:id="rId3" imgW="5974200" imgH="1760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78486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8176"/>
              </p:ext>
            </p:extLst>
          </p:nvPr>
        </p:nvGraphicFramePr>
        <p:xfrm>
          <a:off x="569000" y="3031767"/>
          <a:ext cx="85344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5" imgW="5974200" imgH="1789200" progId="Word.Document.8">
                  <p:embed/>
                </p:oleObj>
              </mc:Choice>
              <mc:Fallback>
                <p:oleObj name="Document" r:id="rId5" imgW="5974200" imgH="1789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00" y="3031767"/>
                        <a:ext cx="85344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990600"/>
          <a:ext cx="80772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3" imgW="5974200" imgH="1112400" progId="Word.Document.8">
                  <p:embed/>
                </p:oleObj>
              </mc:Choice>
              <mc:Fallback>
                <p:oleObj name="Document" r:id="rId3" imgW="5974200" imgH="1112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0772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81200" y="2667000"/>
          <a:ext cx="4572000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hotoImpact" r:id="rId5" imgW="2450389" imgH="1901795" progId="PI3.Image">
                  <p:embed/>
                </p:oleObj>
              </mc:Choice>
              <mc:Fallback>
                <p:oleObj name="PhotoImpact" r:id="rId5" imgW="2450389" imgH="1901795" progId="PI3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4572000" cy="354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Oranžno-rdeč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600</TotalTime>
  <Words>1251</Words>
  <Application>Microsoft Office PowerPoint</Application>
  <PresentationFormat>Diaprojekcija na zaslonu (4:3)</PresentationFormat>
  <Paragraphs>296</Paragraphs>
  <Slides>39</Slides>
  <Notes>1</Notes>
  <HiddenSlides>1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Glavni dogodek</vt:lpstr>
      <vt:lpstr>Document</vt:lpstr>
      <vt:lpstr>PhotoImpact</vt:lpstr>
      <vt:lpstr>Kaj je informatika?  </vt:lpstr>
      <vt:lpstr>INFORMATIKA</vt:lpstr>
      <vt:lpstr>Kaj je informacija?</vt:lpstr>
      <vt:lpstr>Kaj je računalnik?</vt:lpstr>
      <vt:lpstr>Računalnik je (elektronska) naprava za avtomatsko obdelavo podatkov. </vt:lpstr>
      <vt:lpstr>Primer ALGORITMA za kuhanje čaja !!!</vt:lpstr>
      <vt:lpstr>IZ ZGODOVINE</vt:lpstr>
      <vt:lpstr>PowerPointova predstavitev</vt:lpstr>
      <vt:lpstr>PowerPointova predstavitev</vt:lpstr>
      <vt:lpstr>KLJUČNI DOGODKI</vt:lpstr>
      <vt:lpstr>PowerPointova predstavitev</vt:lpstr>
      <vt:lpstr>PowerPointova predstavitev</vt:lpstr>
      <vt:lpstr>OSNOVNA RAZVRSTITEV RAČUNALNIKOV</vt:lpstr>
      <vt:lpstr>ZGRADBA RAČUNALNIKA</vt:lpstr>
      <vt:lpstr>CENTRALNI DEL OSEBNEGA RAČUNALNIKA</vt:lpstr>
      <vt:lpstr>MATIČNE PLOŠČE</vt:lpstr>
      <vt:lpstr>PowerPointova predstavitev</vt:lpstr>
      <vt:lpstr>NOTRANJE KOMPONENTE RAČUNALNIKA</vt:lpstr>
      <vt:lpstr>VRSTE INFORMACIJ</vt:lpstr>
      <vt:lpstr>PREDSTAVITEV INFORMACIJ</vt:lpstr>
      <vt:lpstr>Informacije in računalnik:</vt:lpstr>
      <vt:lpstr>Informacije in računalnik:</vt:lpstr>
      <vt:lpstr>MERJENJE INFORMACIJ</vt:lpstr>
      <vt:lpstr>ASCII tabela - kodiranje tipkovnice</vt:lpstr>
      <vt:lpstr>PREDSTAVITEV PODATKOV V RAČUNALNIKU</vt:lpstr>
      <vt:lpstr>KOLIČINA PODATKOV</vt:lpstr>
      <vt:lpstr>PROGRAMSKA OPREMA</vt:lpstr>
      <vt:lpstr>Programska oprema: (SOFTWARE)</vt:lpstr>
      <vt:lpstr>Uporabniška programska oprema:</vt:lpstr>
      <vt:lpstr>Uporabniška programska oprema:</vt:lpstr>
      <vt:lpstr>Uporabniška programska oprema:</vt:lpstr>
      <vt:lpstr>Uporabniška programska oprema:</vt:lpstr>
      <vt:lpstr>Uporabniška programska oprema:</vt:lpstr>
      <vt:lpstr>Uporabniška programska oprema:</vt:lpstr>
      <vt:lpstr>Uporabniška programska oprema:</vt:lpstr>
      <vt:lpstr>OPERACIJSKI SISTEM</vt:lpstr>
      <vt:lpstr>DATOTEKA</vt:lpstr>
      <vt:lpstr>IMENOVANJE DATOTEK</vt:lpstr>
      <vt:lpstr>PRIMERI</vt:lpstr>
    </vt:vector>
  </TitlesOfParts>
  <Company>jpv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računalnik?</dc:title>
  <dc:creator>deni</dc:creator>
  <cp:lastModifiedBy>uporabnik</cp:lastModifiedBy>
  <cp:revision>33</cp:revision>
  <dcterms:created xsi:type="dcterms:W3CDTF">2002-09-12T09:27:12Z</dcterms:created>
  <dcterms:modified xsi:type="dcterms:W3CDTF">2016-09-19T12:45:16Z</dcterms:modified>
</cp:coreProperties>
</file>