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63" autoAdjust="0"/>
    <p:restoredTop sz="94660"/>
  </p:normalViewPr>
  <p:slideViewPr>
    <p:cSldViewPr snapToGrid="0">
      <p:cViewPr varScale="1">
        <p:scale>
          <a:sx n="74" d="100"/>
          <a:sy n="74" d="100"/>
        </p:scale>
        <p:origin x="77" y="3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 smtClean="0"/>
              <a:t>Kliknite, da uredite slog podnaslova matrice</a:t>
            </a:r>
            <a:endParaRPr lang="sl-SI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4B3C-13FE-4031-8A78-F5BEA33E5672}" type="datetimeFigureOut">
              <a:rPr lang="sl-SI" smtClean="0"/>
              <a:t>1. 05. 2020</a:t>
            </a:fld>
            <a:endParaRPr lang="sl-SI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79B8-7E98-49C1-88A5-0D5A591230E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71669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4B3C-13FE-4031-8A78-F5BEA33E5672}" type="datetimeFigureOut">
              <a:rPr lang="sl-SI" smtClean="0"/>
              <a:t>1. 05. 2020</a:t>
            </a:fld>
            <a:endParaRPr lang="sl-SI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79B8-7E98-49C1-88A5-0D5A591230E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60905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besedila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4B3C-13FE-4031-8A78-F5BEA33E5672}" type="datetimeFigureOut">
              <a:rPr lang="sl-SI" smtClean="0"/>
              <a:t>1. 05. 2020</a:t>
            </a:fld>
            <a:endParaRPr lang="sl-SI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79B8-7E98-49C1-88A5-0D5A591230E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03227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vsebin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vsebin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značba mest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4B3C-13FE-4031-8A78-F5BEA33E5672}" type="datetimeFigureOut">
              <a:rPr lang="sl-SI" smtClean="0"/>
              <a:t>1. 05. 2020</a:t>
            </a:fld>
            <a:endParaRPr lang="sl-SI"/>
          </a:p>
        </p:txBody>
      </p:sp>
      <p:sp>
        <p:nvSpPr>
          <p:cNvPr id="6" name="Označba mest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79B8-7E98-49C1-88A5-0D5A591230E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6915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besedila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značba mesta vsebin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značba mesta besedila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Označba mesta vsebin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7" name="Označba mesta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4B3C-13FE-4031-8A78-F5BEA33E5672}" type="datetimeFigureOut">
              <a:rPr lang="sl-SI" smtClean="0"/>
              <a:t>1. 05. 2020</a:t>
            </a:fld>
            <a:endParaRPr lang="sl-SI"/>
          </a:p>
        </p:txBody>
      </p:sp>
      <p:sp>
        <p:nvSpPr>
          <p:cNvPr id="8" name="Označba mesta no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Označba mesta številke diapoz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79B8-7E98-49C1-88A5-0D5A591230E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77119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4B3C-13FE-4031-8A78-F5BEA33E5672}" type="datetimeFigureOut">
              <a:rPr lang="sl-SI" smtClean="0"/>
              <a:t>1. 05. 2020</a:t>
            </a:fld>
            <a:endParaRPr lang="sl-SI"/>
          </a:p>
        </p:txBody>
      </p:sp>
      <p:sp>
        <p:nvSpPr>
          <p:cNvPr id="4" name="Označba mesta no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Označba mesta številke diapoz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79B8-7E98-49C1-88A5-0D5A591230E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837660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4B3C-13FE-4031-8A78-F5BEA33E5672}" type="datetimeFigureOut">
              <a:rPr lang="sl-SI" smtClean="0"/>
              <a:t>1. 05. 2020</a:t>
            </a:fld>
            <a:endParaRPr lang="sl-SI"/>
          </a:p>
        </p:txBody>
      </p:sp>
      <p:sp>
        <p:nvSpPr>
          <p:cNvPr id="3" name="Označba mesta no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79B8-7E98-49C1-88A5-0D5A591230E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14275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besedila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Označba mest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4B3C-13FE-4031-8A78-F5BEA33E5672}" type="datetimeFigureOut">
              <a:rPr lang="sl-SI" smtClean="0"/>
              <a:t>1. 05. 2020</a:t>
            </a:fld>
            <a:endParaRPr lang="sl-SI"/>
          </a:p>
        </p:txBody>
      </p:sp>
      <p:sp>
        <p:nvSpPr>
          <p:cNvPr id="6" name="Označba mest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79B8-7E98-49C1-88A5-0D5A591230E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79288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slik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l-SI"/>
          </a:p>
        </p:txBody>
      </p:sp>
      <p:sp>
        <p:nvSpPr>
          <p:cNvPr id="4" name="Označba mesta besedila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Označba mest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4B3C-13FE-4031-8A78-F5BEA33E5672}" type="datetimeFigureOut">
              <a:rPr lang="sl-SI" smtClean="0"/>
              <a:t>1. 05. 2020</a:t>
            </a:fld>
            <a:endParaRPr lang="sl-SI"/>
          </a:p>
        </p:txBody>
      </p:sp>
      <p:sp>
        <p:nvSpPr>
          <p:cNvPr id="6" name="Označba mest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79B8-7E98-49C1-88A5-0D5A591230E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2862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4B3C-13FE-4031-8A78-F5BEA33E5672}" type="datetimeFigureOut">
              <a:rPr lang="sl-SI" smtClean="0"/>
              <a:t>1. 05. 2020</a:t>
            </a:fld>
            <a:endParaRPr lang="sl-SI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79B8-7E98-49C1-88A5-0D5A591230E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969351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navpičnega besedila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4B3C-13FE-4031-8A78-F5BEA33E5672}" type="datetimeFigureOut">
              <a:rPr lang="sl-SI" smtClean="0"/>
              <a:t>1. 05. 2020</a:t>
            </a:fld>
            <a:endParaRPr lang="sl-SI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79B8-7E98-49C1-88A5-0D5A591230E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36783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naslova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besedila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84B3C-13FE-4031-8A78-F5BEA33E5672}" type="datetimeFigureOut">
              <a:rPr lang="sl-SI" smtClean="0"/>
              <a:t>1. 05. 2020</a:t>
            </a:fld>
            <a:endParaRPr lang="sl-SI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4679B8-7E98-49C1-88A5-0D5A591230E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10236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762539" y="1007165"/>
            <a:ext cx="9130748" cy="2729948"/>
          </a:xfrm>
        </p:spPr>
        <p:txBody>
          <a:bodyPr/>
          <a:lstStyle/>
          <a:p>
            <a:r>
              <a:rPr lang="sl-SI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NEOSEBNE GLAGOLSKE OBLIKE</a:t>
            </a:r>
            <a:endParaRPr lang="sl-SI" b="1" dirty="0">
              <a:solidFill>
                <a:schemeClr val="accent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0527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pPr marL="0" indent="0">
              <a:buNone/>
            </a:pPr>
            <a:endParaRPr lang="sl-SI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sl-SI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sl-SI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Slovenščina </a:t>
            </a:r>
            <a:r>
              <a:rPr lang="sl-SI" sz="3600" dirty="0">
                <a:latin typeface="Arial" panose="020B0604020202020204" pitchFamily="34" charset="0"/>
                <a:cs typeface="Arial" panose="020B0604020202020204" pitchFamily="34" charset="0"/>
              </a:rPr>
              <a:t>pozna dve obliki glagolov</a:t>
            </a:r>
            <a:r>
              <a:rPr lang="sl-SI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endParaRPr lang="sl-SI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sl-SI" sz="3600" b="1" dirty="0">
                <a:latin typeface="Arial" panose="020B0604020202020204" pitchFamily="34" charset="0"/>
                <a:cs typeface="Arial" panose="020B0604020202020204" pitchFamily="34" charset="0"/>
              </a:rPr>
              <a:t>osebne glagolske oblike</a:t>
            </a:r>
            <a:r>
              <a:rPr lang="sl-SI" sz="3600" dirty="0">
                <a:latin typeface="Arial" panose="020B0604020202020204" pitchFamily="34" charset="0"/>
                <a:cs typeface="Arial" panose="020B0604020202020204" pitchFamily="34" charset="0"/>
              </a:rPr>
              <a:t> (določimo jim lahko osebo, </a:t>
            </a:r>
            <a:r>
              <a:rPr lang="sl-SI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število in čas, npr</a:t>
            </a:r>
            <a:r>
              <a:rPr lang="sl-SI" sz="3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sl-SI" sz="3600" i="1" dirty="0">
                <a:latin typeface="Arial" panose="020B0604020202020204" pitchFamily="34" charset="0"/>
                <a:cs typeface="Arial" panose="020B0604020202020204" pitchFamily="34" charset="0"/>
              </a:rPr>
              <a:t>sva šla</a:t>
            </a:r>
            <a:r>
              <a:rPr lang="sl-SI" sz="36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sl-SI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</a:p>
          <a:p>
            <a:pPr marL="0" lvl="0" indent="0">
              <a:buNone/>
            </a:pPr>
            <a:endParaRPr lang="sl-SI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sl-SI" sz="3600" b="1" dirty="0">
                <a:latin typeface="Arial" panose="020B0604020202020204" pitchFamily="34" charset="0"/>
                <a:cs typeface="Arial" panose="020B0604020202020204" pitchFamily="34" charset="0"/>
              </a:rPr>
              <a:t>neosebne glagolske oblike</a:t>
            </a:r>
            <a:r>
              <a:rPr lang="sl-SI" sz="3600" dirty="0">
                <a:latin typeface="Arial" panose="020B0604020202020204" pitchFamily="34" charset="0"/>
                <a:cs typeface="Arial" panose="020B0604020202020204" pitchFamily="34" charset="0"/>
              </a:rPr>
              <a:t> (ne moremo jim določiti osebe</a:t>
            </a:r>
            <a:r>
              <a:rPr lang="sl-SI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, števila in časa, </a:t>
            </a:r>
            <a:r>
              <a:rPr lang="sl-SI" sz="3600" dirty="0">
                <a:latin typeface="Arial" panose="020B0604020202020204" pitchFamily="34" charset="0"/>
                <a:cs typeface="Arial" panose="020B0604020202020204" pitchFamily="34" charset="0"/>
              </a:rPr>
              <a:t>npr. </a:t>
            </a:r>
            <a:r>
              <a:rPr lang="sl-SI" sz="3600" i="1" dirty="0">
                <a:latin typeface="Arial" panose="020B0604020202020204" pitchFamily="34" charset="0"/>
                <a:cs typeface="Arial" panose="020B0604020202020204" pitchFamily="34" charset="0"/>
              </a:rPr>
              <a:t>delati</a:t>
            </a:r>
            <a:r>
              <a:rPr lang="sl-SI" sz="36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590820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75854" y="126134"/>
            <a:ext cx="10515600" cy="1325563"/>
          </a:xfrm>
        </p:spPr>
        <p:txBody>
          <a:bodyPr/>
          <a:lstStyle/>
          <a:p>
            <a:pPr algn="ctr"/>
            <a:r>
              <a:rPr lang="sl-SI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NEDOLOČNIK</a:t>
            </a:r>
            <a:endParaRPr lang="sl-SI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405245" y="1298864"/>
            <a:ext cx="11627428" cy="5413663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sl-SI" sz="3500" b="1" dirty="0">
                <a:latin typeface="Arial" panose="020B0604020202020204" pitchFamily="34" charset="0"/>
                <a:cs typeface="Arial" panose="020B0604020202020204" pitchFamily="34" charset="0"/>
              </a:rPr>
              <a:t>Nedoločnik je neosebna glagolska oblika, ki se konča </a:t>
            </a:r>
            <a:endParaRPr lang="sl-SI" sz="35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sl-SI" sz="3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sl-SI" sz="35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-ti </a:t>
            </a:r>
            <a:r>
              <a:rPr lang="sl-SI" sz="3500" b="1" dirty="0">
                <a:latin typeface="Arial" panose="020B0604020202020204" pitchFamily="34" charset="0"/>
                <a:cs typeface="Arial" panose="020B0604020202020204" pitchFamily="34" charset="0"/>
              </a:rPr>
              <a:t>(npr. </a:t>
            </a:r>
            <a:r>
              <a:rPr lang="sl-SI" sz="3500" b="1" i="1" dirty="0">
                <a:latin typeface="Arial" panose="020B0604020202020204" pitchFamily="34" charset="0"/>
                <a:cs typeface="Arial" panose="020B0604020202020204" pitchFamily="34" charset="0"/>
              </a:rPr>
              <a:t>delati</a:t>
            </a:r>
            <a:r>
              <a:rPr lang="sl-SI" sz="3500" b="1" dirty="0">
                <a:latin typeface="Arial" panose="020B0604020202020204" pitchFamily="34" charset="0"/>
                <a:cs typeface="Arial" panose="020B0604020202020204" pitchFamily="34" charset="0"/>
              </a:rPr>
              <a:t>) ali </a:t>
            </a:r>
            <a:r>
              <a:rPr lang="sl-SI" sz="35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-či </a:t>
            </a:r>
            <a:r>
              <a:rPr lang="sl-SI" sz="3500" b="1" dirty="0">
                <a:latin typeface="Arial" panose="020B0604020202020204" pitchFamily="34" charset="0"/>
                <a:cs typeface="Arial" panose="020B0604020202020204" pitchFamily="34" charset="0"/>
              </a:rPr>
              <a:t>(npr. </a:t>
            </a:r>
            <a:r>
              <a:rPr lang="sl-SI" sz="3500" b="1" i="1" dirty="0">
                <a:latin typeface="Arial" panose="020B0604020202020204" pitchFamily="34" charset="0"/>
                <a:cs typeface="Arial" panose="020B0604020202020204" pitchFamily="34" charset="0"/>
              </a:rPr>
              <a:t>reči</a:t>
            </a:r>
            <a:r>
              <a:rPr lang="sl-SI" sz="3500" b="1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sl-SI" sz="35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sl-SI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sl-SI" sz="3500" dirty="0">
                <a:latin typeface="Arial" panose="020B0604020202020204" pitchFamily="34" charset="0"/>
                <a:cs typeface="Arial" panose="020B0604020202020204" pitchFamily="34" charset="0"/>
              </a:rPr>
              <a:t>Uporabljamo ga z </a:t>
            </a:r>
            <a:r>
              <a:rPr lang="sl-SI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naklonskimi glagoli (morati,  smeti,  želeti,  hoteti, moči), z glagoli, ki označujejo začetek ali konec dejanja (začeti, končati, nehati) ter </a:t>
            </a:r>
            <a:r>
              <a:rPr lang="sl-SI" sz="3500" dirty="0">
                <a:latin typeface="Arial" panose="020B0604020202020204" pitchFamily="34" charset="0"/>
                <a:cs typeface="Arial" panose="020B0604020202020204" pitchFamily="34" charset="0"/>
              </a:rPr>
              <a:t>ob izrazih npr. lepo je, zanimivo </a:t>
            </a:r>
            <a:r>
              <a:rPr lang="sl-SI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je, treba </a:t>
            </a:r>
            <a:r>
              <a:rPr lang="sl-SI" sz="3500" dirty="0">
                <a:latin typeface="Arial" panose="020B0604020202020204" pitchFamily="34" charset="0"/>
                <a:cs typeface="Arial" panose="020B0604020202020204" pitchFamily="34" charset="0"/>
              </a:rPr>
              <a:t>je</a:t>
            </a:r>
            <a:r>
              <a:rPr lang="sl-SI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3500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endParaRPr lang="sl-SI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942023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-1" y="0"/>
            <a:ext cx="12854610" cy="6858000"/>
          </a:xfr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>
            <a:normAutofit/>
          </a:bodyPr>
          <a:lstStyle/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Primeri</a:t>
            </a: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sl-SI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sl-SI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Jutri </a:t>
            </a:r>
            <a:r>
              <a:rPr lang="sl-SI" sz="3200" u="sng" dirty="0">
                <a:latin typeface="Arial" panose="020B0604020202020204" pitchFamily="34" charset="0"/>
                <a:cs typeface="Arial" panose="020B0604020202020204" pitchFamily="34" charset="0"/>
              </a:rPr>
              <a:t>moram</a:t>
            </a: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32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končati</a:t>
            </a: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 projektno nalogo.      </a:t>
            </a:r>
            <a:endParaRPr lang="sl-SI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				  		 </a:t>
            </a:r>
            <a:r>
              <a:rPr lang="sl-SI" sz="3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končati = </a:t>
            </a:r>
            <a:r>
              <a:rPr lang="sl-SI" sz="3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nedoločnik</a:t>
            </a:r>
          </a:p>
          <a:p>
            <a:pPr marL="0" indent="0">
              <a:buNone/>
            </a:pPr>
            <a:endParaRPr lang="sl-SI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Oh, kako </a:t>
            </a:r>
            <a:r>
              <a:rPr lang="sl-SI" sz="3200" u="sng" dirty="0">
                <a:latin typeface="Arial" panose="020B0604020202020204" pitchFamily="34" charset="0"/>
                <a:cs typeface="Arial" panose="020B0604020202020204" pitchFamily="34" charset="0"/>
              </a:rPr>
              <a:t>lepo je</a:t>
            </a: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 takole </a:t>
            </a:r>
            <a:r>
              <a:rPr lang="sl-SI" sz="32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ležati</a:t>
            </a: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sl-SI" sz="32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opazovati</a:t>
            </a: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 ptice.    </a:t>
            </a:r>
            <a:endParaRPr lang="sl-SI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					 </a:t>
            </a:r>
            <a:r>
              <a:rPr lang="sl-SI" sz="3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ležati, opazovati = </a:t>
            </a:r>
            <a:r>
              <a:rPr lang="sl-SI" sz="3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nedoločnika</a:t>
            </a:r>
          </a:p>
          <a:p>
            <a:pPr marL="0" indent="0">
              <a:buNone/>
            </a:pPr>
            <a:endParaRPr lang="sl-SI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Mislim, da bo ponoči </a:t>
            </a:r>
            <a:r>
              <a:rPr lang="sl-SI" sz="3200" u="sng" dirty="0">
                <a:latin typeface="Arial" panose="020B0604020202020204" pitchFamily="34" charset="0"/>
                <a:cs typeface="Arial" panose="020B0604020202020204" pitchFamily="34" charset="0"/>
              </a:rPr>
              <a:t>začelo</a:t>
            </a: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32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deževati</a:t>
            </a: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.   </a:t>
            </a:r>
            <a:endParaRPr lang="sl-SI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						</a:t>
            </a:r>
            <a:r>
              <a:rPr lang="sl-SI" sz="3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deževati </a:t>
            </a:r>
            <a:r>
              <a:rPr lang="sl-SI" sz="3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nedoločnik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062885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l-SI" b="1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NAMENILNIK</a:t>
            </a:r>
            <a:endParaRPr lang="sl-SI" b="1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b="1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sl-SI" sz="3200" b="1" dirty="0">
                <a:latin typeface="Arial" panose="020B0604020202020204" pitchFamily="34" charset="0"/>
                <a:cs typeface="Arial" panose="020B0604020202020204" pitchFamily="34" charset="0"/>
              </a:rPr>
              <a:t>amenilnik je neosebna glagolska oblika, ki se konča </a:t>
            </a:r>
            <a:endParaRPr lang="sl-SI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sl-SI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sl-SI" sz="3200" b="1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-t </a:t>
            </a:r>
            <a:r>
              <a:rPr lang="sl-SI" sz="3200" b="1" dirty="0">
                <a:latin typeface="Arial" panose="020B0604020202020204" pitchFamily="34" charset="0"/>
                <a:cs typeface="Arial" panose="020B0604020202020204" pitchFamily="34" charset="0"/>
              </a:rPr>
              <a:t>(npr. </a:t>
            </a:r>
            <a:r>
              <a:rPr lang="sl-SI" sz="3200" b="1" i="1" dirty="0">
                <a:latin typeface="Arial" panose="020B0604020202020204" pitchFamily="34" charset="0"/>
                <a:cs typeface="Arial" panose="020B0604020202020204" pitchFamily="34" charset="0"/>
              </a:rPr>
              <a:t>odpret</a:t>
            </a:r>
            <a:r>
              <a:rPr lang="sl-SI" sz="3200" b="1" dirty="0">
                <a:latin typeface="Arial" panose="020B0604020202020204" pitchFamily="34" charset="0"/>
                <a:cs typeface="Arial" panose="020B0604020202020204" pitchFamily="34" charset="0"/>
              </a:rPr>
              <a:t>) ali </a:t>
            </a:r>
            <a:r>
              <a:rPr lang="sl-SI" sz="3200" b="1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-č </a:t>
            </a:r>
            <a:r>
              <a:rPr lang="sl-SI" sz="3200" b="1" dirty="0">
                <a:latin typeface="Arial" panose="020B0604020202020204" pitchFamily="34" charset="0"/>
                <a:cs typeface="Arial" panose="020B0604020202020204" pitchFamily="34" charset="0"/>
              </a:rPr>
              <a:t>(npr. </a:t>
            </a:r>
            <a:r>
              <a:rPr lang="sl-SI" sz="3200" b="1" i="1" dirty="0">
                <a:latin typeface="Arial" panose="020B0604020202020204" pitchFamily="34" charset="0"/>
                <a:cs typeface="Arial" panose="020B0604020202020204" pitchFamily="34" charset="0"/>
              </a:rPr>
              <a:t>teč</a:t>
            </a:r>
            <a:r>
              <a:rPr lang="sl-SI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0">
              <a:buNone/>
            </a:pPr>
            <a:endParaRPr lang="sl-SI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sl-SI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Uporabljamo ga z glagoli premikanja: iti, odpraviti se, teči, hoditi, hiteti, nesti, priti …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03868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6645" y="0"/>
            <a:ext cx="11177155" cy="1325563"/>
          </a:xfrm>
        </p:spPr>
        <p:txBody>
          <a:bodyPr>
            <a:normAutofit/>
          </a:bodyPr>
          <a:lstStyle/>
          <a:p>
            <a:r>
              <a:rPr lang="sl-SI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Primeri: </a:t>
            </a:r>
            <a:endParaRPr lang="sl-SI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176645" y="1825624"/>
            <a:ext cx="11429999" cy="48972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Sestra </a:t>
            </a:r>
            <a:r>
              <a:rPr lang="sl-SI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se je 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zjutraj </a:t>
            </a:r>
            <a:r>
              <a:rPr lang="sl-SI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odpravila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3200" b="1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teč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skozi gozd. </a:t>
            </a:r>
          </a:p>
          <a:p>
            <a:pPr marL="0" indent="0">
              <a:buNone/>
            </a:pP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						</a:t>
            </a:r>
            <a:r>
              <a:rPr lang="sl-SI" sz="32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teč = namenilnik</a:t>
            </a:r>
          </a:p>
          <a:p>
            <a:pPr marL="0" indent="0">
              <a:buNone/>
            </a:pPr>
            <a:endParaRPr lang="sl-SI" sz="3200" dirty="0" smtClean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Nogometne tekme </a:t>
            </a:r>
            <a:r>
              <a:rPr lang="sl-SI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si pride </a:t>
            </a:r>
            <a:r>
              <a:rPr lang="sl-SI" sz="3200" b="1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ogledat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veliko n</a:t>
            </a: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avijačev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						</a:t>
            </a:r>
            <a:r>
              <a:rPr lang="sl-SI" sz="32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ogledat = namenilnik</a:t>
            </a:r>
          </a:p>
          <a:p>
            <a:pPr marL="0" indent="0">
              <a:buNone/>
            </a:pPr>
            <a:endParaRPr lang="sl-SI" sz="3200" dirty="0" smtClean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Z očetom </a:t>
            </a:r>
            <a:r>
              <a:rPr lang="sl-SI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greva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3200" b="1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kupit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darilo za brata. </a:t>
            </a:r>
          </a:p>
          <a:p>
            <a:pPr marL="0" indent="0">
              <a:buNone/>
            </a:pP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						</a:t>
            </a:r>
            <a:r>
              <a:rPr lang="sl-SI" sz="32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kupit = namenilnik</a:t>
            </a:r>
            <a:endParaRPr lang="sl-SI" sz="3200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6970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sl-SI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365124"/>
            <a:ext cx="11267209" cy="6492875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OBKROŽI USTREZNO GLAGOLSKO OBLIKO</a:t>
            </a:r>
          </a:p>
          <a:p>
            <a:pPr marL="0" indent="0">
              <a:lnSpc>
                <a:spcPct val="100000"/>
              </a:lnSpc>
              <a:buNone/>
            </a:pPr>
            <a:endParaRPr lang="sl-SI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V sredo začnemo </a:t>
            </a:r>
            <a:r>
              <a:rPr lang="sl-SI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pakirati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sl-SI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pakirat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za dopust.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2. Deklice so stekle proti vratom </a:t>
            </a:r>
            <a:r>
              <a:rPr lang="sl-SI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pogledati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sl-SI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pogledat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, kdo trka.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3. Z navijanjem moramo </a:t>
            </a:r>
            <a:r>
              <a:rPr lang="sl-SI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pomagati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sl-SI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pomagat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našim športnikom.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4. V naravo grem </a:t>
            </a:r>
            <a:r>
              <a:rPr lang="sl-SI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razmišljati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sl-SI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razmišljat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5. Andreja je prihitela </a:t>
            </a:r>
            <a:r>
              <a:rPr lang="sl-SI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povedati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sl-SI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povedat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dobro novico. </a:t>
            </a:r>
            <a:endParaRPr lang="sl-SI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338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isarn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2617</TotalTime>
  <Words>233</Words>
  <Application>Microsoft Office PowerPoint</Application>
  <PresentationFormat>Širokozaslonsko</PresentationFormat>
  <Paragraphs>46</Paragraphs>
  <Slides>7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Officeova tema</vt:lpstr>
      <vt:lpstr>NEOSEBNE GLAGOLSKE OBLIKE</vt:lpstr>
      <vt:lpstr>PowerPointova predstavitev</vt:lpstr>
      <vt:lpstr>NEDOLOČNIK</vt:lpstr>
      <vt:lpstr>PowerPointova predstavitev</vt:lpstr>
      <vt:lpstr>NAMENILNIK</vt:lpstr>
      <vt:lpstr>Primeri: 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Vzgojiteljica</dc:creator>
  <cp:lastModifiedBy>Vzgojiteljica</cp:lastModifiedBy>
  <cp:revision>10</cp:revision>
  <dcterms:created xsi:type="dcterms:W3CDTF">2020-04-28T17:06:57Z</dcterms:created>
  <dcterms:modified xsi:type="dcterms:W3CDTF">2020-05-01T17:01:01Z</dcterms:modified>
</cp:coreProperties>
</file>